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29.xml" ContentType="application/vnd.openxmlformats-officedocument.presentationml.tags+xml"/>
  <Override PartName="/ppt/notesSlides/notesSlide14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22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26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27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28.xml" ContentType="application/vnd.openxmlformats-officedocument.presentationml.notesSlide+xml"/>
  <Override PartName="/ppt/tags/tag64.xml" ContentType="application/vnd.openxmlformats-officedocument.presentationml.tags+xml"/>
  <Override PartName="/ppt/notesSlides/notesSlide29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3" r:id="rId4"/>
  </p:sldMasterIdLst>
  <p:notesMasterIdLst>
    <p:notesMasterId r:id="rId60"/>
  </p:notesMasterIdLst>
  <p:handoutMasterIdLst>
    <p:handoutMasterId r:id="rId61"/>
  </p:handoutMasterIdLst>
  <p:sldIdLst>
    <p:sldId id="772" r:id="rId5"/>
    <p:sldId id="1073" r:id="rId6"/>
    <p:sldId id="774" r:id="rId7"/>
    <p:sldId id="824" r:id="rId8"/>
    <p:sldId id="960" r:id="rId9"/>
    <p:sldId id="825" r:id="rId10"/>
    <p:sldId id="1041" r:id="rId11"/>
    <p:sldId id="1072" r:id="rId12"/>
    <p:sldId id="1058" r:id="rId13"/>
    <p:sldId id="962" r:id="rId14"/>
    <p:sldId id="832" r:id="rId15"/>
    <p:sldId id="1074" r:id="rId16"/>
    <p:sldId id="897" r:id="rId17"/>
    <p:sldId id="1042" r:id="rId18"/>
    <p:sldId id="1059" r:id="rId19"/>
    <p:sldId id="1077" r:id="rId20"/>
    <p:sldId id="1078" r:id="rId21"/>
    <p:sldId id="1079" r:id="rId22"/>
    <p:sldId id="1080" r:id="rId23"/>
    <p:sldId id="1081" r:id="rId24"/>
    <p:sldId id="1082" r:id="rId25"/>
    <p:sldId id="1083" r:id="rId26"/>
    <p:sldId id="1084" r:id="rId27"/>
    <p:sldId id="1085" r:id="rId28"/>
    <p:sldId id="1086" r:id="rId29"/>
    <p:sldId id="1087" r:id="rId30"/>
    <p:sldId id="1088" r:id="rId31"/>
    <p:sldId id="1089" r:id="rId32"/>
    <p:sldId id="1090" r:id="rId33"/>
    <p:sldId id="1091" r:id="rId34"/>
    <p:sldId id="1092" r:id="rId35"/>
    <p:sldId id="1043" r:id="rId36"/>
    <p:sldId id="1044" r:id="rId37"/>
    <p:sldId id="1045" r:id="rId38"/>
    <p:sldId id="1046" r:id="rId39"/>
    <p:sldId id="1047" r:id="rId40"/>
    <p:sldId id="1049" r:id="rId41"/>
    <p:sldId id="1093" r:id="rId42"/>
    <p:sldId id="1094" r:id="rId43"/>
    <p:sldId id="775" r:id="rId44"/>
    <p:sldId id="782" r:id="rId45"/>
    <p:sldId id="785" r:id="rId46"/>
    <p:sldId id="838" r:id="rId47"/>
    <p:sldId id="837" r:id="rId48"/>
    <p:sldId id="839" r:id="rId49"/>
    <p:sldId id="840" r:id="rId50"/>
    <p:sldId id="849" r:id="rId51"/>
    <p:sldId id="850" r:id="rId52"/>
    <p:sldId id="928" r:id="rId53"/>
    <p:sldId id="929" r:id="rId54"/>
    <p:sldId id="828" r:id="rId55"/>
    <p:sldId id="865" r:id="rId56"/>
    <p:sldId id="867" r:id="rId57"/>
    <p:sldId id="1075" r:id="rId58"/>
    <p:sldId id="1076" r:id="rId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ocument" id="{98A45FBD-926F-8A4B-B8F7-8387A005AA67}">
          <p14:sldIdLst>
            <p14:sldId id="772"/>
            <p14:sldId id="1073"/>
            <p14:sldId id="774"/>
            <p14:sldId id="824"/>
            <p14:sldId id="960"/>
            <p14:sldId id="825"/>
            <p14:sldId id="1041"/>
            <p14:sldId id="1072"/>
            <p14:sldId id="1058"/>
            <p14:sldId id="962"/>
            <p14:sldId id="832"/>
            <p14:sldId id="1074"/>
            <p14:sldId id="897"/>
            <p14:sldId id="1042"/>
            <p14:sldId id="1059"/>
            <p14:sldId id="1077"/>
            <p14:sldId id="1078"/>
            <p14:sldId id="1079"/>
            <p14:sldId id="1080"/>
            <p14:sldId id="1081"/>
            <p14:sldId id="1082"/>
            <p14:sldId id="1083"/>
            <p14:sldId id="1084"/>
            <p14:sldId id="1085"/>
            <p14:sldId id="1086"/>
            <p14:sldId id="1087"/>
            <p14:sldId id="1088"/>
            <p14:sldId id="1089"/>
            <p14:sldId id="1090"/>
            <p14:sldId id="1091"/>
            <p14:sldId id="1092"/>
            <p14:sldId id="1043"/>
            <p14:sldId id="1044"/>
            <p14:sldId id="1045"/>
            <p14:sldId id="1046"/>
            <p14:sldId id="1047"/>
            <p14:sldId id="1049"/>
            <p14:sldId id="1093"/>
            <p14:sldId id="1094"/>
            <p14:sldId id="775"/>
            <p14:sldId id="782"/>
            <p14:sldId id="785"/>
            <p14:sldId id="838"/>
            <p14:sldId id="837"/>
            <p14:sldId id="839"/>
            <p14:sldId id="840"/>
            <p14:sldId id="849"/>
            <p14:sldId id="850"/>
            <p14:sldId id="928"/>
            <p14:sldId id="929"/>
            <p14:sldId id="828"/>
            <p14:sldId id="865"/>
            <p14:sldId id="867"/>
            <p14:sldId id="1075"/>
            <p14:sldId id="107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0432FF"/>
    <a:srgbClr val="00FA00"/>
    <a:srgbClr val="FF40FF"/>
    <a:srgbClr val="000000"/>
    <a:srgbClr val="FFFFFF"/>
    <a:srgbClr val="C00000"/>
    <a:srgbClr val="B3FF63"/>
    <a:srgbClr val="FF93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488"/>
    <p:restoredTop sz="86389"/>
  </p:normalViewPr>
  <p:slideViewPr>
    <p:cSldViewPr snapToGrid="0" snapToObjects="1">
      <p:cViewPr>
        <p:scale>
          <a:sx n="106" d="100"/>
          <a:sy n="106" d="100"/>
        </p:scale>
        <p:origin x="1904" y="1136"/>
      </p:cViewPr>
      <p:guideLst/>
    </p:cSldViewPr>
  </p:slideViewPr>
  <p:outlineViewPr>
    <p:cViewPr>
      <p:scale>
        <a:sx n="33" d="100"/>
        <a:sy n="33" d="100"/>
      </p:scale>
      <p:origin x="0" y="-8160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</p:sldLst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72" d="100"/>
          <a:sy n="172" d="100"/>
        </p:scale>
        <p:origin x="367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66" Type="http://schemas.microsoft.com/office/2016/11/relationships/changesInfo" Target="changesInfos/changesInfo1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60" Type="http://schemas.openxmlformats.org/officeDocument/2006/relationships/notesMaster" Target="notesMasters/notesMaster1.xml"/><Relationship Id="rId61" Type="http://schemas.openxmlformats.org/officeDocument/2006/relationships/handoutMaster" Target="handoutMasters/handoutMaster1.xml"/><Relationship Id="rId62" Type="http://schemas.openxmlformats.org/officeDocument/2006/relationships/presProps" Target="presProp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40.xml"/><Relationship Id="rId4" Type="http://schemas.openxmlformats.org/officeDocument/2006/relationships/slide" Target="slides/slide42.xml"/><Relationship Id="rId5" Type="http://schemas.openxmlformats.org/officeDocument/2006/relationships/slide" Target="slides/slide44.xml"/><Relationship Id="rId6" Type="http://schemas.openxmlformats.org/officeDocument/2006/relationships/slide" Target="slides/slide46.xml"/><Relationship Id="rId7" Type="http://schemas.openxmlformats.org/officeDocument/2006/relationships/slide" Target="slides/slide47.xml"/><Relationship Id="rId8" Type="http://schemas.openxmlformats.org/officeDocument/2006/relationships/slide" Target="slides/slide48.xml"/><Relationship Id="rId1" Type="http://schemas.openxmlformats.org/officeDocument/2006/relationships/slide" Target="slides/slide3.xml"/><Relationship Id="rId2" Type="http://schemas.openxmlformats.org/officeDocument/2006/relationships/slide" Target="slides/slide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연임" userId="e81099c8-7d68-47a6-9fa6-b6656e7b53e6" providerId="ADAL" clId="{84EF30D1-6CC4-40AA-8150-5AB5582A5602}"/>
    <pc:docChg chg="undo custSel modSld">
      <pc:chgData name="김 연임" userId="e81099c8-7d68-47a6-9fa6-b6656e7b53e6" providerId="ADAL" clId="{84EF30D1-6CC4-40AA-8150-5AB5582A5602}" dt="2019-05-31T08:17:15.934" v="221"/>
      <pc:docMkLst>
        <pc:docMk/>
      </pc:docMkLst>
      <pc:sldChg chg="modSp">
        <pc:chgData name="김 연임" userId="e81099c8-7d68-47a6-9fa6-b6656e7b53e6" providerId="ADAL" clId="{84EF30D1-6CC4-40AA-8150-5AB5582A5602}" dt="2019-05-31T08:05:26.739" v="213" actId="20577"/>
        <pc:sldMkLst>
          <pc:docMk/>
          <pc:sldMk cId="449969754" sldId="772"/>
        </pc:sldMkLst>
        <pc:spChg chg="mod">
          <ac:chgData name="김 연임" userId="e81099c8-7d68-47a6-9fa6-b6656e7b53e6" providerId="ADAL" clId="{84EF30D1-6CC4-40AA-8150-5AB5582A5602}" dt="2019-05-31T08:05:26.739" v="213" actId="20577"/>
          <ac:spMkLst>
            <pc:docMk/>
            <pc:sldMk cId="449969754" sldId="772"/>
            <ac:spMk id="7" creationId="{00000000-0000-0000-0000-000000000000}"/>
          </ac:spMkLst>
        </pc:spChg>
      </pc:sldChg>
      <pc:sldChg chg="addSp delSp modSp">
        <pc:chgData name="김 연임" userId="e81099c8-7d68-47a6-9fa6-b6656e7b53e6" providerId="ADAL" clId="{84EF30D1-6CC4-40AA-8150-5AB5582A5602}" dt="2019-05-31T08:17:15.934" v="221"/>
        <pc:sldMkLst>
          <pc:docMk/>
          <pc:sldMk cId="230342777" sldId="850"/>
        </pc:sldMkLst>
        <pc:spChg chg="mod">
          <ac:chgData name="김 연임" userId="e81099c8-7d68-47a6-9fa6-b6656e7b53e6" providerId="ADAL" clId="{84EF30D1-6CC4-40AA-8150-5AB5582A5602}" dt="2019-05-31T08:16:43.948" v="219"/>
          <ac:spMkLst>
            <pc:docMk/>
            <pc:sldMk cId="230342777" sldId="850"/>
            <ac:spMk id="7" creationId="{00000000-0000-0000-0000-000000000000}"/>
          </ac:spMkLst>
        </pc:spChg>
        <pc:spChg chg="mod">
          <ac:chgData name="김 연임" userId="e81099c8-7d68-47a6-9fa6-b6656e7b53e6" providerId="ADAL" clId="{84EF30D1-6CC4-40AA-8150-5AB5582A5602}" dt="2019-05-31T08:16:02.976" v="215"/>
          <ac:spMkLst>
            <pc:docMk/>
            <pc:sldMk cId="230342777" sldId="850"/>
            <ac:spMk id="11" creationId="{00000000-0000-0000-0000-000000000000}"/>
          </ac:spMkLst>
        </pc:spChg>
        <pc:spChg chg="mod">
          <ac:chgData name="김 연임" userId="e81099c8-7d68-47a6-9fa6-b6656e7b53e6" providerId="ADAL" clId="{84EF30D1-6CC4-40AA-8150-5AB5582A5602}" dt="2019-05-31T08:17:15.934" v="221"/>
          <ac:spMkLst>
            <pc:docMk/>
            <pc:sldMk cId="230342777" sldId="850"/>
            <ac:spMk id="12" creationId="{00000000-0000-0000-0000-000000000000}"/>
          </ac:spMkLst>
        </pc:spChg>
        <pc:spChg chg="add mod">
          <ac:chgData name="김 연임" userId="e81099c8-7d68-47a6-9fa6-b6656e7b53e6" providerId="ADAL" clId="{84EF30D1-6CC4-40AA-8150-5AB5582A5602}" dt="2019-05-31T08:03:25.003" v="159" actId="1076"/>
          <ac:spMkLst>
            <pc:docMk/>
            <pc:sldMk cId="230342777" sldId="850"/>
            <ac:spMk id="13" creationId="{3AF84B26-7F2B-47FB-A64A-2E67364D2147}"/>
          </ac:spMkLst>
        </pc:spChg>
        <pc:spChg chg="mod">
          <ac:chgData name="김 연임" userId="e81099c8-7d68-47a6-9fa6-b6656e7b53e6" providerId="ADAL" clId="{84EF30D1-6CC4-40AA-8150-5AB5582A5602}" dt="2019-05-31T08:02:00.536" v="115" actId="1076"/>
          <ac:spMkLst>
            <pc:docMk/>
            <pc:sldMk cId="230342777" sldId="850"/>
            <ac:spMk id="144" creationId="{00000000-0000-0000-0000-000000000000}"/>
          </ac:spMkLst>
        </pc:spChg>
        <pc:spChg chg="mod">
          <ac:chgData name="김 연임" userId="e81099c8-7d68-47a6-9fa6-b6656e7b53e6" providerId="ADAL" clId="{84EF30D1-6CC4-40AA-8150-5AB5582A5602}" dt="2019-05-31T08:02:00.536" v="115" actId="1076"/>
          <ac:spMkLst>
            <pc:docMk/>
            <pc:sldMk cId="230342777" sldId="850"/>
            <ac:spMk id="147" creationId="{00000000-0000-0000-0000-000000000000}"/>
          </ac:spMkLst>
        </pc:spChg>
        <pc:spChg chg="mod">
          <ac:chgData name="김 연임" userId="e81099c8-7d68-47a6-9fa6-b6656e7b53e6" providerId="ADAL" clId="{84EF30D1-6CC4-40AA-8150-5AB5582A5602}" dt="2019-05-31T08:02:00.536" v="115" actId="1076"/>
          <ac:spMkLst>
            <pc:docMk/>
            <pc:sldMk cId="230342777" sldId="850"/>
            <ac:spMk id="154" creationId="{00000000-0000-0000-0000-000000000000}"/>
          </ac:spMkLst>
        </pc:spChg>
        <pc:spChg chg="mod">
          <ac:chgData name="김 연임" userId="e81099c8-7d68-47a6-9fa6-b6656e7b53e6" providerId="ADAL" clId="{84EF30D1-6CC4-40AA-8150-5AB5582A5602}" dt="2019-05-31T08:02:00.536" v="115" actId="1076"/>
          <ac:spMkLst>
            <pc:docMk/>
            <pc:sldMk cId="230342777" sldId="850"/>
            <ac:spMk id="161" creationId="{00000000-0000-0000-0000-000000000000}"/>
          </ac:spMkLst>
        </pc:spChg>
        <pc:spChg chg="mod">
          <ac:chgData name="김 연임" userId="e81099c8-7d68-47a6-9fa6-b6656e7b53e6" providerId="ADAL" clId="{84EF30D1-6CC4-40AA-8150-5AB5582A5602}" dt="2019-05-31T08:02:00.536" v="115" actId="1076"/>
          <ac:spMkLst>
            <pc:docMk/>
            <pc:sldMk cId="230342777" sldId="850"/>
            <ac:spMk id="177" creationId="{00000000-0000-0000-0000-000000000000}"/>
          </ac:spMkLst>
        </pc:spChg>
        <pc:spChg chg="mod">
          <ac:chgData name="김 연임" userId="e81099c8-7d68-47a6-9fa6-b6656e7b53e6" providerId="ADAL" clId="{84EF30D1-6CC4-40AA-8150-5AB5582A5602}" dt="2019-05-31T08:02:00.536" v="115" actId="1076"/>
          <ac:spMkLst>
            <pc:docMk/>
            <pc:sldMk cId="230342777" sldId="850"/>
            <ac:spMk id="182" creationId="{00000000-0000-0000-0000-000000000000}"/>
          </ac:spMkLst>
        </pc:spChg>
        <pc:spChg chg="mod">
          <ac:chgData name="김 연임" userId="e81099c8-7d68-47a6-9fa6-b6656e7b53e6" providerId="ADAL" clId="{84EF30D1-6CC4-40AA-8150-5AB5582A5602}" dt="2019-05-31T08:02:00.536" v="115" actId="1076"/>
          <ac:spMkLst>
            <pc:docMk/>
            <pc:sldMk cId="230342777" sldId="850"/>
            <ac:spMk id="186" creationId="{00000000-0000-0000-0000-000000000000}"/>
          </ac:spMkLst>
        </pc:spChg>
        <pc:spChg chg="mod">
          <ac:chgData name="김 연임" userId="e81099c8-7d68-47a6-9fa6-b6656e7b53e6" providerId="ADAL" clId="{84EF30D1-6CC4-40AA-8150-5AB5582A5602}" dt="2019-05-31T08:02:00.536" v="115" actId="1076"/>
          <ac:spMkLst>
            <pc:docMk/>
            <pc:sldMk cId="230342777" sldId="850"/>
            <ac:spMk id="187" creationId="{00000000-0000-0000-0000-000000000000}"/>
          </ac:spMkLst>
        </pc:spChg>
        <pc:spChg chg="mod">
          <ac:chgData name="김 연임" userId="e81099c8-7d68-47a6-9fa6-b6656e7b53e6" providerId="ADAL" clId="{84EF30D1-6CC4-40AA-8150-5AB5582A5602}" dt="2019-05-31T08:01:15.056" v="50" actId="1076"/>
          <ac:spMkLst>
            <pc:docMk/>
            <pc:sldMk cId="230342777" sldId="850"/>
            <ac:spMk id="213" creationId="{00000000-0000-0000-0000-000000000000}"/>
          </ac:spMkLst>
        </pc:spChg>
        <pc:spChg chg="mod">
          <ac:chgData name="김 연임" userId="e81099c8-7d68-47a6-9fa6-b6656e7b53e6" providerId="ADAL" clId="{84EF30D1-6CC4-40AA-8150-5AB5582A5602}" dt="2019-05-31T08:01:15.056" v="50" actId="1076"/>
          <ac:spMkLst>
            <pc:docMk/>
            <pc:sldMk cId="230342777" sldId="850"/>
            <ac:spMk id="224" creationId="{00000000-0000-0000-0000-000000000000}"/>
          </ac:spMkLst>
        </pc:spChg>
        <pc:spChg chg="mod">
          <ac:chgData name="김 연임" userId="e81099c8-7d68-47a6-9fa6-b6656e7b53e6" providerId="ADAL" clId="{84EF30D1-6CC4-40AA-8150-5AB5582A5602}" dt="2019-05-31T08:01:15.056" v="50" actId="1076"/>
          <ac:spMkLst>
            <pc:docMk/>
            <pc:sldMk cId="230342777" sldId="850"/>
            <ac:spMk id="226" creationId="{00000000-0000-0000-0000-000000000000}"/>
          </ac:spMkLst>
        </pc:spChg>
        <pc:spChg chg="mod">
          <ac:chgData name="김 연임" userId="e81099c8-7d68-47a6-9fa6-b6656e7b53e6" providerId="ADAL" clId="{84EF30D1-6CC4-40AA-8150-5AB5582A5602}" dt="2019-05-31T07:58:58.466" v="42" actId="1076"/>
          <ac:spMkLst>
            <pc:docMk/>
            <pc:sldMk cId="230342777" sldId="850"/>
            <ac:spMk id="232" creationId="{00000000-0000-0000-0000-000000000000}"/>
          </ac:spMkLst>
        </pc:spChg>
        <pc:spChg chg="mod">
          <ac:chgData name="김 연임" userId="e81099c8-7d68-47a6-9fa6-b6656e7b53e6" providerId="ADAL" clId="{84EF30D1-6CC4-40AA-8150-5AB5582A5602}" dt="2019-05-31T08:01:53.927" v="114" actId="113"/>
          <ac:spMkLst>
            <pc:docMk/>
            <pc:sldMk cId="230342777" sldId="850"/>
            <ac:spMk id="240" creationId="{A20E6C3D-3C75-4871-89CE-BC9F1EC5FB3A}"/>
          </ac:spMkLst>
        </pc:spChg>
        <pc:spChg chg="add mod">
          <ac:chgData name="김 연임" userId="e81099c8-7d68-47a6-9fa6-b6656e7b53e6" providerId="ADAL" clId="{84EF30D1-6CC4-40AA-8150-5AB5582A5602}" dt="2019-05-31T08:02:00.536" v="115" actId="1076"/>
          <ac:spMkLst>
            <pc:docMk/>
            <pc:sldMk cId="230342777" sldId="850"/>
            <ac:spMk id="241" creationId="{F2FA36C5-C085-420D-A876-EA582805BB1A}"/>
          </ac:spMkLst>
        </pc:spChg>
        <pc:spChg chg="add del mod">
          <ac:chgData name="김 연임" userId="e81099c8-7d68-47a6-9fa6-b6656e7b53e6" providerId="ADAL" clId="{84EF30D1-6CC4-40AA-8150-5AB5582A5602}" dt="2019-05-31T08:02:19.504" v="119"/>
          <ac:spMkLst>
            <pc:docMk/>
            <pc:sldMk cId="230342777" sldId="850"/>
            <ac:spMk id="249" creationId="{4619ECE8-9DAB-48A3-9425-FC8A1CD5C673}"/>
          </ac:spMkLst>
        </pc:spChg>
        <pc:spChg chg="add mod">
          <ac:chgData name="김 연임" userId="e81099c8-7d68-47a6-9fa6-b6656e7b53e6" providerId="ADAL" clId="{84EF30D1-6CC4-40AA-8150-5AB5582A5602}" dt="2019-05-31T08:02:22.825" v="121" actId="164"/>
          <ac:spMkLst>
            <pc:docMk/>
            <pc:sldMk cId="230342777" sldId="850"/>
            <ac:spMk id="251" creationId="{0E2775EC-0C3F-4077-8876-562C44057820}"/>
          </ac:spMkLst>
        </pc:spChg>
        <pc:spChg chg="add mod">
          <ac:chgData name="김 연임" userId="e81099c8-7d68-47a6-9fa6-b6656e7b53e6" providerId="ADAL" clId="{84EF30D1-6CC4-40AA-8150-5AB5582A5602}" dt="2019-05-31T08:02:22.825" v="121" actId="164"/>
          <ac:spMkLst>
            <pc:docMk/>
            <pc:sldMk cId="230342777" sldId="850"/>
            <ac:spMk id="252" creationId="{9B4A3283-B75B-415C-9B51-8C61AFABACAC}"/>
          </ac:spMkLst>
        </pc:spChg>
        <pc:spChg chg="add mod">
          <ac:chgData name="김 연임" userId="e81099c8-7d68-47a6-9fa6-b6656e7b53e6" providerId="ADAL" clId="{84EF30D1-6CC4-40AA-8150-5AB5582A5602}" dt="2019-05-31T08:03:41.237" v="164" actId="14100"/>
          <ac:spMkLst>
            <pc:docMk/>
            <pc:sldMk cId="230342777" sldId="850"/>
            <ac:spMk id="254" creationId="{2FA82D6A-8D4B-4A1B-8763-9853B0EBEB54}"/>
          </ac:spMkLst>
        </pc:spChg>
        <pc:grpChg chg="add mod">
          <ac:chgData name="김 연임" userId="e81099c8-7d68-47a6-9fa6-b6656e7b53e6" providerId="ADAL" clId="{84EF30D1-6CC4-40AA-8150-5AB5582A5602}" dt="2019-05-31T08:02:31.830" v="124" actId="1076"/>
          <ac:grpSpMkLst>
            <pc:docMk/>
            <pc:sldMk cId="230342777" sldId="850"/>
            <ac:grpSpMk id="5" creationId="{62AEE97C-01FC-4551-AB83-8FB249FCDE93}"/>
          </ac:grpSpMkLst>
        </pc:grpChg>
        <pc:grpChg chg="mod">
          <ac:chgData name="김 연임" userId="e81099c8-7d68-47a6-9fa6-b6656e7b53e6" providerId="ADAL" clId="{84EF30D1-6CC4-40AA-8150-5AB5582A5602}" dt="2019-05-31T08:02:25.496" v="123" actId="1076"/>
          <ac:grpSpMkLst>
            <pc:docMk/>
            <pc:sldMk cId="230342777" sldId="850"/>
            <ac:grpSpMk id="140" creationId="{00000000-0000-0000-0000-000000000000}"/>
          </ac:grpSpMkLst>
        </pc:grpChg>
        <pc:grpChg chg="mod">
          <ac:chgData name="김 연임" userId="e81099c8-7d68-47a6-9fa6-b6656e7b53e6" providerId="ADAL" clId="{84EF30D1-6CC4-40AA-8150-5AB5582A5602}" dt="2019-05-31T08:02:00.536" v="115" actId="1076"/>
          <ac:grpSpMkLst>
            <pc:docMk/>
            <pc:sldMk cId="230342777" sldId="850"/>
            <ac:grpSpMk id="149" creationId="{00000000-0000-0000-0000-000000000000}"/>
          </ac:grpSpMkLst>
        </pc:grpChg>
        <pc:grpChg chg="mod">
          <ac:chgData name="김 연임" userId="e81099c8-7d68-47a6-9fa6-b6656e7b53e6" providerId="ADAL" clId="{84EF30D1-6CC4-40AA-8150-5AB5582A5602}" dt="2019-05-31T08:02:00.536" v="115" actId="1076"/>
          <ac:grpSpMkLst>
            <pc:docMk/>
            <pc:sldMk cId="230342777" sldId="850"/>
            <ac:grpSpMk id="163" creationId="{00000000-0000-0000-0000-000000000000}"/>
          </ac:grpSpMkLst>
        </pc:grpChg>
        <pc:grpChg chg="mod">
          <ac:chgData name="김 연임" userId="e81099c8-7d68-47a6-9fa6-b6656e7b53e6" providerId="ADAL" clId="{84EF30D1-6CC4-40AA-8150-5AB5582A5602}" dt="2019-05-31T08:02:00.536" v="115" actId="1076"/>
          <ac:grpSpMkLst>
            <pc:docMk/>
            <pc:sldMk cId="230342777" sldId="850"/>
            <ac:grpSpMk id="164" creationId="{00000000-0000-0000-0000-000000000000}"/>
          </ac:grpSpMkLst>
        </pc:grpChg>
        <pc:grpChg chg="mod">
          <ac:chgData name="김 연임" userId="e81099c8-7d68-47a6-9fa6-b6656e7b53e6" providerId="ADAL" clId="{84EF30D1-6CC4-40AA-8150-5AB5582A5602}" dt="2019-05-31T08:02:00.536" v="115" actId="1076"/>
          <ac:grpSpMkLst>
            <pc:docMk/>
            <pc:sldMk cId="230342777" sldId="850"/>
            <ac:grpSpMk id="168" creationId="{00000000-0000-0000-0000-000000000000}"/>
          </ac:grpSpMkLst>
        </pc:grpChg>
        <pc:grpChg chg="mod">
          <ac:chgData name="김 연임" userId="e81099c8-7d68-47a6-9fa6-b6656e7b53e6" providerId="ADAL" clId="{84EF30D1-6CC4-40AA-8150-5AB5582A5602}" dt="2019-05-31T08:02:00.536" v="115" actId="1076"/>
          <ac:grpSpMkLst>
            <pc:docMk/>
            <pc:sldMk cId="230342777" sldId="850"/>
            <ac:grpSpMk id="169" creationId="{00000000-0000-0000-0000-000000000000}"/>
          </ac:grpSpMkLst>
        </pc:grpChg>
        <pc:grpChg chg="mod">
          <ac:chgData name="김 연임" userId="e81099c8-7d68-47a6-9fa6-b6656e7b53e6" providerId="ADAL" clId="{84EF30D1-6CC4-40AA-8150-5AB5582A5602}" dt="2019-05-31T08:02:00.536" v="115" actId="1076"/>
          <ac:grpSpMkLst>
            <pc:docMk/>
            <pc:sldMk cId="230342777" sldId="850"/>
            <ac:grpSpMk id="173" creationId="{00000000-0000-0000-0000-000000000000}"/>
          </ac:grpSpMkLst>
        </pc:grpChg>
        <pc:grpChg chg="mod">
          <ac:chgData name="김 연임" userId="e81099c8-7d68-47a6-9fa6-b6656e7b53e6" providerId="ADAL" clId="{84EF30D1-6CC4-40AA-8150-5AB5582A5602}" dt="2019-05-31T08:02:00.536" v="115" actId="1076"/>
          <ac:grpSpMkLst>
            <pc:docMk/>
            <pc:sldMk cId="230342777" sldId="850"/>
            <ac:grpSpMk id="191" creationId="{00000000-0000-0000-0000-000000000000}"/>
          </ac:grpSpMkLst>
        </pc:grpChg>
        <pc:grpChg chg="mod">
          <ac:chgData name="김 연임" userId="e81099c8-7d68-47a6-9fa6-b6656e7b53e6" providerId="ADAL" clId="{84EF30D1-6CC4-40AA-8150-5AB5582A5602}" dt="2019-05-31T08:02:00.536" v="115" actId="1076"/>
          <ac:grpSpMkLst>
            <pc:docMk/>
            <pc:sldMk cId="230342777" sldId="850"/>
            <ac:grpSpMk id="197" creationId="{00000000-0000-0000-0000-000000000000}"/>
          </ac:grpSpMkLst>
        </pc:grpChg>
        <pc:grpChg chg="mod">
          <ac:chgData name="김 연임" userId="e81099c8-7d68-47a6-9fa6-b6656e7b53e6" providerId="ADAL" clId="{84EF30D1-6CC4-40AA-8150-5AB5582A5602}" dt="2019-05-31T08:02:00.536" v="115" actId="1076"/>
          <ac:grpSpMkLst>
            <pc:docMk/>
            <pc:sldMk cId="230342777" sldId="850"/>
            <ac:grpSpMk id="204" creationId="{00000000-0000-0000-0000-000000000000}"/>
          </ac:grpSpMkLst>
        </pc:grpChg>
        <pc:grpChg chg="mod">
          <ac:chgData name="김 연임" userId="e81099c8-7d68-47a6-9fa6-b6656e7b53e6" providerId="ADAL" clId="{84EF30D1-6CC4-40AA-8150-5AB5582A5602}" dt="2019-05-31T08:01:15.056" v="50" actId="1076"/>
          <ac:grpSpMkLst>
            <pc:docMk/>
            <pc:sldMk cId="230342777" sldId="850"/>
            <ac:grpSpMk id="210" creationId="{00000000-0000-0000-0000-000000000000}"/>
          </ac:grpSpMkLst>
        </pc:grpChg>
        <pc:grpChg chg="mod">
          <ac:chgData name="김 연임" userId="e81099c8-7d68-47a6-9fa6-b6656e7b53e6" providerId="ADAL" clId="{84EF30D1-6CC4-40AA-8150-5AB5582A5602}" dt="2019-05-31T08:01:15.056" v="50" actId="1076"/>
          <ac:grpSpMkLst>
            <pc:docMk/>
            <pc:sldMk cId="230342777" sldId="850"/>
            <ac:grpSpMk id="217" creationId="{00000000-0000-0000-0000-000000000000}"/>
          </ac:grpSpMkLst>
        </pc:grpChg>
        <pc:grpChg chg="mod">
          <ac:chgData name="김 연임" userId="e81099c8-7d68-47a6-9fa6-b6656e7b53e6" providerId="ADAL" clId="{84EF30D1-6CC4-40AA-8150-5AB5582A5602}" dt="2019-05-31T08:01:15.056" v="50" actId="1076"/>
          <ac:grpSpMkLst>
            <pc:docMk/>
            <pc:sldMk cId="230342777" sldId="850"/>
            <ac:grpSpMk id="220" creationId="{00000000-0000-0000-0000-000000000000}"/>
          </ac:grpSpMkLst>
        </pc:grpChg>
        <pc:grpChg chg="add mod">
          <ac:chgData name="김 연임" userId="e81099c8-7d68-47a6-9fa6-b6656e7b53e6" providerId="ADAL" clId="{84EF30D1-6CC4-40AA-8150-5AB5582A5602}" dt="2019-05-31T08:02:00.536" v="115" actId="1076"/>
          <ac:grpSpMkLst>
            <pc:docMk/>
            <pc:sldMk cId="230342777" sldId="850"/>
            <ac:grpSpMk id="235" creationId="{FAE0F1DB-613B-4969-97AE-AAD66CA9179F}"/>
          </ac:grpSpMkLst>
        </pc:grpChg>
        <pc:grpChg chg="mod">
          <ac:chgData name="김 연임" userId="e81099c8-7d68-47a6-9fa6-b6656e7b53e6" providerId="ADAL" clId="{84EF30D1-6CC4-40AA-8150-5AB5582A5602}" dt="2019-05-31T08:02:00.536" v="115" actId="1076"/>
          <ac:grpSpMkLst>
            <pc:docMk/>
            <pc:sldMk cId="230342777" sldId="850"/>
            <ac:grpSpMk id="236" creationId="{2A740330-0BE8-419A-B263-9AAF84176647}"/>
          </ac:grpSpMkLst>
        </pc:grpChg>
        <pc:picChg chg="mod">
          <ac:chgData name="김 연임" userId="e81099c8-7d68-47a6-9fa6-b6656e7b53e6" providerId="ADAL" clId="{84EF30D1-6CC4-40AA-8150-5AB5582A5602}" dt="2019-05-31T07:59:17.948" v="44" actId="1076"/>
          <ac:picMkLst>
            <pc:docMk/>
            <pc:sldMk cId="230342777" sldId="850"/>
            <ac:picMk id="134" creationId="{00000000-0000-0000-0000-000000000000}"/>
          </ac:picMkLst>
        </pc:picChg>
        <pc:picChg chg="mod">
          <ac:chgData name="김 연임" userId="e81099c8-7d68-47a6-9fa6-b6656e7b53e6" providerId="ADAL" clId="{84EF30D1-6CC4-40AA-8150-5AB5582A5602}" dt="2019-05-31T08:02:00.536" v="115" actId="1076"/>
          <ac:picMkLst>
            <pc:docMk/>
            <pc:sldMk cId="230342777" sldId="850"/>
            <ac:picMk id="145" creationId="{00000000-0000-0000-0000-000000000000}"/>
          </ac:picMkLst>
        </pc:picChg>
        <pc:picChg chg="mod">
          <ac:chgData name="김 연임" userId="e81099c8-7d68-47a6-9fa6-b6656e7b53e6" providerId="ADAL" clId="{84EF30D1-6CC4-40AA-8150-5AB5582A5602}" dt="2019-05-31T08:02:00.536" v="115" actId="1076"/>
          <ac:picMkLst>
            <pc:docMk/>
            <pc:sldMk cId="230342777" sldId="850"/>
            <ac:picMk id="146" creationId="{00000000-0000-0000-0000-000000000000}"/>
          </ac:picMkLst>
        </pc:picChg>
        <pc:picChg chg="mod">
          <ac:chgData name="김 연임" userId="e81099c8-7d68-47a6-9fa6-b6656e7b53e6" providerId="ADAL" clId="{84EF30D1-6CC4-40AA-8150-5AB5582A5602}" dt="2019-05-31T08:02:00.536" v="115" actId="1076"/>
          <ac:picMkLst>
            <pc:docMk/>
            <pc:sldMk cId="230342777" sldId="850"/>
            <ac:picMk id="155" creationId="{00000000-0000-0000-0000-000000000000}"/>
          </ac:picMkLst>
        </pc:picChg>
        <pc:picChg chg="mod">
          <ac:chgData name="김 연임" userId="e81099c8-7d68-47a6-9fa6-b6656e7b53e6" providerId="ADAL" clId="{84EF30D1-6CC4-40AA-8150-5AB5582A5602}" dt="2019-05-31T08:02:00.536" v="115" actId="1076"/>
          <ac:picMkLst>
            <pc:docMk/>
            <pc:sldMk cId="230342777" sldId="850"/>
            <ac:picMk id="156" creationId="{00000000-0000-0000-0000-000000000000}"/>
          </ac:picMkLst>
        </pc:picChg>
        <pc:picChg chg="mod">
          <ac:chgData name="김 연임" userId="e81099c8-7d68-47a6-9fa6-b6656e7b53e6" providerId="ADAL" clId="{84EF30D1-6CC4-40AA-8150-5AB5582A5602}" dt="2019-05-31T07:59:23.690" v="45" actId="1076"/>
          <ac:picMkLst>
            <pc:docMk/>
            <pc:sldMk cId="230342777" sldId="850"/>
            <ac:picMk id="160" creationId="{00000000-0000-0000-0000-000000000000}"/>
          </ac:picMkLst>
        </pc:picChg>
        <pc:picChg chg="mod">
          <ac:chgData name="김 연임" userId="e81099c8-7d68-47a6-9fa6-b6656e7b53e6" providerId="ADAL" clId="{84EF30D1-6CC4-40AA-8150-5AB5582A5602}" dt="2019-05-31T07:59:28.209" v="46" actId="1076"/>
          <ac:picMkLst>
            <pc:docMk/>
            <pc:sldMk cId="230342777" sldId="850"/>
            <ac:picMk id="162" creationId="{00000000-0000-0000-0000-000000000000}"/>
          </ac:picMkLst>
        </pc:picChg>
        <pc:picChg chg="mod">
          <ac:chgData name="김 연임" userId="e81099c8-7d68-47a6-9fa6-b6656e7b53e6" providerId="ADAL" clId="{84EF30D1-6CC4-40AA-8150-5AB5582A5602}" dt="2019-05-31T08:02:00.536" v="115" actId="1076"/>
          <ac:picMkLst>
            <pc:docMk/>
            <pc:sldMk cId="230342777" sldId="850"/>
            <ac:picMk id="178" creationId="{00000000-0000-0000-0000-000000000000}"/>
          </ac:picMkLst>
        </pc:picChg>
        <pc:picChg chg="mod">
          <ac:chgData name="김 연임" userId="e81099c8-7d68-47a6-9fa6-b6656e7b53e6" providerId="ADAL" clId="{84EF30D1-6CC4-40AA-8150-5AB5582A5602}" dt="2019-05-31T08:02:00.536" v="115" actId="1076"/>
          <ac:picMkLst>
            <pc:docMk/>
            <pc:sldMk cId="230342777" sldId="850"/>
            <ac:picMk id="179" creationId="{00000000-0000-0000-0000-000000000000}"/>
          </ac:picMkLst>
        </pc:picChg>
        <pc:picChg chg="mod">
          <ac:chgData name="김 연임" userId="e81099c8-7d68-47a6-9fa6-b6656e7b53e6" providerId="ADAL" clId="{84EF30D1-6CC4-40AA-8150-5AB5582A5602}" dt="2019-05-31T08:02:00.536" v="115" actId="1076"/>
          <ac:picMkLst>
            <pc:docMk/>
            <pc:sldMk cId="230342777" sldId="850"/>
            <ac:picMk id="183" creationId="{00000000-0000-0000-0000-000000000000}"/>
          </ac:picMkLst>
        </pc:picChg>
        <pc:picChg chg="mod">
          <ac:chgData name="김 연임" userId="e81099c8-7d68-47a6-9fa6-b6656e7b53e6" providerId="ADAL" clId="{84EF30D1-6CC4-40AA-8150-5AB5582A5602}" dt="2019-05-31T08:02:00.536" v="115" actId="1076"/>
          <ac:picMkLst>
            <pc:docMk/>
            <pc:sldMk cId="230342777" sldId="850"/>
            <ac:picMk id="201" creationId="{00000000-0000-0000-0000-000000000000}"/>
          </ac:picMkLst>
        </pc:picChg>
        <pc:picChg chg="mod">
          <ac:chgData name="김 연임" userId="e81099c8-7d68-47a6-9fa6-b6656e7b53e6" providerId="ADAL" clId="{84EF30D1-6CC4-40AA-8150-5AB5582A5602}" dt="2019-05-31T08:02:00.536" v="115" actId="1076"/>
          <ac:picMkLst>
            <pc:docMk/>
            <pc:sldMk cId="230342777" sldId="850"/>
            <ac:picMk id="202" creationId="{00000000-0000-0000-0000-000000000000}"/>
          </ac:picMkLst>
        </pc:picChg>
        <pc:picChg chg="mod">
          <ac:chgData name="김 연임" userId="e81099c8-7d68-47a6-9fa6-b6656e7b53e6" providerId="ADAL" clId="{84EF30D1-6CC4-40AA-8150-5AB5582A5602}" dt="2019-05-31T08:02:00.536" v="115" actId="1076"/>
          <ac:picMkLst>
            <pc:docMk/>
            <pc:sldMk cId="230342777" sldId="850"/>
            <ac:picMk id="203" creationId="{00000000-0000-0000-0000-000000000000}"/>
          </ac:picMkLst>
        </pc:picChg>
        <pc:picChg chg="mod">
          <ac:chgData name="김 연임" userId="e81099c8-7d68-47a6-9fa6-b6656e7b53e6" providerId="ADAL" clId="{84EF30D1-6CC4-40AA-8150-5AB5582A5602}" dt="2019-05-31T08:01:15.056" v="50" actId="1076"/>
          <ac:picMkLst>
            <pc:docMk/>
            <pc:sldMk cId="230342777" sldId="850"/>
            <ac:picMk id="214" creationId="{00000000-0000-0000-0000-000000000000}"/>
          </ac:picMkLst>
        </pc:picChg>
        <pc:picChg chg="mod">
          <ac:chgData name="김 연임" userId="e81099c8-7d68-47a6-9fa6-b6656e7b53e6" providerId="ADAL" clId="{84EF30D1-6CC4-40AA-8150-5AB5582A5602}" dt="2019-05-31T08:01:15.056" v="50" actId="1076"/>
          <ac:picMkLst>
            <pc:docMk/>
            <pc:sldMk cId="230342777" sldId="850"/>
            <ac:picMk id="215" creationId="{00000000-0000-0000-0000-000000000000}"/>
          </ac:picMkLst>
        </pc:picChg>
        <pc:picChg chg="mod">
          <ac:chgData name="김 연임" userId="e81099c8-7d68-47a6-9fa6-b6656e7b53e6" providerId="ADAL" clId="{84EF30D1-6CC4-40AA-8150-5AB5582A5602}" dt="2019-05-31T08:01:15.056" v="50" actId="1076"/>
          <ac:picMkLst>
            <pc:docMk/>
            <pc:sldMk cId="230342777" sldId="850"/>
            <ac:picMk id="216" creationId="{00000000-0000-0000-0000-000000000000}"/>
          </ac:picMkLst>
        </pc:picChg>
        <pc:picChg chg="add del mod">
          <ac:chgData name="김 연임" userId="e81099c8-7d68-47a6-9fa6-b6656e7b53e6" providerId="ADAL" clId="{84EF30D1-6CC4-40AA-8150-5AB5582A5602}" dt="2019-05-31T08:02:19.504" v="119"/>
          <ac:picMkLst>
            <pc:docMk/>
            <pc:sldMk cId="230342777" sldId="850"/>
            <ac:picMk id="250" creationId="{E7E7810F-E67B-4F95-8C89-07B60BC6DEB7}"/>
          </ac:picMkLst>
        </pc:picChg>
        <pc:picChg chg="add mod">
          <ac:chgData name="김 연임" userId="e81099c8-7d68-47a6-9fa6-b6656e7b53e6" providerId="ADAL" clId="{84EF30D1-6CC4-40AA-8150-5AB5582A5602}" dt="2019-05-31T08:02:22.825" v="121" actId="164"/>
          <ac:picMkLst>
            <pc:docMk/>
            <pc:sldMk cId="230342777" sldId="850"/>
            <ac:picMk id="253" creationId="{0E0D2A49-D3DB-47C1-BD56-234348B6CEFF}"/>
          </ac:picMkLst>
        </pc:picChg>
        <pc:cxnChg chg="mod">
          <ac:chgData name="김 연임" userId="e81099c8-7d68-47a6-9fa6-b6656e7b53e6" providerId="ADAL" clId="{84EF30D1-6CC4-40AA-8150-5AB5582A5602}" dt="2019-05-31T08:02:00.536" v="115" actId="1076"/>
          <ac:cxnSpMkLst>
            <pc:docMk/>
            <pc:sldMk cId="230342777" sldId="850"/>
            <ac:cxnSpMk id="9" creationId="{00000000-0000-0000-0000-000000000000}"/>
          </ac:cxnSpMkLst>
        </pc:cxnChg>
        <pc:cxnChg chg="mod">
          <ac:chgData name="김 연임" userId="e81099c8-7d68-47a6-9fa6-b6656e7b53e6" providerId="ADAL" clId="{84EF30D1-6CC4-40AA-8150-5AB5582A5602}" dt="2019-05-31T08:02:00.536" v="115" actId="1076"/>
          <ac:cxnSpMkLst>
            <pc:docMk/>
            <pc:sldMk cId="230342777" sldId="850"/>
            <ac:cxnSpMk id="157" creationId="{00000000-0000-0000-0000-000000000000}"/>
          </ac:cxnSpMkLst>
        </pc:cxnChg>
        <pc:cxnChg chg="mod">
          <ac:chgData name="김 연임" userId="e81099c8-7d68-47a6-9fa6-b6656e7b53e6" providerId="ADAL" clId="{84EF30D1-6CC4-40AA-8150-5AB5582A5602}" dt="2019-05-31T08:02:00.536" v="115" actId="1076"/>
          <ac:cxnSpMkLst>
            <pc:docMk/>
            <pc:sldMk cId="230342777" sldId="850"/>
            <ac:cxnSpMk id="158" creationId="{00000000-0000-0000-0000-000000000000}"/>
          </ac:cxnSpMkLst>
        </pc:cxnChg>
        <pc:cxnChg chg="mod">
          <ac:chgData name="김 연임" userId="e81099c8-7d68-47a6-9fa6-b6656e7b53e6" providerId="ADAL" clId="{84EF30D1-6CC4-40AA-8150-5AB5582A5602}" dt="2019-05-31T08:02:00.536" v="115" actId="1076"/>
          <ac:cxnSpMkLst>
            <pc:docMk/>
            <pc:sldMk cId="230342777" sldId="850"/>
            <ac:cxnSpMk id="180" creationId="{00000000-0000-0000-0000-000000000000}"/>
          </ac:cxnSpMkLst>
        </pc:cxnChg>
        <pc:cxnChg chg="mod">
          <ac:chgData name="김 연임" userId="e81099c8-7d68-47a6-9fa6-b6656e7b53e6" providerId="ADAL" clId="{84EF30D1-6CC4-40AA-8150-5AB5582A5602}" dt="2019-05-31T08:02:00.536" v="115" actId="1076"/>
          <ac:cxnSpMkLst>
            <pc:docMk/>
            <pc:sldMk cId="230342777" sldId="850"/>
            <ac:cxnSpMk id="207" creationId="{00000000-0000-0000-0000-000000000000}"/>
          </ac:cxnSpMkLst>
        </pc:cxnChg>
        <pc:cxnChg chg="mod">
          <ac:chgData name="김 연임" userId="e81099c8-7d68-47a6-9fa6-b6656e7b53e6" providerId="ADAL" clId="{84EF30D1-6CC4-40AA-8150-5AB5582A5602}" dt="2019-05-31T08:02:00.536" v="115" actId="1076"/>
          <ac:cxnSpMkLst>
            <pc:docMk/>
            <pc:sldMk cId="230342777" sldId="850"/>
            <ac:cxnSpMk id="208" creationId="{00000000-0000-0000-0000-000000000000}"/>
          </ac:cxnSpMkLst>
        </pc:cxnChg>
      </pc:sldChg>
      <pc:sldChg chg="modSp">
        <pc:chgData name="김 연임" userId="e81099c8-7d68-47a6-9fa6-b6656e7b53e6" providerId="ADAL" clId="{84EF30D1-6CC4-40AA-8150-5AB5582A5602}" dt="2019-05-31T07:47:26.454" v="6"/>
        <pc:sldMkLst>
          <pc:docMk/>
          <pc:sldMk cId="1163486760" sldId="962"/>
        </pc:sldMkLst>
        <pc:spChg chg="mod">
          <ac:chgData name="김 연임" userId="e81099c8-7d68-47a6-9fa6-b6656e7b53e6" providerId="ADAL" clId="{84EF30D1-6CC4-40AA-8150-5AB5582A5602}" dt="2019-05-31T07:47:26.454" v="6"/>
          <ac:spMkLst>
            <pc:docMk/>
            <pc:sldMk cId="1163486760" sldId="962"/>
            <ac:spMk id="6" creationId="{00000000-0000-0000-0000-000000000000}"/>
          </ac:spMkLst>
        </pc:spChg>
      </pc:sldChg>
      <pc:sldChg chg="modSp">
        <pc:chgData name="김 연임" userId="e81099c8-7d68-47a6-9fa6-b6656e7b53e6" providerId="ADAL" clId="{84EF30D1-6CC4-40AA-8150-5AB5582A5602}" dt="2019-05-31T08:04:43.336" v="209" actId="20577"/>
        <pc:sldMkLst>
          <pc:docMk/>
          <pc:sldMk cId="927096451" sldId="1073"/>
        </pc:sldMkLst>
        <pc:graphicFrameChg chg="mod modGraphic">
          <ac:chgData name="김 연임" userId="e81099c8-7d68-47a6-9fa6-b6656e7b53e6" providerId="ADAL" clId="{84EF30D1-6CC4-40AA-8150-5AB5582A5602}" dt="2019-05-31T08:04:43.336" v="209" actId="20577"/>
          <ac:graphicFrameMkLst>
            <pc:docMk/>
            <pc:sldMk cId="927096451" sldId="1073"/>
            <ac:graphicFrameMk id="2" creationId="{00000000-0000-0000-0000-000000000000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 dirty="0">
              <a:latin typeface="Nanum Gothic Regular" charset="-127"/>
              <a:ea typeface="Nanum Gothic Regular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 dirty="0">
              <a:latin typeface="Nanum Gothic Regular" charset="-127"/>
              <a:ea typeface="Nanum Gothic Regular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2BF08E-228B-0C4E-A280-30B9D23018F4}" type="slidenum">
              <a:rPr kumimoji="1" lang="ko-KR" altLang="en-US" smtClean="0">
                <a:latin typeface="Nanum Gothic Regular" charset="-127"/>
                <a:ea typeface="Nanum Gothic Regular" charset="-127"/>
              </a:rPr>
              <a:t>‹#›</a:t>
            </a:fld>
            <a:endParaRPr kumimoji="1" lang="ko-KR" altLang="en-US" dirty="0">
              <a:latin typeface="Nanum Gothic Regular" charset="-127"/>
              <a:ea typeface="Nanum Gothic Regular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25803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Nanum Gothic Regular" charset="-127"/>
                <a:ea typeface="Nanum Gothic Regular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Nanum Gothic Regular" charset="-127"/>
                <a:ea typeface="Nanum Gothic Regular" charset="-127"/>
              </a:defRPr>
            </a:lvl1pPr>
          </a:lstStyle>
          <a:p>
            <a:fld id="{B5EEDAC0-8DF8-6646-BC57-4297EE3730E0}" type="datetimeFigureOut">
              <a:rPr kumimoji="1" lang="ko-KR" altLang="en-US" smtClean="0"/>
              <a:pPr/>
              <a:t>2019. 8. 22.</a:t>
            </a:fld>
            <a:endParaRPr kumimoji="1"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Nanum Gothic Regular" charset="-127"/>
                <a:ea typeface="Nanum Gothic Regular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Nanum Gothic Regular" charset="-127"/>
                <a:ea typeface="Nanum Gothic Regular" charset="-127"/>
              </a:defRPr>
            </a:lvl1pPr>
          </a:lstStyle>
          <a:p>
            <a:fld id="{B4B1FB97-C505-7F45-B21E-BCD91B104B94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2645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b="0" i="0" kern="1200">
        <a:solidFill>
          <a:schemeClr val="tx1"/>
        </a:solidFill>
        <a:latin typeface="Nanum Gothic Regular" charset="-127"/>
        <a:ea typeface="Nanum Gothic Regular" charset="-127"/>
        <a:cs typeface="+mn-cs"/>
      </a:defRPr>
    </a:lvl1pPr>
    <a:lvl2pPr marL="457200" algn="l" defTabSz="914400" rtl="0" eaLnBrk="1" latinLnBrk="1" hangingPunct="1">
      <a:defRPr sz="1200" b="0" i="0" kern="1200">
        <a:solidFill>
          <a:schemeClr val="tx1"/>
        </a:solidFill>
        <a:latin typeface="Nanum Gothic Regular" charset="-127"/>
        <a:ea typeface="Nanum Gothic Regular" charset="-127"/>
        <a:cs typeface="+mn-cs"/>
      </a:defRPr>
    </a:lvl2pPr>
    <a:lvl3pPr marL="914400" algn="l" defTabSz="914400" rtl="0" eaLnBrk="1" latinLnBrk="1" hangingPunct="1">
      <a:defRPr sz="1200" b="0" i="0" kern="1200">
        <a:solidFill>
          <a:schemeClr val="tx1"/>
        </a:solidFill>
        <a:latin typeface="Nanum Gothic Regular" charset="-127"/>
        <a:ea typeface="Nanum Gothic Regular" charset="-127"/>
        <a:cs typeface="+mn-cs"/>
      </a:defRPr>
    </a:lvl3pPr>
    <a:lvl4pPr marL="1371600" algn="l" defTabSz="914400" rtl="0" eaLnBrk="1" latinLnBrk="1" hangingPunct="1">
      <a:defRPr sz="1200" b="0" i="0" kern="1200">
        <a:solidFill>
          <a:schemeClr val="tx1"/>
        </a:solidFill>
        <a:latin typeface="Nanum Gothic Regular" charset="-127"/>
        <a:ea typeface="Nanum Gothic Regular" charset="-127"/>
        <a:cs typeface="+mn-cs"/>
      </a:defRPr>
    </a:lvl4pPr>
    <a:lvl5pPr marL="1828800" algn="l" defTabSz="914400" rtl="0" eaLnBrk="1" latinLnBrk="1" hangingPunct="1">
      <a:defRPr sz="1200" b="0" i="0" kern="1200">
        <a:solidFill>
          <a:schemeClr val="tx1"/>
        </a:solidFill>
        <a:latin typeface="Nanum Gothic Regular" charset="-127"/>
        <a:ea typeface="Nanum Gothic Regular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1734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0197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1303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8489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6683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7348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94DAB-06A7-164C-A8C1-6351F42693E2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0529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94DAB-06A7-164C-A8C1-6351F42693E2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92843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32608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54465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1662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54239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24535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35860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97800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58300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90650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74002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63268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98705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44433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0177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35071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83352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81764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07021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53725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88329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93618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1FB97-C505-7F45-B21E-BCD91B104B94}" type="slidenum">
              <a:rPr kumimoji="1" lang="ko-KR" altLang="en-US" smtClean="0"/>
              <a:pPr/>
              <a:t>48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00042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56207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44790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2481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31130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2598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74458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4793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1FB97-C505-7F45-B21E-BCD91B104B94}" type="slidenum">
              <a:rPr kumimoji="1" lang="ko-KR" altLang="en-US" smtClean="0"/>
              <a:pPr/>
              <a:t>9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3561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94DAB-06A7-164C-A8C1-6351F42693E2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5889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94DAB-06A7-164C-A8C1-6351F42693E2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20773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94DAB-06A7-164C-A8C1-6351F42693E2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9505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1125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20" Type="http://schemas.openxmlformats.org/officeDocument/2006/relationships/image" Target="../media/image32.png"/><Relationship Id="rId21" Type="http://schemas.openxmlformats.org/officeDocument/2006/relationships/image" Target="../media/image23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microsoft.com/office/2007/relationships/hdphoto" Target="../media/hdphoto2.wdp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12.png"/><Relationship Id="rId17" Type="http://schemas.openxmlformats.org/officeDocument/2006/relationships/image" Target="../media/image29.png"/><Relationship Id="rId18" Type="http://schemas.openxmlformats.org/officeDocument/2006/relationships/image" Target="../media/image30.png"/><Relationship Id="rId19" Type="http://schemas.openxmlformats.org/officeDocument/2006/relationships/image" Target="../media/image31.jpg"/><Relationship Id="rId1" Type="http://schemas.openxmlformats.org/officeDocument/2006/relationships/tags" Target="../tags/tag5.xml"/><Relationship Id="rId2" Type="http://schemas.openxmlformats.org/officeDocument/2006/relationships/tags" Target="../tags/tag6.xml"/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24.png"/><Relationship Id="rId5" Type="http://schemas.openxmlformats.org/officeDocument/2006/relationships/image" Target="../media/image7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20" Type="http://schemas.openxmlformats.org/officeDocument/2006/relationships/image" Target="../media/image23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microsoft.com/office/2007/relationships/hdphoto" Target="../media/hdphoto2.wdp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12.png"/><Relationship Id="rId17" Type="http://schemas.openxmlformats.org/officeDocument/2006/relationships/image" Target="../media/image29.png"/><Relationship Id="rId18" Type="http://schemas.openxmlformats.org/officeDocument/2006/relationships/image" Target="../media/image30.png"/><Relationship Id="rId19" Type="http://schemas.openxmlformats.org/officeDocument/2006/relationships/image" Target="../media/image31.jpg"/><Relationship Id="rId1" Type="http://schemas.openxmlformats.org/officeDocument/2006/relationships/tags" Target="../tags/tag7.xml"/><Relationship Id="rId2" Type="http://schemas.openxmlformats.org/officeDocument/2006/relationships/tags" Target="../tags/tag8.xml"/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24.png"/><Relationship Id="rId5" Type="http://schemas.openxmlformats.org/officeDocument/2006/relationships/image" Target="../media/image7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/Relationships>
</file>

<file path=ppt/slideLayouts/_rels/slideLayout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microsoft.com/office/2007/relationships/hdphoto" Target="../media/hdphoto2.wdp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12.png"/><Relationship Id="rId1" Type="http://schemas.openxmlformats.org/officeDocument/2006/relationships/tags" Target="../tags/tag9.xml"/><Relationship Id="rId2" Type="http://schemas.openxmlformats.org/officeDocument/2006/relationships/tags" Target="../tags/tag10.xml"/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24.png"/><Relationship Id="rId5" Type="http://schemas.openxmlformats.org/officeDocument/2006/relationships/image" Target="../media/image7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8.png"/><Relationship Id="rId14" Type="http://schemas.openxmlformats.org/officeDocument/2006/relationships/image" Target="../media/image9.png"/><Relationship Id="rId15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0.png"/></Relationships>
</file>

<file path=ppt/slideLayouts/_rels/slideLayout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21.png"/><Relationship Id="rId17" Type="http://schemas.openxmlformats.org/officeDocument/2006/relationships/image" Target="../media/image22.png"/><Relationship Id="rId18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3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microsoft.com/office/2007/relationships/hdphoto" Target="../media/hdphoto1.wdp"/><Relationship Id="rId10" Type="http://schemas.openxmlformats.org/officeDocument/2006/relationships/image" Target="../media/image10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microsoft.com/office/2007/relationships/hdphoto" Target="../media/hdphoto2.wdp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12.png"/><Relationship Id="rId1" Type="http://schemas.openxmlformats.org/officeDocument/2006/relationships/tags" Target="../tags/tag11.xml"/><Relationship Id="rId2" Type="http://schemas.openxmlformats.org/officeDocument/2006/relationships/tags" Target="../tags/tag12.xml"/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24.png"/><Relationship Id="rId5" Type="http://schemas.openxmlformats.org/officeDocument/2006/relationships/image" Target="../media/image7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microsoft.com/office/2007/relationships/hdphoto" Target="../media/hdphoto1.wdp"/><Relationship Id="rId7" Type="http://schemas.openxmlformats.org/officeDocument/2006/relationships/image" Target="../media/image13.png"/><Relationship Id="rId8" Type="http://schemas.openxmlformats.org/officeDocument/2006/relationships/image" Target="../media/image7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20" Type="http://schemas.openxmlformats.org/officeDocument/2006/relationships/image" Target="../media/image18.png"/><Relationship Id="rId21" Type="http://schemas.openxmlformats.org/officeDocument/2006/relationships/image" Target="../media/image19.png"/><Relationship Id="rId22" Type="http://schemas.openxmlformats.org/officeDocument/2006/relationships/image" Target="../media/image20.png"/><Relationship Id="rId23" Type="http://schemas.openxmlformats.org/officeDocument/2006/relationships/image" Target="../media/image21.png"/><Relationship Id="rId24" Type="http://schemas.openxmlformats.org/officeDocument/2006/relationships/image" Target="../media/image22.png"/><Relationship Id="rId25" Type="http://schemas.openxmlformats.org/officeDocument/2006/relationships/image" Target="../media/image23.png"/><Relationship Id="rId10" Type="http://schemas.microsoft.com/office/2007/relationships/hdphoto" Target="../media/hdphoto1.wdp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microsoft.com/office/2007/relationships/hdphoto" Target="../media/hdphoto2.wdp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20" Type="http://schemas.openxmlformats.org/officeDocument/2006/relationships/image" Target="../media/image23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microsoft.com/office/2007/relationships/hdphoto" Target="../media/hdphoto2.wdp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12.png"/><Relationship Id="rId17" Type="http://schemas.openxmlformats.org/officeDocument/2006/relationships/image" Target="../media/image29.png"/><Relationship Id="rId18" Type="http://schemas.openxmlformats.org/officeDocument/2006/relationships/image" Target="../media/image30.png"/><Relationship Id="rId19" Type="http://schemas.openxmlformats.org/officeDocument/2006/relationships/image" Target="../media/image31.jpg"/><Relationship Id="rId1" Type="http://schemas.openxmlformats.org/officeDocument/2006/relationships/tags" Target="../tags/tag3.xml"/><Relationship Id="rId2" Type="http://schemas.openxmlformats.org/officeDocument/2006/relationships/tags" Target="../tags/tag4.xml"/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24.png"/><Relationship Id="rId5" Type="http://schemas.openxmlformats.org/officeDocument/2006/relationships/image" Target="../media/image7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표지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6"/>
          <p:cNvSpPr>
            <a:spLocks noChangeArrowheads="1"/>
          </p:cNvSpPr>
          <p:nvPr userDrawn="1"/>
        </p:nvSpPr>
        <p:spPr bwMode="auto">
          <a:xfrm>
            <a:off x="8544272" y="6522907"/>
            <a:ext cx="3355243" cy="21287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000" tIns="44450" rIns="45720" bIns="44450">
            <a:spAutoFit/>
          </a:bodyPr>
          <a:lstStyle/>
          <a:p>
            <a:pPr algn="r" fontAlgn="auto">
              <a:spcBef>
                <a:spcPts val="0"/>
              </a:spcBef>
              <a:spcAft>
                <a:spcPct val="15000"/>
              </a:spcAft>
              <a:defRPr/>
            </a:pPr>
            <a:r>
              <a:rPr kumimoji="0" lang="en-US" altLang="ko-KR" sz="800" kern="0" dirty="0">
                <a:solidFill>
                  <a:schemeClr val="tx1">
                    <a:alpha val="7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© 2018 SK Telecom &amp; </a:t>
            </a:r>
            <a:r>
              <a:rPr lang="en-US" altLang="ko-KR" sz="800" kern="0" dirty="0" err="1">
                <a:solidFill>
                  <a:schemeClr val="tx1">
                    <a:alpha val="7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magenta.works</a:t>
            </a:r>
            <a:r>
              <a:rPr kumimoji="0" lang="en-US" altLang="ko-KR" sz="800" kern="0" dirty="0">
                <a:solidFill>
                  <a:schemeClr val="tx1">
                    <a:alpha val="7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 Inc. ALL RIGHTS RESERVED</a:t>
            </a:r>
          </a:p>
        </p:txBody>
      </p:sp>
      <p:sp>
        <p:nvSpPr>
          <p:cNvPr id="5" name="제목 1"/>
          <p:cNvSpPr txBox="1">
            <a:spLocks/>
          </p:cNvSpPr>
          <p:nvPr userDrawn="1"/>
        </p:nvSpPr>
        <p:spPr>
          <a:xfrm>
            <a:off x="908166" y="2113454"/>
            <a:ext cx="6898143" cy="39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kumimoji="1" lang="en-US" altLang="ko-KR" sz="3000" dirty="0" err="1">
                <a:solidFill>
                  <a:prstClr val="white"/>
                </a:solidFill>
                <a:latin typeface="Moebius Korea" charset="-127"/>
                <a:ea typeface="Moebius Korea" charset="-127"/>
                <a:cs typeface="Moebius Korea" charset="-127"/>
              </a:rPr>
              <a:t>metatron</a:t>
            </a:r>
            <a:r>
              <a:rPr kumimoji="1" lang="en-US" altLang="ko-KR" sz="3000" dirty="0">
                <a:solidFill>
                  <a:prstClr val="white"/>
                </a:solidFill>
                <a:latin typeface="Moebius Korea" charset="-127"/>
                <a:ea typeface="Moebius Korea" charset="-127"/>
                <a:cs typeface="Moebius Korea" charset="-127"/>
              </a:rPr>
              <a:t> Discovery</a:t>
            </a:r>
          </a:p>
        </p:txBody>
      </p:sp>
      <p:sp>
        <p:nvSpPr>
          <p:cNvPr id="7" name="제목 1"/>
          <p:cNvSpPr txBox="1">
            <a:spLocks/>
          </p:cNvSpPr>
          <p:nvPr userDrawn="1"/>
        </p:nvSpPr>
        <p:spPr>
          <a:xfrm>
            <a:off x="4560938" y="2113455"/>
            <a:ext cx="4295204" cy="39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kumimoji="1" lang="en-US" altLang="ko-KR" sz="3000" dirty="0">
                <a:solidFill>
                  <a:srgbClr val="B4A7FF"/>
                </a:solidFill>
                <a:latin typeface="Moebius Korea" charset="-127"/>
                <a:ea typeface="Moebius Korea" charset="-127"/>
                <a:cs typeface="Moebius Korea" charset="-127"/>
              </a:rPr>
              <a:t>Wireframe</a:t>
            </a:r>
            <a:endParaRPr kumimoji="1" lang="ko-KR" altLang="en-US" sz="3000" b="1" dirty="0">
              <a:solidFill>
                <a:srgbClr val="B4A7FF"/>
              </a:solidFill>
              <a:latin typeface="Moebius Korea" charset="-127"/>
              <a:ea typeface="Moebius Korea" charset="-127"/>
              <a:cs typeface="Moebius Korea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08166" y="2674631"/>
            <a:ext cx="10445634" cy="767212"/>
          </a:xfrm>
        </p:spPr>
        <p:txBody>
          <a:bodyPr>
            <a:noAutofit/>
          </a:bodyPr>
          <a:lstStyle>
            <a:lvl1pPr>
              <a:defRPr sz="4500" b="0" i="0">
                <a:latin typeface="Moebius Korea" charset="-127"/>
                <a:ea typeface="Moebius Korea" charset="-127"/>
                <a:cs typeface="Moebius Korea" charset="-127"/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>
          <a:xfrm>
            <a:off x="916613" y="3802134"/>
            <a:ext cx="7638723" cy="24674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16" name="텍스트 개체 틀 14"/>
          <p:cNvSpPr>
            <a:spLocks noGrp="1"/>
          </p:cNvSpPr>
          <p:nvPr>
            <p:ph type="body" sz="quarter" idx="11"/>
          </p:nvPr>
        </p:nvSpPr>
        <p:spPr>
          <a:xfrm>
            <a:off x="916613" y="4048881"/>
            <a:ext cx="7638723" cy="1784360"/>
          </a:xfrm>
        </p:spPr>
        <p:txBody>
          <a:bodyPr>
            <a:normAutofit/>
          </a:bodyPr>
          <a:lstStyle>
            <a:lvl1pPr marL="228600" indent="-228600">
              <a:buFont typeface="+mj-lt"/>
              <a:buAutoNum type="arabicPeriod"/>
              <a:defRPr sz="1100" b="1" i="0">
                <a:solidFill>
                  <a:srgbClr val="FFFFFF"/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588191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대시보드편집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80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2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8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4" name="직사각형 83"/>
          <p:cNvSpPr/>
          <p:nvPr userDrawn="1"/>
        </p:nvSpPr>
        <p:spPr>
          <a:xfrm>
            <a:off x="158110" y="649416"/>
            <a:ext cx="9826321" cy="2978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+mn-ea"/>
              <a:ea typeface="+mn-ea"/>
              <a:cs typeface="Malgun Gothic" charset="-127"/>
            </a:endParaRPr>
          </a:p>
        </p:txBody>
      </p:sp>
      <p:sp>
        <p:nvSpPr>
          <p:cNvPr id="41" name="직사각형 40"/>
          <p:cNvSpPr/>
          <p:nvPr userDrawn="1"/>
        </p:nvSpPr>
        <p:spPr>
          <a:xfrm>
            <a:off x="378241" y="682497"/>
            <a:ext cx="190393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9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새로운 대시보드 </a:t>
            </a:r>
            <a:r>
              <a:rPr lang="en-US" altLang="ko-KR" sz="9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01</a:t>
            </a:r>
            <a:endParaRPr lang="en-US" altLang="ko-KR" sz="900" b="1" dirty="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grpSp>
        <p:nvGrpSpPr>
          <p:cNvPr id="42" name="그룹 41"/>
          <p:cNvGrpSpPr/>
          <p:nvPr userDrawn="1"/>
        </p:nvGrpSpPr>
        <p:grpSpPr>
          <a:xfrm>
            <a:off x="9208492" y="680173"/>
            <a:ext cx="712706" cy="201863"/>
            <a:chOff x="8371785" y="1072102"/>
            <a:chExt cx="712706" cy="201863"/>
          </a:xfrm>
        </p:grpSpPr>
        <p:sp>
          <p:nvSpPr>
            <p:cNvPr id="43" name="모서리가 둥근 직사각형 160"/>
            <p:cNvSpPr/>
            <p:nvPr userDrawn="1"/>
          </p:nvSpPr>
          <p:spPr>
            <a:xfrm>
              <a:off x="8371785" y="1072102"/>
              <a:ext cx="712706" cy="20186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b="0" i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  <a:ea typeface="+mn-ea"/>
                </a:rPr>
                <a:t>      </a:t>
              </a:r>
              <a:r>
                <a:rPr lang="en-US" altLang="ko-KR" sz="700" b="0" i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  <a:ea typeface="+mn-ea"/>
                </a:rPr>
                <a:t>DONE</a:t>
              </a:r>
              <a:endParaRPr lang="ko-KR" altLang="en-US" sz="700" b="0" i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</a:endParaRPr>
            </a:p>
          </p:txBody>
        </p:sp>
        <p:pic>
          <p:nvPicPr>
            <p:cNvPr id="44" name="그림 43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0818" y="1107809"/>
              <a:ext cx="134961" cy="134961"/>
            </a:xfrm>
            <a:prstGeom prst="rect">
              <a:avLst/>
            </a:prstGeom>
          </p:spPr>
        </p:pic>
      </p:grpSp>
      <p:pic>
        <p:nvPicPr>
          <p:cNvPr id="45" name="그림 44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6" t="11354" r="19782" b="10254"/>
          <a:stretch/>
        </p:blipFill>
        <p:spPr>
          <a:xfrm>
            <a:off x="241996" y="738413"/>
            <a:ext cx="146290" cy="11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46" name="L 도형 45"/>
          <p:cNvSpPr/>
          <p:nvPr userDrawn="1"/>
        </p:nvSpPr>
        <p:spPr>
          <a:xfrm rot="18900000">
            <a:off x="1510581" y="754279"/>
            <a:ext cx="73731" cy="73731"/>
          </a:xfrm>
          <a:prstGeom prst="corner">
            <a:avLst>
              <a:gd name="adj1" fmla="val 18553"/>
              <a:gd name="adj2" fmla="val 21308"/>
            </a:avLst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48" name="모서리가 둥근 직사각형 160"/>
          <p:cNvSpPr/>
          <p:nvPr userDrawn="1"/>
        </p:nvSpPr>
        <p:spPr>
          <a:xfrm>
            <a:off x="8446270" y="677501"/>
            <a:ext cx="712706" cy="20317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  <a:cs typeface="Nanum Gothic" charset="-127"/>
              </a:rPr>
              <a:t>   </a:t>
            </a:r>
            <a:r>
              <a:rPr lang="en-US" altLang="ko-KR" sz="7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  <a:cs typeface="Nanum Gothic" charset="-127"/>
              </a:rPr>
              <a:t>DISMISS</a:t>
            </a:r>
            <a:endParaRPr lang="ko-KR" altLang="en-US" sz="700" dirty="0">
              <a:solidFill>
                <a:prstClr val="black">
                  <a:lumMod val="65000"/>
                  <a:lumOff val="3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49" name="없음 기호[&quot;] 48"/>
          <p:cNvSpPr/>
          <p:nvPr userDrawn="1"/>
        </p:nvSpPr>
        <p:spPr>
          <a:xfrm>
            <a:off x="8488222" y="724160"/>
            <a:ext cx="119494" cy="119494"/>
          </a:xfrm>
          <a:prstGeom prst="noSmoking">
            <a:avLst>
              <a:gd name="adj" fmla="val 15772"/>
            </a:avLst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ea typeface="+mn-ea"/>
              <a:cs typeface="Nanum Gothic" charset="-127"/>
            </a:endParaRPr>
          </a:p>
        </p:txBody>
      </p:sp>
      <p:pic>
        <p:nvPicPr>
          <p:cNvPr id="306" name="그림 30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241" y="700558"/>
            <a:ext cx="2267687" cy="217119"/>
          </a:xfrm>
          <a:prstGeom prst="rect">
            <a:avLst/>
          </a:prstGeom>
        </p:spPr>
      </p:pic>
      <p:grpSp>
        <p:nvGrpSpPr>
          <p:cNvPr id="307" name="그룹 306"/>
          <p:cNvGrpSpPr/>
          <p:nvPr userDrawn="1"/>
        </p:nvGrpSpPr>
        <p:grpSpPr>
          <a:xfrm>
            <a:off x="158111" y="943059"/>
            <a:ext cx="9826196" cy="5798309"/>
            <a:chOff x="158111" y="1247142"/>
            <a:chExt cx="9826196" cy="5494226"/>
          </a:xfrm>
        </p:grpSpPr>
        <p:sp>
          <p:nvSpPr>
            <p:cNvPr id="308" name="직사각형 307"/>
            <p:cNvSpPr/>
            <p:nvPr/>
          </p:nvSpPr>
          <p:spPr>
            <a:xfrm>
              <a:off x="158111" y="1247142"/>
              <a:ext cx="9826196" cy="54942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grpSp>
          <p:nvGrpSpPr>
            <p:cNvPr id="309" name="그룹 308"/>
            <p:cNvGrpSpPr/>
            <p:nvPr/>
          </p:nvGrpSpPr>
          <p:grpSpPr>
            <a:xfrm>
              <a:off x="337291" y="1247142"/>
              <a:ext cx="9476064" cy="5494226"/>
              <a:chOff x="337291" y="1247142"/>
              <a:chExt cx="9476064" cy="5494226"/>
            </a:xfrm>
          </p:grpSpPr>
          <p:cxnSp>
            <p:nvCxnSpPr>
              <p:cNvPr id="325" name="직선 연결선[R] 324"/>
              <p:cNvCxnSpPr/>
              <p:nvPr userDrawn="1"/>
            </p:nvCxnSpPr>
            <p:spPr>
              <a:xfrm>
                <a:off x="33729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직선 연결선[R] 325"/>
              <p:cNvCxnSpPr/>
              <p:nvPr userDrawn="1"/>
            </p:nvCxnSpPr>
            <p:spPr>
              <a:xfrm>
                <a:off x="73212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직선 연결선[R] 326"/>
              <p:cNvCxnSpPr/>
              <p:nvPr userDrawn="1"/>
            </p:nvCxnSpPr>
            <p:spPr>
              <a:xfrm>
                <a:off x="112696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직선 연결선[R] 327"/>
              <p:cNvCxnSpPr/>
              <p:nvPr userDrawn="1"/>
            </p:nvCxnSpPr>
            <p:spPr>
              <a:xfrm>
                <a:off x="152179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직선 연결선[R] 328"/>
              <p:cNvCxnSpPr/>
              <p:nvPr userDrawn="1"/>
            </p:nvCxnSpPr>
            <p:spPr>
              <a:xfrm>
                <a:off x="191663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직선 연결선[R] 329"/>
              <p:cNvCxnSpPr/>
              <p:nvPr userDrawn="1"/>
            </p:nvCxnSpPr>
            <p:spPr>
              <a:xfrm>
                <a:off x="231147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직선 연결선[R] 330"/>
              <p:cNvCxnSpPr/>
              <p:nvPr userDrawn="1"/>
            </p:nvCxnSpPr>
            <p:spPr>
              <a:xfrm>
                <a:off x="270630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직선 연결선[R] 331"/>
              <p:cNvCxnSpPr/>
              <p:nvPr userDrawn="1"/>
            </p:nvCxnSpPr>
            <p:spPr>
              <a:xfrm>
                <a:off x="310114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직선 연결선[R] 332"/>
              <p:cNvCxnSpPr/>
              <p:nvPr userDrawn="1"/>
            </p:nvCxnSpPr>
            <p:spPr>
              <a:xfrm>
                <a:off x="349597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직선 연결선[R] 333"/>
              <p:cNvCxnSpPr/>
              <p:nvPr userDrawn="1"/>
            </p:nvCxnSpPr>
            <p:spPr>
              <a:xfrm>
                <a:off x="389081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직선 연결선[R] 334"/>
              <p:cNvCxnSpPr/>
              <p:nvPr userDrawn="1"/>
            </p:nvCxnSpPr>
            <p:spPr>
              <a:xfrm>
                <a:off x="428565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직선 연결선[R] 335"/>
              <p:cNvCxnSpPr/>
              <p:nvPr userDrawn="1"/>
            </p:nvCxnSpPr>
            <p:spPr>
              <a:xfrm>
                <a:off x="468048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직선 연결선[R] 336"/>
              <p:cNvCxnSpPr/>
              <p:nvPr userDrawn="1"/>
            </p:nvCxnSpPr>
            <p:spPr>
              <a:xfrm>
                <a:off x="507532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직선 연결선[R] 337"/>
              <p:cNvCxnSpPr/>
              <p:nvPr userDrawn="1"/>
            </p:nvCxnSpPr>
            <p:spPr>
              <a:xfrm>
                <a:off x="547015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직선 연결선[R] 338"/>
              <p:cNvCxnSpPr/>
              <p:nvPr userDrawn="1"/>
            </p:nvCxnSpPr>
            <p:spPr>
              <a:xfrm>
                <a:off x="586499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직선 연결선[R] 339"/>
              <p:cNvCxnSpPr/>
              <p:nvPr userDrawn="1"/>
            </p:nvCxnSpPr>
            <p:spPr>
              <a:xfrm>
                <a:off x="625983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직선 연결선[R] 340"/>
              <p:cNvCxnSpPr/>
              <p:nvPr userDrawn="1"/>
            </p:nvCxnSpPr>
            <p:spPr>
              <a:xfrm>
                <a:off x="665466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직선 연결선[R] 341"/>
              <p:cNvCxnSpPr/>
              <p:nvPr userDrawn="1"/>
            </p:nvCxnSpPr>
            <p:spPr>
              <a:xfrm>
                <a:off x="704950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직선 연결선[R] 342"/>
              <p:cNvCxnSpPr/>
              <p:nvPr userDrawn="1"/>
            </p:nvCxnSpPr>
            <p:spPr>
              <a:xfrm>
                <a:off x="744433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직선 연결선[R] 343"/>
              <p:cNvCxnSpPr/>
              <p:nvPr userDrawn="1"/>
            </p:nvCxnSpPr>
            <p:spPr>
              <a:xfrm>
                <a:off x="862884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직선 연결선[R] 344"/>
              <p:cNvCxnSpPr/>
              <p:nvPr userDrawn="1"/>
            </p:nvCxnSpPr>
            <p:spPr>
              <a:xfrm>
                <a:off x="783917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직선 연결선[R] 345"/>
              <p:cNvCxnSpPr/>
              <p:nvPr userDrawn="1"/>
            </p:nvCxnSpPr>
            <p:spPr>
              <a:xfrm>
                <a:off x="823401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직선 연결선[R] 346"/>
              <p:cNvCxnSpPr/>
              <p:nvPr userDrawn="1"/>
            </p:nvCxnSpPr>
            <p:spPr>
              <a:xfrm>
                <a:off x="902368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직선 연결선[R] 347"/>
              <p:cNvCxnSpPr/>
              <p:nvPr userDrawn="1"/>
            </p:nvCxnSpPr>
            <p:spPr>
              <a:xfrm>
                <a:off x="941851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직선 연결선[R] 348"/>
              <p:cNvCxnSpPr/>
              <p:nvPr userDrawn="1"/>
            </p:nvCxnSpPr>
            <p:spPr>
              <a:xfrm>
                <a:off x="981335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0" name="그룹 309"/>
            <p:cNvGrpSpPr/>
            <p:nvPr/>
          </p:nvGrpSpPr>
          <p:grpSpPr>
            <a:xfrm>
              <a:off x="173351" y="1250648"/>
              <a:ext cx="9810955" cy="5132868"/>
              <a:chOff x="173351" y="1374755"/>
              <a:chExt cx="9810955" cy="5132868"/>
            </a:xfrm>
          </p:grpSpPr>
          <p:cxnSp>
            <p:nvCxnSpPr>
              <p:cNvPr id="311" name="직선 연결선[R] 310"/>
              <p:cNvCxnSpPr/>
              <p:nvPr userDrawn="1"/>
            </p:nvCxnSpPr>
            <p:spPr>
              <a:xfrm rot="16200000">
                <a:off x="5078829" y="1602145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직선 연결선[R] 311"/>
              <p:cNvCxnSpPr/>
              <p:nvPr userDrawn="1"/>
            </p:nvCxnSpPr>
            <p:spPr>
              <a:xfrm rot="16200000">
                <a:off x="5078829" y="1207309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직선 연결선[R] 312"/>
              <p:cNvCxnSpPr/>
              <p:nvPr userDrawn="1"/>
            </p:nvCxnSpPr>
            <p:spPr>
              <a:xfrm rot="16200000">
                <a:off x="5078829" y="812473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직선 연결선[R] 313"/>
              <p:cNvCxnSpPr/>
              <p:nvPr userDrawn="1"/>
            </p:nvCxnSpPr>
            <p:spPr>
              <a:xfrm rot="16200000">
                <a:off x="5078829" y="417637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직선 연결선[R] 314"/>
              <p:cNvCxnSpPr/>
              <p:nvPr userDrawn="1"/>
            </p:nvCxnSpPr>
            <p:spPr>
              <a:xfrm rot="16200000">
                <a:off x="5078829" y="22801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직선 연결선[R] 315"/>
              <p:cNvCxnSpPr/>
              <p:nvPr userDrawn="1"/>
            </p:nvCxnSpPr>
            <p:spPr>
              <a:xfrm rot="16200000">
                <a:off x="5078829" y="-372035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직선 연결선[R] 316"/>
              <p:cNvCxnSpPr/>
              <p:nvPr userDrawn="1"/>
            </p:nvCxnSpPr>
            <p:spPr>
              <a:xfrm rot="16200000">
                <a:off x="5078829" y="-766871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직선 연결선[R] 317"/>
              <p:cNvCxnSpPr/>
              <p:nvPr userDrawn="1"/>
            </p:nvCxnSpPr>
            <p:spPr>
              <a:xfrm rot="16200000">
                <a:off x="5078829" y="-1161707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직선 연결선[R] 318"/>
              <p:cNvCxnSpPr/>
              <p:nvPr userDrawn="1"/>
            </p:nvCxnSpPr>
            <p:spPr>
              <a:xfrm rot="16200000">
                <a:off x="5078829" y="-2346215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직선 연결선[R] 319"/>
              <p:cNvCxnSpPr/>
              <p:nvPr userDrawn="1"/>
            </p:nvCxnSpPr>
            <p:spPr>
              <a:xfrm rot="16200000">
                <a:off x="5078829" y="-1556543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직선 연결선[R] 320"/>
              <p:cNvCxnSpPr/>
              <p:nvPr userDrawn="1"/>
            </p:nvCxnSpPr>
            <p:spPr>
              <a:xfrm rot="16200000">
                <a:off x="5078829" y="-1951379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직선 연결선[R] 321"/>
              <p:cNvCxnSpPr/>
              <p:nvPr userDrawn="1"/>
            </p:nvCxnSpPr>
            <p:spPr>
              <a:xfrm rot="16200000">
                <a:off x="5078829" y="-2741051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직선 연결선[R] 322"/>
              <p:cNvCxnSpPr/>
              <p:nvPr userDrawn="1"/>
            </p:nvCxnSpPr>
            <p:spPr>
              <a:xfrm rot="16200000">
                <a:off x="5078829" y="-3135887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직선 연결선[R] 323"/>
              <p:cNvCxnSpPr/>
              <p:nvPr userDrawn="1"/>
            </p:nvCxnSpPr>
            <p:spPr>
              <a:xfrm rot="16200000">
                <a:off x="5078829" y="-3530723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0" name="제목 2"/>
          <p:cNvSpPr txBox="1">
            <a:spLocks/>
          </p:cNvSpPr>
          <p:nvPr userDrawn="1"/>
        </p:nvSpPr>
        <p:spPr bwMode="auto">
          <a:xfrm>
            <a:off x="9736275" y="951316"/>
            <a:ext cx="252018" cy="5790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lIns="7200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endParaRPr lang="en-US" altLang="ko-KR" sz="800" dirty="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351" name="그룹 350"/>
          <p:cNvGrpSpPr/>
          <p:nvPr userDrawn="1"/>
        </p:nvGrpSpPr>
        <p:grpSpPr>
          <a:xfrm rot="10800000">
            <a:off x="9807175" y="1541376"/>
            <a:ext cx="121206" cy="99007"/>
            <a:chOff x="4612159" y="975341"/>
            <a:chExt cx="1016959" cy="830701"/>
          </a:xfrm>
          <a:solidFill>
            <a:schemeClr val="tx1"/>
          </a:solidFill>
        </p:grpSpPr>
        <p:sp>
          <p:nvSpPr>
            <p:cNvPr id="352" name="타원 351"/>
            <p:cNvSpPr/>
            <p:nvPr/>
          </p:nvSpPr>
          <p:spPr>
            <a:xfrm>
              <a:off x="5014259" y="975341"/>
              <a:ext cx="201719" cy="201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grpSp>
          <p:nvGrpSpPr>
            <p:cNvPr id="353" name="그룹 352"/>
            <p:cNvGrpSpPr/>
            <p:nvPr/>
          </p:nvGrpSpPr>
          <p:grpSpPr>
            <a:xfrm>
              <a:off x="4832791" y="1289832"/>
              <a:ext cx="584906" cy="201719"/>
              <a:chOff x="4832791" y="1753520"/>
              <a:chExt cx="584906" cy="201719"/>
            </a:xfrm>
            <a:grpFill/>
          </p:grpSpPr>
          <p:sp>
            <p:nvSpPr>
              <p:cNvPr id="358" name="타원 357"/>
              <p:cNvSpPr/>
              <p:nvPr/>
            </p:nvSpPr>
            <p:spPr>
              <a:xfrm>
                <a:off x="4832791" y="1753520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359" name="타원 358"/>
              <p:cNvSpPr/>
              <p:nvPr/>
            </p:nvSpPr>
            <p:spPr>
              <a:xfrm>
                <a:off x="5215978" y="1753520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  <p:grpSp>
          <p:nvGrpSpPr>
            <p:cNvPr id="354" name="그룹 353"/>
            <p:cNvGrpSpPr/>
            <p:nvPr/>
          </p:nvGrpSpPr>
          <p:grpSpPr>
            <a:xfrm>
              <a:off x="4612159" y="1604323"/>
              <a:ext cx="1016959" cy="201719"/>
              <a:chOff x="4612159" y="2063335"/>
              <a:chExt cx="1016959" cy="201719"/>
            </a:xfrm>
            <a:grpFill/>
          </p:grpSpPr>
          <p:sp>
            <p:nvSpPr>
              <p:cNvPr id="355" name="타원 354"/>
              <p:cNvSpPr/>
              <p:nvPr/>
            </p:nvSpPr>
            <p:spPr>
              <a:xfrm>
                <a:off x="5019779" y="2063335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356" name="타원 355"/>
              <p:cNvSpPr/>
              <p:nvPr/>
            </p:nvSpPr>
            <p:spPr>
              <a:xfrm>
                <a:off x="4612159" y="2063335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357" name="타원 356"/>
              <p:cNvSpPr/>
              <p:nvPr/>
            </p:nvSpPr>
            <p:spPr>
              <a:xfrm>
                <a:off x="5427399" y="2063335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</p:grpSp>
      <p:pic>
        <p:nvPicPr>
          <p:cNvPr id="360" name="그림 359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696" y="1026360"/>
            <a:ext cx="132619" cy="146336"/>
          </a:xfrm>
          <a:prstGeom prst="rect">
            <a:avLst/>
          </a:prstGeom>
        </p:spPr>
      </p:pic>
      <p:grpSp>
        <p:nvGrpSpPr>
          <p:cNvPr id="361" name="그룹 360"/>
          <p:cNvGrpSpPr/>
          <p:nvPr userDrawn="1"/>
        </p:nvGrpSpPr>
        <p:grpSpPr>
          <a:xfrm>
            <a:off x="9777146" y="2036881"/>
            <a:ext cx="169035" cy="169035"/>
            <a:chOff x="5486400" y="2819400"/>
            <a:chExt cx="1219200" cy="1219200"/>
          </a:xfrm>
        </p:grpSpPr>
        <p:pic>
          <p:nvPicPr>
            <p:cNvPr id="362" name="그림 36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2819400"/>
              <a:ext cx="1219200" cy="1219200"/>
            </a:xfrm>
            <a:prstGeom prst="rect">
              <a:avLst/>
            </a:prstGeom>
          </p:spPr>
        </p:pic>
        <p:pic>
          <p:nvPicPr>
            <p:cNvPr id="363" name="그림 36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9621" y="3305594"/>
              <a:ext cx="552030" cy="552030"/>
            </a:xfrm>
            <a:prstGeom prst="rect">
              <a:avLst/>
            </a:prstGeom>
          </p:spPr>
        </p:pic>
      </p:grpSp>
      <p:grpSp>
        <p:nvGrpSpPr>
          <p:cNvPr id="364" name="그룹 363"/>
          <p:cNvGrpSpPr/>
          <p:nvPr userDrawn="1"/>
        </p:nvGrpSpPr>
        <p:grpSpPr>
          <a:xfrm>
            <a:off x="242924" y="1017958"/>
            <a:ext cx="9452922" cy="5660490"/>
            <a:chOff x="242924" y="1017958"/>
            <a:chExt cx="8127192" cy="5477266"/>
          </a:xfrm>
        </p:grpSpPr>
        <p:sp>
          <p:nvSpPr>
            <p:cNvPr id="365" name="직사각형 364"/>
            <p:cNvSpPr/>
            <p:nvPr/>
          </p:nvSpPr>
          <p:spPr>
            <a:xfrm>
              <a:off x="242924" y="1017958"/>
              <a:ext cx="8127192" cy="110479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텍스트 위젯 내용</a:t>
              </a:r>
            </a:p>
          </p:txBody>
        </p:sp>
        <p:grpSp>
          <p:nvGrpSpPr>
            <p:cNvPr id="366" name="그룹 365"/>
            <p:cNvGrpSpPr/>
            <p:nvPr/>
          </p:nvGrpSpPr>
          <p:grpSpPr>
            <a:xfrm>
              <a:off x="5928155" y="4817620"/>
              <a:ext cx="2441961" cy="1672752"/>
              <a:chOff x="6412697" y="3497952"/>
              <a:chExt cx="1615681" cy="1106747"/>
            </a:xfrm>
          </p:grpSpPr>
          <p:sp>
            <p:nvSpPr>
              <p:cNvPr id="385" name="직사각형 384"/>
              <p:cNvSpPr/>
              <p:nvPr/>
            </p:nvSpPr>
            <p:spPr>
              <a:xfrm>
                <a:off x="6412697" y="3497952"/>
                <a:ext cx="1615681" cy="110674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6000" tIns="72000" rIns="72000" bIns="72000" rtlCol="0" anchor="t" anchorCtr="0"/>
              <a:lstStyle/>
              <a:p>
                <a:r>
                  <a:rPr lang="ko-KR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   매개변수명</a:t>
                </a:r>
              </a:p>
            </p:txBody>
          </p:sp>
          <p:grpSp>
            <p:nvGrpSpPr>
              <p:cNvPr id="386" name="그룹 385"/>
              <p:cNvGrpSpPr/>
              <p:nvPr/>
            </p:nvGrpSpPr>
            <p:grpSpPr>
              <a:xfrm>
                <a:off x="6557875" y="3940679"/>
                <a:ext cx="1300365" cy="424277"/>
                <a:chOff x="351001" y="3689864"/>
                <a:chExt cx="1300365" cy="424277"/>
              </a:xfrm>
            </p:grpSpPr>
            <p:grpSp>
              <p:nvGrpSpPr>
                <p:cNvPr id="388" name="그룹 387"/>
                <p:cNvGrpSpPr/>
                <p:nvPr/>
              </p:nvGrpSpPr>
              <p:grpSpPr>
                <a:xfrm rot="10800000">
                  <a:off x="352636" y="3892977"/>
                  <a:ext cx="1298730" cy="89256"/>
                  <a:chOff x="6962553" y="5600669"/>
                  <a:chExt cx="2670967" cy="183564"/>
                </a:xfrm>
              </p:grpSpPr>
              <p:sp>
                <p:nvSpPr>
                  <p:cNvPr id="392" name="Track"/>
                  <p:cNvSpPr>
                    <a:spLocks/>
                  </p:cNvSpPr>
                  <p:nvPr>
                    <p:custDataLst>
                      <p:tags r:id="rId1"/>
                    </p:custDataLst>
                  </p:nvPr>
                </p:nvSpPr>
                <p:spPr bwMode="auto">
                  <a:xfrm>
                    <a:off x="6962553" y="5658728"/>
                    <a:ext cx="2670967" cy="67449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6350" cap="flat" cmpd="sng" algn="ctr">
                    <a:solidFill>
                      <a:srgbClr val="33333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2400" dirty="0">
                      <a:latin typeface="+mn-ea"/>
                    </a:endParaRPr>
                  </a:p>
                </p:txBody>
              </p:sp>
              <p:sp>
                <p:nvSpPr>
                  <p:cNvPr id="393" name="Slider Thumb"/>
                  <p:cNvSpPr>
                    <a:spLocks/>
                  </p:cNvSpPr>
                  <p:nvPr>
                    <p:custDataLst>
                      <p:tags r:id="rId2"/>
                    </p:custDataLst>
                  </p:nvPr>
                </p:nvSpPr>
                <p:spPr bwMode="auto">
                  <a:xfrm>
                    <a:off x="8842028" y="5600669"/>
                    <a:ext cx="72433" cy="183564"/>
                  </a:xfrm>
                  <a:prstGeom prst="roundRect">
                    <a:avLst/>
                  </a:prstGeom>
                  <a:solidFill>
                    <a:srgbClr val="D9D9D9"/>
                  </a:solidFill>
                  <a:ln w="6350" cap="flat" cmpd="sng" algn="ctr">
                    <a:solidFill>
                      <a:srgbClr val="33333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2400" dirty="0">
                      <a:latin typeface="+mn-ea"/>
                    </a:endParaRPr>
                  </a:p>
                </p:txBody>
              </p:sp>
            </p:grpSp>
            <p:sp>
              <p:nvSpPr>
                <p:cNvPr id="389" name="제목 2"/>
                <p:cNvSpPr txBox="1">
                  <a:spLocks/>
                </p:cNvSpPr>
                <p:nvPr/>
              </p:nvSpPr>
              <p:spPr bwMode="auto">
                <a:xfrm>
                  <a:off x="1180332" y="3918134"/>
                  <a:ext cx="469383" cy="196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>
                  <a:no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r" latinLnBrk="1">
                    <a:lnSpc>
                      <a:spcPct val="115000"/>
                    </a:lnSpc>
                    <a:buClr>
                      <a:srgbClr val="336699"/>
                    </a:buClr>
                  </a:pPr>
                  <a:r>
                    <a:rPr lang="en-US" altLang="ko-KR" sz="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n-ea"/>
                      <a:ea typeface="+mn-ea"/>
                      <a:cs typeface="Calibri" pitchFamily="34" charset="0"/>
                    </a:rPr>
                    <a:t>100.00</a:t>
                  </a:r>
                  <a:endParaRPr lang="en-US" altLang="ko-KR"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390" name="모서리가 둥근 직사각형 45"/>
                <p:cNvSpPr/>
                <p:nvPr/>
              </p:nvSpPr>
              <p:spPr>
                <a:xfrm>
                  <a:off x="351001" y="3689864"/>
                  <a:ext cx="1300365" cy="132896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r"/>
                  <a:r>
                    <a:rPr lang="en-US" altLang="ko-KR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</a:rPr>
                    <a:t>25.32</a:t>
                  </a:r>
                  <a:endPara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391" name="제목 2"/>
                <p:cNvSpPr txBox="1">
                  <a:spLocks/>
                </p:cNvSpPr>
                <p:nvPr/>
              </p:nvSpPr>
              <p:spPr bwMode="auto">
                <a:xfrm>
                  <a:off x="351002" y="3918134"/>
                  <a:ext cx="469383" cy="196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>
                  <a:no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latinLnBrk="1">
                    <a:lnSpc>
                      <a:spcPct val="115000"/>
                    </a:lnSpc>
                    <a:buClr>
                      <a:srgbClr val="336699"/>
                    </a:buClr>
                  </a:pPr>
                  <a:r>
                    <a:rPr lang="en-US" altLang="ko-KR" sz="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n-ea"/>
                      <a:ea typeface="+mn-ea"/>
                      <a:cs typeface="Calibri" pitchFamily="34" charset="0"/>
                    </a:rPr>
                    <a:t>1.00</a:t>
                  </a:r>
                  <a:endParaRPr lang="en-US" altLang="ko-KR"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ea typeface="+mn-ea"/>
                  </a:endParaRPr>
                </a:p>
              </p:txBody>
            </p:sp>
          </p:grpSp>
          <p:pic>
            <p:nvPicPr>
              <p:cNvPr id="387" name="그림 386"/>
              <p:cNvPicPr>
                <a:picLocks noChangeAspect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1327" y="3537068"/>
                <a:ext cx="105048" cy="1050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</p:pic>
        </p:grpSp>
        <p:grpSp>
          <p:nvGrpSpPr>
            <p:cNvPr id="367" name="그룹 366"/>
            <p:cNvGrpSpPr/>
            <p:nvPr/>
          </p:nvGrpSpPr>
          <p:grpSpPr>
            <a:xfrm>
              <a:off x="246120" y="2161434"/>
              <a:ext cx="5631290" cy="4333790"/>
              <a:chOff x="1796451" y="2354405"/>
              <a:chExt cx="1429465" cy="1106747"/>
            </a:xfrm>
          </p:grpSpPr>
          <p:grpSp>
            <p:nvGrpSpPr>
              <p:cNvPr id="381" name="그룹 380"/>
              <p:cNvGrpSpPr/>
              <p:nvPr/>
            </p:nvGrpSpPr>
            <p:grpSpPr>
              <a:xfrm>
                <a:off x="1796451" y="2354405"/>
                <a:ext cx="1429465" cy="1106747"/>
                <a:chOff x="1796451" y="2354405"/>
                <a:chExt cx="1429465" cy="1106747"/>
              </a:xfrm>
            </p:grpSpPr>
            <p:sp>
              <p:nvSpPr>
                <p:cNvPr id="383" name="직사각형 382"/>
                <p:cNvSpPr/>
                <p:nvPr/>
              </p:nvSpPr>
              <p:spPr>
                <a:xfrm>
                  <a:off x="1796451" y="2354405"/>
                  <a:ext cx="1429465" cy="110674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72000" rIns="72000" bIns="72000" rtlCol="0" anchor="t" anchorCtr="0"/>
                <a:lstStyle/>
                <a:p>
                  <a:r>
                    <a: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      차트명</a:t>
                  </a:r>
                </a:p>
              </p:txBody>
            </p:sp>
            <p:pic>
              <p:nvPicPr>
                <p:cNvPr id="384" name="그림 383"/>
                <p:cNvPicPr>
                  <a:picLocks noChangeAspect="1"/>
                </p:cNvPicPr>
                <p:nvPr/>
              </p:nvPicPr>
              <p:blipFill rotWithShape="1">
                <a:blip r:embed="rId11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sharpenSoften amount="50000"/>
                          </a14:imgEffect>
                        </a14:imgLayer>
                      </a14:imgProps>
                    </a:ext>
                  </a:extLst>
                </a:blip>
                <a:srcRect r="192"/>
                <a:stretch/>
              </p:blipFill>
              <p:spPr>
                <a:xfrm>
                  <a:off x="1845334" y="2445029"/>
                  <a:ext cx="1346573" cy="984620"/>
                </a:xfrm>
                <a:prstGeom prst="rect">
                  <a:avLst/>
                </a:prstGeom>
              </p:spPr>
            </p:pic>
          </p:grpSp>
          <p:pic>
            <p:nvPicPr>
              <p:cNvPr id="382" name="그림 381"/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566" t="29142" r="22186" b="22226"/>
              <a:stretch/>
            </p:blipFill>
            <p:spPr>
              <a:xfrm>
                <a:off x="1808115" y="2372442"/>
                <a:ext cx="53017" cy="41084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368" name="직사각형 367"/>
            <p:cNvSpPr/>
            <p:nvPr/>
          </p:nvSpPr>
          <p:spPr>
            <a:xfrm>
              <a:off x="283848" y="1064263"/>
              <a:ext cx="177885" cy="17107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lang="en-US" altLang="ko-KR" sz="800" b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T</a:t>
              </a:r>
              <a:endParaRPr lang="ko-KR" altLang="en-US" sz="800" b="1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grpSp>
          <p:nvGrpSpPr>
            <p:cNvPr id="369" name="그룹 368"/>
            <p:cNvGrpSpPr/>
            <p:nvPr/>
          </p:nvGrpSpPr>
          <p:grpSpPr>
            <a:xfrm>
              <a:off x="5923360" y="2169653"/>
              <a:ext cx="2441961" cy="2605298"/>
              <a:chOff x="4438647" y="2402891"/>
              <a:chExt cx="1615681" cy="1723750"/>
            </a:xfrm>
          </p:grpSpPr>
          <p:grpSp>
            <p:nvGrpSpPr>
              <p:cNvPr id="370" name="그룹 369"/>
              <p:cNvGrpSpPr/>
              <p:nvPr/>
            </p:nvGrpSpPr>
            <p:grpSpPr>
              <a:xfrm>
                <a:off x="4438647" y="2402891"/>
                <a:ext cx="1615681" cy="1723750"/>
                <a:chOff x="6307055" y="2402891"/>
                <a:chExt cx="1615681" cy="1723750"/>
              </a:xfrm>
            </p:grpSpPr>
            <p:sp>
              <p:nvSpPr>
                <p:cNvPr id="379" name="직사각형 378"/>
                <p:cNvSpPr/>
                <p:nvPr/>
              </p:nvSpPr>
              <p:spPr>
                <a:xfrm>
                  <a:off x="6307055" y="2402891"/>
                  <a:ext cx="1615681" cy="172375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16000" tIns="72000" rIns="72000" bIns="72000" rtlCol="0" anchor="t" anchorCtr="0"/>
                <a:lstStyle/>
                <a:p>
                  <a:r>
                    <a: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  필터명</a:t>
                  </a:r>
                </a:p>
              </p:txBody>
            </p:sp>
            <p:pic>
              <p:nvPicPr>
                <p:cNvPr id="380" name="그림 379"/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346" t="35993" r="27215" b="51523"/>
                <a:stretch/>
              </p:blipFill>
              <p:spPr>
                <a:xfrm>
                  <a:off x="6347888" y="2452039"/>
                  <a:ext cx="101088" cy="92283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371" name="그룹 370"/>
              <p:cNvGrpSpPr/>
              <p:nvPr/>
            </p:nvGrpSpPr>
            <p:grpSpPr>
              <a:xfrm>
                <a:off x="4643388" y="2491542"/>
                <a:ext cx="1308736" cy="1283658"/>
                <a:chOff x="1686149" y="2517488"/>
                <a:chExt cx="1308736" cy="1283658"/>
              </a:xfrm>
            </p:grpSpPr>
            <p:sp>
              <p:nvSpPr>
                <p:cNvPr id="372" name="직사각형 371"/>
                <p:cNvSpPr/>
                <p:nvPr/>
              </p:nvSpPr>
              <p:spPr>
                <a:xfrm>
                  <a:off x="1686149" y="2517488"/>
                  <a:ext cx="1308736" cy="1018096"/>
                </a:xfrm>
                <a:prstGeom prst="rect">
                  <a:avLst/>
                </a:prstGeom>
                <a:noFill/>
                <a:ln w="31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24000" tIns="144000" rtlCol="0" anchor="t"/>
                <a:lstStyle/>
                <a:p>
                  <a:pPr>
                    <a:lnSpc>
                      <a:spcPct val="200000"/>
                    </a:lnSpc>
                  </a:pPr>
                  <a:r>
                    <a:rPr lang="ko-KR" altLang="en-US" sz="1000" dirty="0">
                      <a:solidFill>
                        <a:schemeClr val="bg1">
                          <a:lumMod val="75000"/>
                        </a:schemeClr>
                      </a:solidFill>
                      <a:latin typeface="+mn-ea"/>
                    </a:rPr>
                    <a:t>항목찾기</a:t>
                  </a:r>
                  <a:endParaRPr lang="en-US" altLang="ko-KR" sz="1000" dirty="0">
                    <a:solidFill>
                      <a:schemeClr val="bg1">
                        <a:lumMod val="75000"/>
                      </a:schemeClr>
                    </a:solidFill>
                    <a:latin typeface="+mn-ea"/>
                  </a:endParaRPr>
                </a:p>
                <a:p>
                  <a:pPr>
                    <a:lnSpc>
                      <a:spcPct val="200000"/>
                    </a:lnSpc>
                  </a:pPr>
                  <a:r>
                    <a:rPr lang="en-US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All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de-DE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Seoul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de-DE" altLang="ko-KR" sz="10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Inchon</a:t>
                  </a:r>
                  <a:endParaRPr lang="de-DE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  <a:p>
                  <a:pPr>
                    <a:lnSpc>
                      <a:spcPct val="200000"/>
                    </a:lnSpc>
                  </a:pPr>
                  <a:r>
                    <a:rPr lang="en-US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Busan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en-US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Daegu</a:t>
                  </a:r>
                  <a:endParaRPr lang="de-DE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373" name="직사각형 372"/>
                <p:cNvSpPr/>
                <p:nvPr/>
              </p:nvSpPr>
              <p:spPr>
                <a:xfrm>
                  <a:off x="1713747" y="3086772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54000" rIns="0" bIns="36000" rtlCol="0" anchor="ctr"/>
                <a:lstStyle/>
                <a:p>
                  <a:pPr algn="ctr"/>
                  <a:r>
                    <a:rPr lang="en-US" altLang="ko-KR" sz="7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V</a:t>
                  </a:r>
                  <a:endParaRPr lang="ko-KR" altLang="en-US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374" name="직사각형 373"/>
                <p:cNvSpPr/>
                <p:nvPr/>
              </p:nvSpPr>
              <p:spPr>
                <a:xfrm>
                  <a:off x="1713747" y="2886730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pic>
              <p:nvPicPr>
                <p:cNvPr id="375" name="그림 374"/>
                <p:cNvPicPr>
                  <a:picLocks noChangeAspect="1"/>
                </p:cNvPicPr>
                <p:nvPr/>
              </p:nvPicPr>
              <p:blipFill>
                <a:blip r:embed="rId15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25458" y="2677543"/>
                  <a:ext cx="91778" cy="91778"/>
                </a:xfrm>
                <a:prstGeom prst="rect">
                  <a:avLst/>
                </a:prstGeom>
              </p:spPr>
            </p:pic>
            <p:sp>
              <p:nvSpPr>
                <p:cNvPr id="376" name="직사각형 375"/>
                <p:cNvSpPr/>
                <p:nvPr/>
              </p:nvSpPr>
              <p:spPr>
                <a:xfrm>
                  <a:off x="1713747" y="3286814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377" name="직사각형 376"/>
                <p:cNvSpPr/>
                <p:nvPr/>
              </p:nvSpPr>
              <p:spPr>
                <a:xfrm>
                  <a:off x="1713747" y="3486856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378" name="직사각형 377"/>
                <p:cNvSpPr/>
                <p:nvPr/>
              </p:nvSpPr>
              <p:spPr>
                <a:xfrm>
                  <a:off x="1713747" y="3686897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</p:grpSp>
        </p:grpSp>
      </p:grpSp>
      <p:sp>
        <p:nvSpPr>
          <p:cNvPr id="394" name="직사각형 393"/>
          <p:cNvSpPr/>
          <p:nvPr userDrawn="1"/>
        </p:nvSpPr>
        <p:spPr>
          <a:xfrm>
            <a:off x="9757542" y="1259647"/>
            <a:ext cx="206902" cy="176793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9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</a:t>
            </a:r>
            <a:endParaRPr lang="ko-KR" altLang="en-US" sz="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95" name="그림 39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083" y="1746521"/>
            <a:ext cx="126662" cy="1125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96" name="그림 395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083" y="6585530"/>
            <a:ext cx="131608" cy="108372"/>
          </a:xfrm>
          <a:prstGeom prst="rect">
            <a:avLst/>
          </a:prstGeom>
        </p:spPr>
      </p:pic>
      <p:cxnSp>
        <p:nvCxnSpPr>
          <p:cNvPr id="397" name="직선 연결선[R] 396"/>
          <p:cNvCxnSpPr/>
          <p:nvPr userDrawn="1"/>
        </p:nvCxnSpPr>
        <p:spPr>
          <a:xfrm>
            <a:off x="9769266" y="1960380"/>
            <a:ext cx="18488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직사각형 304"/>
          <p:cNvSpPr/>
          <p:nvPr userDrawn="1"/>
        </p:nvSpPr>
        <p:spPr>
          <a:xfrm>
            <a:off x="158111" y="651627"/>
            <a:ext cx="9826323" cy="6090489"/>
          </a:xfrm>
          <a:prstGeom prst="rect">
            <a:avLst/>
          </a:prstGeom>
          <a:solidFill>
            <a:schemeClr val="tx1">
              <a:alpha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3000" b="0" i="0" dirty="0">
              <a:solidFill>
                <a:schemeClr val="bg1"/>
              </a:solidFill>
              <a:latin typeface="Malgun Gothic" charset="-127"/>
              <a:ea typeface="Malgun Gothic" charset="-127"/>
            </a:endParaRPr>
          </a:p>
        </p:txBody>
      </p:sp>
      <p:pic>
        <p:nvPicPr>
          <p:cNvPr id="109" name="그림 108"/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5" t="20360" r="73700" b="10785"/>
          <a:stretch/>
        </p:blipFill>
        <p:spPr>
          <a:xfrm>
            <a:off x="1016959" y="1313863"/>
            <a:ext cx="1841866" cy="4851715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7" t="35353" r="11484" b="11145"/>
          <a:stretch/>
        </p:blipFill>
        <p:spPr>
          <a:xfrm>
            <a:off x="2858824" y="1313864"/>
            <a:ext cx="5813911" cy="3537062"/>
          </a:xfrm>
          <a:prstGeom prst="rect">
            <a:avLst/>
          </a:prstGeom>
        </p:spPr>
      </p:pic>
      <p:sp>
        <p:nvSpPr>
          <p:cNvPr id="111" name="직사각형 110"/>
          <p:cNvSpPr/>
          <p:nvPr userDrawn="1"/>
        </p:nvSpPr>
        <p:spPr>
          <a:xfrm>
            <a:off x="2958295" y="1360304"/>
            <a:ext cx="4772975" cy="202474"/>
          </a:xfrm>
          <a:prstGeom prst="rect">
            <a:avLst/>
          </a:prstGeom>
          <a:solidFill>
            <a:schemeClr val="bg1">
              <a:lumMod val="95000"/>
              <a:alpha val="2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112" name="그림 111"/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27" t="20360" r="6664" b="8105"/>
          <a:stretch/>
        </p:blipFill>
        <p:spPr>
          <a:xfrm>
            <a:off x="8672736" y="1313864"/>
            <a:ext cx="449726" cy="4729304"/>
          </a:xfrm>
          <a:prstGeom prst="rect">
            <a:avLst/>
          </a:prstGeom>
        </p:spPr>
      </p:pic>
      <p:sp>
        <p:nvSpPr>
          <p:cNvPr id="113" name="직사각형 112"/>
          <p:cNvSpPr/>
          <p:nvPr userDrawn="1"/>
        </p:nvSpPr>
        <p:spPr>
          <a:xfrm>
            <a:off x="2858824" y="5830641"/>
            <a:ext cx="6263640" cy="32585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114" name="그룹 113"/>
          <p:cNvGrpSpPr/>
          <p:nvPr userDrawn="1"/>
        </p:nvGrpSpPr>
        <p:grpSpPr>
          <a:xfrm>
            <a:off x="6913189" y="5897330"/>
            <a:ext cx="2111721" cy="227970"/>
            <a:chOff x="2958860" y="4572000"/>
            <a:chExt cx="3036498" cy="327804"/>
          </a:xfrm>
        </p:grpSpPr>
        <p:pic>
          <p:nvPicPr>
            <p:cNvPr id="115" name="그림 114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87" t="65765" r="33590" b="29268"/>
            <a:stretch/>
          </p:blipFill>
          <p:spPr>
            <a:xfrm>
              <a:off x="2958860" y="4572000"/>
              <a:ext cx="3036498" cy="327804"/>
            </a:xfrm>
            <a:prstGeom prst="rect">
              <a:avLst/>
            </a:prstGeom>
          </p:spPr>
        </p:pic>
        <p:grpSp>
          <p:nvGrpSpPr>
            <p:cNvPr id="116" name="그룹 115"/>
            <p:cNvGrpSpPr/>
            <p:nvPr/>
          </p:nvGrpSpPr>
          <p:grpSpPr>
            <a:xfrm>
              <a:off x="3308320" y="4635650"/>
              <a:ext cx="2335049" cy="198223"/>
              <a:chOff x="3308320" y="4635650"/>
              <a:chExt cx="2335049" cy="198223"/>
            </a:xfrm>
          </p:grpSpPr>
          <p:sp>
            <p:nvSpPr>
              <p:cNvPr id="117" name="직사각형 116"/>
              <p:cNvSpPr/>
              <p:nvPr/>
            </p:nvSpPr>
            <p:spPr>
              <a:xfrm>
                <a:off x="4782080" y="4635650"/>
                <a:ext cx="861289" cy="198223"/>
              </a:xfrm>
              <a:prstGeom prst="rect">
                <a:avLst/>
              </a:prstGeom>
              <a:solidFill>
                <a:srgbClr val="4C515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bg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Done</a:t>
                </a:r>
                <a:endParaRPr kumimoji="1" lang="ko-KR" altLang="en-US" sz="600" dirty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>
                <a:off x="3308320" y="4635650"/>
                <a:ext cx="861289" cy="198223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Cancel</a:t>
                </a:r>
                <a:endParaRPr kumimoji="1"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</p:grpSp>
      <p:pic>
        <p:nvPicPr>
          <p:cNvPr id="119" name="그림 118"/>
          <p:cNvPicPr>
            <a:picLocks noChangeAspect="1"/>
          </p:cNvPicPr>
          <p:nvPr userDrawn="1"/>
        </p:nvPicPr>
        <p:blipFill>
          <a:blip r:embed="rId1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053" y="1367598"/>
            <a:ext cx="144920" cy="144920"/>
          </a:xfrm>
          <a:prstGeom prst="rect">
            <a:avLst/>
          </a:prstGeom>
        </p:spPr>
      </p:pic>
      <p:pic>
        <p:nvPicPr>
          <p:cNvPr id="120" name="그림 119"/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7" t="35353" r="11484" b="11145"/>
          <a:stretch/>
        </p:blipFill>
        <p:spPr>
          <a:xfrm>
            <a:off x="2858824" y="2291207"/>
            <a:ext cx="5813911" cy="3537062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7" t="19844" r="11484" b="65238"/>
          <a:stretch/>
        </p:blipFill>
        <p:spPr>
          <a:xfrm>
            <a:off x="2858824" y="1566252"/>
            <a:ext cx="5813911" cy="98624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41"/>
          <a:stretch/>
        </p:blipFill>
        <p:spPr>
          <a:xfrm>
            <a:off x="1015602" y="1625297"/>
            <a:ext cx="1846095" cy="4194238"/>
          </a:xfrm>
          <a:prstGeom prst="rect">
            <a:avLst/>
          </a:prstGeom>
        </p:spPr>
      </p:pic>
      <p:sp>
        <p:nvSpPr>
          <p:cNvPr id="123" name="직사각형 122"/>
          <p:cNvSpPr/>
          <p:nvPr userDrawn="1"/>
        </p:nvSpPr>
        <p:spPr>
          <a:xfrm>
            <a:off x="7017834" y="1354215"/>
            <a:ext cx="722533" cy="16235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kumimoji="1" lang="ko-KR" altLang="en-US" sz="6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데이터 동기화</a:t>
            </a:r>
            <a:endParaRPr kumimoji="1" lang="ko-KR" altLang="en-US" sz="6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124" name="그림 123"/>
          <p:cNvPicPr>
            <a:picLocks noChangeAspect="1"/>
          </p:cNvPicPr>
          <p:nvPr userDrawn="1"/>
        </p:nvPicPr>
        <p:blipFill>
          <a:blip r:embed="rId21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406" y="1388878"/>
            <a:ext cx="103621" cy="9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56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대시보드편집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80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2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8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4" name="직사각형 83"/>
          <p:cNvSpPr/>
          <p:nvPr userDrawn="1"/>
        </p:nvSpPr>
        <p:spPr>
          <a:xfrm>
            <a:off x="158110" y="649416"/>
            <a:ext cx="9826321" cy="2978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+mn-ea"/>
              <a:ea typeface="+mn-ea"/>
              <a:cs typeface="Malgun Gothic" charset="-127"/>
            </a:endParaRPr>
          </a:p>
        </p:txBody>
      </p:sp>
      <p:sp>
        <p:nvSpPr>
          <p:cNvPr id="41" name="직사각형 40"/>
          <p:cNvSpPr/>
          <p:nvPr userDrawn="1"/>
        </p:nvSpPr>
        <p:spPr>
          <a:xfrm>
            <a:off x="378241" y="682497"/>
            <a:ext cx="190393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9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새로운 대시보드 </a:t>
            </a:r>
            <a:r>
              <a:rPr lang="en-US" altLang="ko-KR" sz="9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01</a:t>
            </a:r>
            <a:endParaRPr lang="en-US" altLang="ko-KR" sz="900" b="1" dirty="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grpSp>
        <p:nvGrpSpPr>
          <p:cNvPr id="42" name="그룹 41"/>
          <p:cNvGrpSpPr/>
          <p:nvPr userDrawn="1"/>
        </p:nvGrpSpPr>
        <p:grpSpPr>
          <a:xfrm>
            <a:off x="9208492" y="680173"/>
            <a:ext cx="712706" cy="201863"/>
            <a:chOff x="8371785" y="1072102"/>
            <a:chExt cx="712706" cy="201863"/>
          </a:xfrm>
        </p:grpSpPr>
        <p:sp>
          <p:nvSpPr>
            <p:cNvPr id="43" name="모서리가 둥근 직사각형 160"/>
            <p:cNvSpPr/>
            <p:nvPr userDrawn="1"/>
          </p:nvSpPr>
          <p:spPr>
            <a:xfrm>
              <a:off x="8371785" y="1072102"/>
              <a:ext cx="712706" cy="20186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b="0" i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  <a:ea typeface="+mn-ea"/>
                </a:rPr>
                <a:t>      </a:t>
              </a:r>
              <a:r>
                <a:rPr lang="en-US" altLang="ko-KR" sz="700" b="0" i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  <a:ea typeface="+mn-ea"/>
                </a:rPr>
                <a:t>DONE</a:t>
              </a:r>
              <a:endParaRPr lang="ko-KR" altLang="en-US" sz="700" b="0" i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</a:endParaRPr>
            </a:p>
          </p:txBody>
        </p:sp>
        <p:pic>
          <p:nvPicPr>
            <p:cNvPr id="44" name="그림 43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0818" y="1107809"/>
              <a:ext cx="134961" cy="134961"/>
            </a:xfrm>
            <a:prstGeom prst="rect">
              <a:avLst/>
            </a:prstGeom>
          </p:spPr>
        </p:pic>
      </p:grpSp>
      <p:pic>
        <p:nvPicPr>
          <p:cNvPr id="45" name="그림 44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6" t="11354" r="19782" b="10254"/>
          <a:stretch/>
        </p:blipFill>
        <p:spPr>
          <a:xfrm>
            <a:off x="241996" y="738413"/>
            <a:ext cx="146290" cy="11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46" name="L 도형 45"/>
          <p:cNvSpPr/>
          <p:nvPr userDrawn="1"/>
        </p:nvSpPr>
        <p:spPr>
          <a:xfrm rot="18900000">
            <a:off x="1510581" y="754279"/>
            <a:ext cx="73731" cy="73731"/>
          </a:xfrm>
          <a:prstGeom prst="corner">
            <a:avLst>
              <a:gd name="adj1" fmla="val 18553"/>
              <a:gd name="adj2" fmla="val 21308"/>
            </a:avLst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48" name="모서리가 둥근 직사각형 160"/>
          <p:cNvSpPr/>
          <p:nvPr userDrawn="1"/>
        </p:nvSpPr>
        <p:spPr>
          <a:xfrm>
            <a:off x="8446270" y="677501"/>
            <a:ext cx="712706" cy="20317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  <a:cs typeface="Nanum Gothic" charset="-127"/>
              </a:rPr>
              <a:t>   </a:t>
            </a:r>
            <a:r>
              <a:rPr lang="en-US" altLang="ko-KR" sz="7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  <a:cs typeface="Nanum Gothic" charset="-127"/>
              </a:rPr>
              <a:t>DISMISS</a:t>
            </a:r>
            <a:endParaRPr lang="ko-KR" altLang="en-US" sz="700" dirty="0">
              <a:solidFill>
                <a:prstClr val="black">
                  <a:lumMod val="65000"/>
                  <a:lumOff val="3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49" name="없음 기호[&quot;] 48"/>
          <p:cNvSpPr/>
          <p:nvPr userDrawn="1"/>
        </p:nvSpPr>
        <p:spPr>
          <a:xfrm>
            <a:off x="8488222" y="724160"/>
            <a:ext cx="119494" cy="119494"/>
          </a:xfrm>
          <a:prstGeom prst="noSmoking">
            <a:avLst>
              <a:gd name="adj" fmla="val 15772"/>
            </a:avLst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ea typeface="+mn-ea"/>
              <a:cs typeface="Nanum Gothic" charset="-127"/>
            </a:endParaRPr>
          </a:p>
        </p:txBody>
      </p:sp>
      <p:pic>
        <p:nvPicPr>
          <p:cNvPr id="306" name="그림 30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241" y="700558"/>
            <a:ext cx="2267687" cy="217119"/>
          </a:xfrm>
          <a:prstGeom prst="rect">
            <a:avLst/>
          </a:prstGeom>
        </p:spPr>
      </p:pic>
      <p:grpSp>
        <p:nvGrpSpPr>
          <p:cNvPr id="307" name="그룹 306"/>
          <p:cNvGrpSpPr/>
          <p:nvPr userDrawn="1"/>
        </p:nvGrpSpPr>
        <p:grpSpPr>
          <a:xfrm>
            <a:off x="158111" y="943059"/>
            <a:ext cx="9826196" cy="5798309"/>
            <a:chOff x="158111" y="1247142"/>
            <a:chExt cx="9826196" cy="5494226"/>
          </a:xfrm>
        </p:grpSpPr>
        <p:sp>
          <p:nvSpPr>
            <p:cNvPr id="308" name="직사각형 307"/>
            <p:cNvSpPr/>
            <p:nvPr/>
          </p:nvSpPr>
          <p:spPr>
            <a:xfrm>
              <a:off x="158111" y="1247142"/>
              <a:ext cx="9826196" cy="54942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grpSp>
          <p:nvGrpSpPr>
            <p:cNvPr id="309" name="그룹 308"/>
            <p:cNvGrpSpPr/>
            <p:nvPr/>
          </p:nvGrpSpPr>
          <p:grpSpPr>
            <a:xfrm>
              <a:off x="337291" y="1247142"/>
              <a:ext cx="9476064" cy="5494226"/>
              <a:chOff x="337291" y="1247142"/>
              <a:chExt cx="9476064" cy="5494226"/>
            </a:xfrm>
          </p:grpSpPr>
          <p:cxnSp>
            <p:nvCxnSpPr>
              <p:cNvPr id="325" name="직선 연결선[R] 324"/>
              <p:cNvCxnSpPr/>
              <p:nvPr userDrawn="1"/>
            </p:nvCxnSpPr>
            <p:spPr>
              <a:xfrm>
                <a:off x="33729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직선 연결선[R] 325"/>
              <p:cNvCxnSpPr/>
              <p:nvPr userDrawn="1"/>
            </p:nvCxnSpPr>
            <p:spPr>
              <a:xfrm>
                <a:off x="73212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직선 연결선[R] 326"/>
              <p:cNvCxnSpPr/>
              <p:nvPr userDrawn="1"/>
            </p:nvCxnSpPr>
            <p:spPr>
              <a:xfrm>
                <a:off x="112696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직선 연결선[R] 327"/>
              <p:cNvCxnSpPr/>
              <p:nvPr userDrawn="1"/>
            </p:nvCxnSpPr>
            <p:spPr>
              <a:xfrm>
                <a:off x="152179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직선 연결선[R] 328"/>
              <p:cNvCxnSpPr/>
              <p:nvPr userDrawn="1"/>
            </p:nvCxnSpPr>
            <p:spPr>
              <a:xfrm>
                <a:off x="191663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직선 연결선[R] 329"/>
              <p:cNvCxnSpPr/>
              <p:nvPr userDrawn="1"/>
            </p:nvCxnSpPr>
            <p:spPr>
              <a:xfrm>
                <a:off x="231147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직선 연결선[R] 330"/>
              <p:cNvCxnSpPr/>
              <p:nvPr userDrawn="1"/>
            </p:nvCxnSpPr>
            <p:spPr>
              <a:xfrm>
                <a:off x="270630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직선 연결선[R] 331"/>
              <p:cNvCxnSpPr/>
              <p:nvPr userDrawn="1"/>
            </p:nvCxnSpPr>
            <p:spPr>
              <a:xfrm>
                <a:off x="310114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직선 연결선[R] 332"/>
              <p:cNvCxnSpPr/>
              <p:nvPr userDrawn="1"/>
            </p:nvCxnSpPr>
            <p:spPr>
              <a:xfrm>
                <a:off x="349597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직선 연결선[R] 333"/>
              <p:cNvCxnSpPr/>
              <p:nvPr userDrawn="1"/>
            </p:nvCxnSpPr>
            <p:spPr>
              <a:xfrm>
                <a:off x="389081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직선 연결선[R] 334"/>
              <p:cNvCxnSpPr/>
              <p:nvPr userDrawn="1"/>
            </p:nvCxnSpPr>
            <p:spPr>
              <a:xfrm>
                <a:off x="428565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직선 연결선[R] 335"/>
              <p:cNvCxnSpPr/>
              <p:nvPr userDrawn="1"/>
            </p:nvCxnSpPr>
            <p:spPr>
              <a:xfrm>
                <a:off x="468048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직선 연결선[R] 336"/>
              <p:cNvCxnSpPr/>
              <p:nvPr userDrawn="1"/>
            </p:nvCxnSpPr>
            <p:spPr>
              <a:xfrm>
                <a:off x="507532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직선 연결선[R] 337"/>
              <p:cNvCxnSpPr/>
              <p:nvPr userDrawn="1"/>
            </p:nvCxnSpPr>
            <p:spPr>
              <a:xfrm>
                <a:off x="547015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직선 연결선[R] 338"/>
              <p:cNvCxnSpPr/>
              <p:nvPr userDrawn="1"/>
            </p:nvCxnSpPr>
            <p:spPr>
              <a:xfrm>
                <a:off x="586499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직선 연결선[R] 339"/>
              <p:cNvCxnSpPr/>
              <p:nvPr userDrawn="1"/>
            </p:nvCxnSpPr>
            <p:spPr>
              <a:xfrm>
                <a:off x="625983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직선 연결선[R] 340"/>
              <p:cNvCxnSpPr/>
              <p:nvPr userDrawn="1"/>
            </p:nvCxnSpPr>
            <p:spPr>
              <a:xfrm>
                <a:off x="665466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직선 연결선[R] 341"/>
              <p:cNvCxnSpPr/>
              <p:nvPr userDrawn="1"/>
            </p:nvCxnSpPr>
            <p:spPr>
              <a:xfrm>
                <a:off x="704950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직선 연결선[R] 342"/>
              <p:cNvCxnSpPr/>
              <p:nvPr userDrawn="1"/>
            </p:nvCxnSpPr>
            <p:spPr>
              <a:xfrm>
                <a:off x="744433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직선 연결선[R] 343"/>
              <p:cNvCxnSpPr/>
              <p:nvPr userDrawn="1"/>
            </p:nvCxnSpPr>
            <p:spPr>
              <a:xfrm>
                <a:off x="862884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직선 연결선[R] 344"/>
              <p:cNvCxnSpPr/>
              <p:nvPr userDrawn="1"/>
            </p:nvCxnSpPr>
            <p:spPr>
              <a:xfrm>
                <a:off x="783917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직선 연결선[R] 345"/>
              <p:cNvCxnSpPr/>
              <p:nvPr userDrawn="1"/>
            </p:nvCxnSpPr>
            <p:spPr>
              <a:xfrm>
                <a:off x="823401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직선 연결선[R] 346"/>
              <p:cNvCxnSpPr/>
              <p:nvPr userDrawn="1"/>
            </p:nvCxnSpPr>
            <p:spPr>
              <a:xfrm>
                <a:off x="902368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직선 연결선[R] 347"/>
              <p:cNvCxnSpPr/>
              <p:nvPr userDrawn="1"/>
            </p:nvCxnSpPr>
            <p:spPr>
              <a:xfrm>
                <a:off x="941851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직선 연결선[R] 348"/>
              <p:cNvCxnSpPr/>
              <p:nvPr userDrawn="1"/>
            </p:nvCxnSpPr>
            <p:spPr>
              <a:xfrm>
                <a:off x="981335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0" name="그룹 309"/>
            <p:cNvGrpSpPr/>
            <p:nvPr/>
          </p:nvGrpSpPr>
          <p:grpSpPr>
            <a:xfrm>
              <a:off x="173351" y="1250648"/>
              <a:ext cx="9810955" cy="5132868"/>
              <a:chOff x="173351" y="1374755"/>
              <a:chExt cx="9810955" cy="5132868"/>
            </a:xfrm>
          </p:grpSpPr>
          <p:cxnSp>
            <p:nvCxnSpPr>
              <p:cNvPr id="311" name="직선 연결선[R] 310"/>
              <p:cNvCxnSpPr/>
              <p:nvPr userDrawn="1"/>
            </p:nvCxnSpPr>
            <p:spPr>
              <a:xfrm rot="16200000">
                <a:off x="5078829" y="1602145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직선 연결선[R] 311"/>
              <p:cNvCxnSpPr/>
              <p:nvPr userDrawn="1"/>
            </p:nvCxnSpPr>
            <p:spPr>
              <a:xfrm rot="16200000">
                <a:off x="5078829" y="1207309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직선 연결선[R] 312"/>
              <p:cNvCxnSpPr/>
              <p:nvPr userDrawn="1"/>
            </p:nvCxnSpPr>
            <p:spPr>
              <a:xfrm rot="16200000">
                <a:off x="5078829" y="812473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직선 연결선[R] 313"/>
              <p:cNvCxnSpPr/>
              <p:nvPr userDrawn="1"/>
            </p:nvCxnSpPr>
            <p:spPr>
              <a:xfrm rot="16200000">
                <a:off x="5078829" y="417637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직선 연결선[R] 314"/>
              <p:cNvCxnSpPr/>
              <p:nvPr userDrawn="1"/>
            </p:nvCxnSpPr>
            <p:spPr>
              <a:xfrm rot="16200000">
                <a:off x="5078829" y="22801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직선 연결선[R] 315"/>
              <p:cNvCxnSpPr/>
              <p:nvPr userDrawn="1"/>
            </p:nvCxnSpPr>
            <p:spPr>
              <a:xfrm rot="16200000">
                <a:off x="5078829" y="-372035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직선 연결선[R] 316"/>
              <p:cNvCxnSpPr/>
              <p:nvPr userDrawn="1"/>
            </p:nvCxnSpPr>
            <p:spPr>
              <a:xfrm rot="16200000">
                <a:off x="5078829" y="-766871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직선 연결선[R] 317"/>
              <p:cNvCxnSpPr/>
              <p:nvPr userDrawn="1"/>
            </p:nvCxnSpPr>
            <p:spPr>
              <a:xfrm rot="16200000">
                <a:off x="5078829" y="-1161707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직선 연결선[R] 318"/>
              <p:cNvCxnSpPr/>
              <p:nvPr userDrawn="1"/>
            </p:nvCxnSpPr>
            <p:spPr>
              <a:xfrm rot="16200000">
                <a:off x="5078829" y="-2346215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직선 연결선[R] 319"/>
              <p:cNvCxnSpPr/>
              <p:nvPr userDrawn="1"/>
            </p:nvCxnSpPr>
            <p:spPr>
              <a:xfrm rot="16200000">
                <a:off x="5078829" y="-1556543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직선 연결선[R] 320"/>
              <p:cNvCxnSpPr/>
              <p:nvPr userDrawn="1"/>
            </p:nvCxnSpPr>
            <p:spPr>
              <a:xfrm rot="16200000">
                <a:off x="5078829" y="-1951379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직선 연결선[R] 321"/>
              <p:cNvCxnSpPr/>
              <p:nvPr userDrawn="1"/>
            </p:nvCxnSpPr>
            <p:spPr>
              <a:xfrm rot="16200000">
                <a:off x="5078829" y="-2741051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직선 연결선[R] 322"/>
              <p:cNvCxnSpPr/>
              <p:nvPr userDrawn="1"/>
            </p:nvCxnSpPr>
            <p:spPr>
              <a:xfrm rot="16200000">
                <a:off x="5078829" y="-3135887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직선 연결선[R] 323"/>
              <p:cNvCxnSpPr/>
              <p:nvPr userDrawn="1"/>
            </p:nvCxnSpPr>
            <p:spPr>
              <a:xfrm rot="16200000">
                <a:off x="5078829" y="-3530723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0" name="제목 2"/>
          <p:cNvSpPr txBox="1">
            <a:spLocks/>
          </p:cNvSpPr>
          <p:nvPr userDrawn="1"/>
        </p:nvSpPr>
        <p:spPr bwMode="auto">
          <a:xfrm>
            <a:off x="9736275" y="951316"/>
            <a:ext cx="252018" cy="5790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lIns="7200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endParaRPr lang="en-US" altLang="ko-KR" sz="800" dirty="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351" name="그룹 350"/>
          <p:cNvGrpSpPr/>
          <p:nvPr userDrawn="1"/>
        </p:nvGrpSpPr>
        <p:grpSpPr>
          <a:xfrm rot="10800000">
            <a:off x="9807175" y="1541376"/>
            <a:ext cx="121206" cy="99007"/>
            <a:chOff x="4612159" y="975341"/>
            <a:chExt cx="1016959" cy="830701"/>
          </a:xfrm>
          <a:solidFill>
            <a:schemeClr val="tx1"/>
          </a:solidFill>
        </p:grpSpPr>
        <p:sp>
          <p:nvSpPr>
            <p:cNvPr id="352" name="타원 351"/>
            <p:cNvSpPr/>
            <p:nvPr/>
          </p:nvSpPr>
          <p:spPr>
            <a:xfrm>
              <a:off x="5014259" y="975341"/>
              <a:ext cx="201719" cy="201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grpSp>
          <p:nvGrpSpPr>
            <p:cNvPr id="353" name="그룹 352"/>
            <p:cNvGrpSpPr/>
            <p:nvPr/>
          </p:nvGrpSpPr>
          <p:grpSpPr>
            <a:xfrm>
              <a:off x="4832791" y="1289832"/>
              <a:ext cx="584906" cy="201719"/>
              <a:chOff x="4832791" y="1753520"/>
              <a:chExt cx="584906" cy="201719"/>
            </a:xfrm>
            <a:grpFill/>
          </p:grpSpPr>
          <p:sp>
            <p:nvSpPr>
              <p:cNvPr id="358" name="타원 357"/>
              <p:cNvSpPr/>
              <p:nvPr/>
            </p:nvSpPr>
            <p:spPr>
              <a:xfrm>
                <a:off x="4832791" y="1753520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359" name="타원 358"/>
              <p:cNvSpPr/>
              <p:nvPr/>
            </p:nvSpPr>
            <p:spPr>
              <a:xfrm>
                <a:off x="5215978" y="1753520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  <p:grpSp>
          <p:nvGrpSpPr>
            <p:cNvPr id="354" name="그룹 353"/>
            <p:cNvGrpSpPr/>
            <p:nvPr/>
          </p:nvGrpSpPr>
          <p:grpSpPr>
            <a:xfrm>
              <a:off x="4612159" y="1604323"/>
              <a:ext cx="1016959" cy="201719"/>
              <a:chOff x="4612159" y="2063335"/>
              <a:chExt cx="1016959" cy="201719"/>
            </a:xfrm>
            <a:grpFill/>
          </p:grpSpPr>
          <p:sp>
            <p:nvSpPr>
              <p:cNvPr id="355" name="타원 354"/>
              <p:cNvSpPr/>
              <p:nvPr/>
            </p:nvSpPr>
            <p:spPr>
              <a:xfrm>
                <a:off x="5019779" y="2063335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356" name="타원 355"/>
              <p:cNvSpPr/>
              <p:nvPr/>
            </p:nvSpPr>
            <p:spPr>
              <a:xfrm>
                <a:off x="4612159" y="2063335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357" name="타원 356"/>
              <p:cNvSpPr/>
              <p:nvPr/>
            </p:nvSpPr>
            <p:spPr>
              <a:xfrm>
                <a:off x="5427399" y="2063335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</p:grpSp>
      <p:pic>
        <p:nvPicPr>
          <p:cNvPr id="360" name="그림 359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696" y="1026360"/>
            <a:ext cx="132619" cy="146336"/>
          </a:xfrm>
          <a:prstGeom prst="rect">
            <a:avLst/>
          </a:prstGeom>
        </p:spPr>
      </p:pic>
      <p:grpSp>
        <p:nvGrpSpPr>
          <p:cNvPr id="361" name="그룹 360"/>
          <p:cNvGrpSpPr/>
          <p:nvPr userDrawn="1"/>
        </p:nvGrpSpPr>
        <p:grpSpPr>
          <a:xfrm>
            <a:off x="9777146" y="2036881"/>
            <a:ext cx="169035" cy="169035"/>
            <a:chOff x="5486400" y="2819400"/>
            <a:chExt cx="1219200" cy="1219200"/>
          </a:xfrm>
        </p:grpSpPr>
        <p:pic>
          <p:nvPicPr>
            <p:cNvPr id="362" name="그림 36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2819400"/>
              <a:ext cx="1219200" cy="1219200"/>
            </a:xfrm>
            <a:prstGeom prst="rect">
              <a:avLst/>
            </a:prstGeom>
          </p:spPr>
        </p:pic>
        <p:pic>
          <p:nvPicPr>
            <p:cNvPr id="363" name="그림 36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9621" y="3305594"/>
              <a:ext cx="552030" cy="552030"/>
            </a:xfrm>
            <a:prstGeom prst="rect">
              <a:avLst/>
            </a:prstGeom>
          </p:spPr>
        </p:pic>
      </p:grpSp>
      <p:grpSp>
        <p:nvGrpSpPr>
          <p:cNvPr id="364" name="그룹 363"/>
          <p:cNvGrpSpPr/>
          <p:nvPr userDrawn="1"/>
        </p:nvGrpSpPr>
        <p:grpSpPr>
          <a:xfrm>
            <a:off x="242924" y="1017958"/>
            <a:ext cx="9452922" cy="5660490"/>
            <a:chOff x="242924" y="1017958"/>
            <a:chExt cx="8127192" cy="5477266"/>
          </a:xfrm>
        </p:grpSpPr>
        <p:sp>
          <p:nvSpPr>
            <p:cNvPr id="365" name="직사각형 364"/>
            <p:cNvSpPr/>
            <p:nvPr/>
          </p:nvSpPr>
          <p:spPr>
            <a:xfrm>
              <a:off x="242924" y="1017958"/>
              <a:ext cx="8127192" cy="110479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텍스트 위젯 내용</a:t>
              </a:r>
            </a:p>
          </p:txBody>
        </p:sp>
        <p:grpSp>
          <p:nvGrpSpPr>
            <p:cNvPr id="366" name="그룹 365"/>
            <p:cNvGrpSpPr/>
            <p:nvPr/>
          </p:nvGrpSpPr>
          <p:grpSpPr>
            <a:xfrm>
              <a:off x="5928155" y="4817620"/>
              <a:ext cx="2441961" cy="1672752"/>
              <a:chOff x="6412697" y="3497952"/>
              <a:chExt cx="1615681" cy="1106747"/>
            </a:xfrm>
          </p:grpSpPr>
          <p:sp>
            <p:nvSpPr>
              <p:cNvPr id="385" name="직사각형 384"/>
              <p:cNvSpPr/>
              <p:nvPr/>
            </p:nvSpPr>
            <p:spPr>
              <a:xfrm>
                <a:off x="6412697" y="3497952"/>
                <a:ext cx="1615681" cy="110674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6000" tIns="72000" rIns="72000" bIns="72000" rtlCol="0" anchor="t" anchorCtr="0"/>
              <a:lstStyle/>
              <a:p>
                <a:r>
                  <a:rPr lang="ko-KR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   매개변수명</a:t>
                </a:r>
              </a:p>
            </p:txBody>
          </p:sp>
          <p:grpSp>
            <p:nvGrpSpPr>
              <p:cNvPr id="386" name="그룹 385"/>
              <p:cNvGrpSpPr/>
              <p:nvPr/>
            </p:nvGrpSpPr>
            <p:grpSpPr>
              <a:xfrm>
                <a:off x="6557875" y="3940679"/>
                <a:ext cx="1300365" cy="424277"/>
                <a:chOff x="351001" y="3689864"/>
                <a:chExt cx="1300365" cy="424277"/>
              </a:xfrm>
            </p:grpSpPr>
            <p:grpSp>
              <p:nvGrpSpPr>
                <p:cNvPr id="388" name="그룹 387"/>
                <p:cNvGrpSpPr/>
                <p:nvPr/>
              </p:nvGrpSpPr>
              <p:grpSpPr>
                <a:xfrm rot="10800000">
                  <a:off x="352636" y="3892977"/>
                  <a:ext cx="1298730" cy="89256"/>
                  <a:chOff x="6962553" y="5600669"/>
                  <a:chExt cx="2670967" cy="183564"/>
                </a:xfrm>
              </p:grpSpPr>
              <p:sp>
                <p:nvSpPr>
                  <p:cNvPr id="392" name="Track"/>
                  <p:cNvSpPr>
                    <a:spLocks/>
                  </p:cNvSpPr>
                  <p:nvPr>
                    <p:custDataLst>
                      <p:tags r:id="rId1"/>
                    </p:custDataLst>
                  </p:nvPr>
                </p:nvSpPr>
                <p:spPr bwMode="auto">
                  <a:xfrm>
                    <a:off x="6962553" y="5658728"/>
                    <a:ext cx="2670967" cy="67449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6350" cap="flat" cmpd="sng" algn="ctr">
                    <a:solidFill>
                      <a:srgbClr val="33333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2400" dirty="0">
                      <a:latin typeface="+mn-ea"/>
                    </a:endParaRPr>
                  </a:p>
                </p:txBody>
              </p:sp>
              <p:sp>
                <p:nvSpPr>
                  <p:cNvPr id="393" name="Slider Thumb"/>
                  <p:cNvSpPr>
                    <a:spLocks/>
                  </p:cNvSpPr>
                  <p:nvPr>
                    <p:custDataLst>
                      <p:tags r:id="rId2"/>
                    </p:custDataLst>
                  </p:nvPr>
                </p:nvSpPr>
                <p:spPr bwMode="auto">
                  <a:xfrm>
                    <a:off x="8842028" y="5600669"/>
                    <a:ext cx="72433" cy="183564"/>
                  </a:xfrm>
                  <a:prstGeom prst="roundRect">
                    <a:avLst/>
                  </a:prstGeom>
                  <a:solidFill>
                    <a:srgbClr val="D9D9D9"/>
                  </a:solidFill>
                  <a:ln w="6350" cap="flat" cmpd="sng" algn="ctr">
                    <a:solidFill>
                      <a:srgbClr val="33333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2400" dirty="0">
                      <a:latin typeface="+mn-ea"/>
                    </a:endParaRPr>
                  </a:p>
                </p:txBody>
              </p:sp>
            </p:grpSp>
            <p:sp>
              <p:nvSpPr>
                <p:cNvPr id="389" name="제목 2"/>
                <p:cNvSpPr txBox="1">
                  <a:spLocks/>
                </p:cNvSpPr>
                <p:nvPr/>
              </p:nvSpPr>
              <p:spPr bwMode="auto">
                <a:xfrm>
                  <a:off x="1180332" y="3918134"/>
                  <a:ext cx="469383" cy="196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>
                  <a:no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r" latinLnBrk="1">
                    <a:lnSpc>
                      <a:spcPct val="115000"/>
                    </a:lnSpc>
                    <a:buClr>
                      <a:srgbClr val="336699"/>
                    </a:buClr>
                  </a:pPr>
                  <a:r>
                    <a:rPr lang="en-US" altLang="ko-KR" sz="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n-ea"/>
                      <a:ea typeface="+mn-ea"/>
                      <a:cs typeface="Calibri" pitchFamily="34" charset="0"/>
                    </a:rPr>
                    <a:t>100.00</a:t>
                  </a:r>
                  <a:endParaRPr lang="en-US" altLang="ko-KR"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390" name="모서리가 둥근 직사각형 45"/>
                <p:cNvSpPr/>
                <p:nvPr/>
              </p:nvSpPr>
              <p:spPr>
                <a:xfrm>
                  <a:off x="351001" y="3689864"/>
                  <a:ext cx="1300365" cy="132896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r"/>
                  <a:r>
                    <a:rPr lang="en-US" altLang="ko-KR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</a:rPr>
                    <a:t>25.32</a:t>
                  </a:r>
                  <a:endPara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391" name="제목 2"/>
                <p:cNvSpPr txBox="1">
                  <a:spLocks/>
                </p:cNvSpPr>
                <p:nvPr/>
              </p:nvSpPr>
              <p:spPr bwMode="auto">
                <a:xfrm>
                  <a:off x="351002" y="3918134"/>
                  <a:ext cx="469383" cy="196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>
                  <a:no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latinLnBrk="1">
                    <a:lnSpc>
                      <a:spcPct val="115000"/>
                    </a:lnSpc>
                    <a:buClr>
                      <a:srgbClr val="336699"/>
                    </a:buClr>
                  </a:pPr>
                  <a:r>
                    <a:rPr lang="en-US" altLang="ko-KR" sz="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n-ea"/>
                      <a:ea typeface="+mn-ea"/>
                      <a:cs typeface="Calibri" pitchFamily="34" charset="0"/>
                    </a:rPr>
                    <a:t>1.00</a:t>
                  </a:r>
                  <a:endParaRPr lang="en-US" altLang="ko-KR"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ea typeface="+mn-ea"/>
                  </a:endParaRPr>
                </a:p>
              </p:txBody>
            </p:sp>
          </p:grpSp>
          <p:pic>
            <p:nvPicPr>
              <p:cNvPr id="387" name="그림 386"/>
              <p:cNvPicPr>
                <a:picLocks noChangeAspect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1327" y="3537068"/>
                <a:ext cx="105048" cy="1050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</p:pic>
        </p:grpSp>
        <p:grpSp>
          <p:nvGrpSpPr>
            <p:cNvPr id="367" name="그룹 366"/>
            <p:cNvGrpSpPr/>
            <p:nvPr/>
          </p:nvGrpSpPr>
          <p:grpSpPr>
            <a:xfrm>
              <a:off x="246120" y="2161434"/>
              <a:ext cx="5631290" cy="4333790"/>
              <a:chOff x="1796451" y="2354405"/>
              <a:chExt cx="1429465" cy="1106747"/>
            </a:xfrm>
          </p:grpSpPr>
          <p:grpSp>
            <p:nvGrpSpPr>
              <p:cNvPr id="381" name="그룹 380"/>
              <p:cNvGrpSpPr/>
              <p:nvPr/>
            </p:nvGrpSpPr>
            <p:grpSpPr>
              <a:xfrm>
                <a:off x="1796451" y="2354405"/>
                <a:ext cx="1429465" cy="1106747"/>
                <a:chOff x="1796451" y="2354405"/>
                <a:chExt cx="1429465" cy="1106747"/>
              </a:xfrm>
            </p:grpSpPr>
            <p:sp>
              <p:nvSpPr>
                <p:cNvPr id="383" name="직사각형 382"/>
                <p:cNvSpPr/>
                <p:nvPr/>
              </p:nvSpPr>
              <p:spPr>
                <a:xfrm>
                  <a:off x="1796451" y="2354405"/>
                  <a:ext cx="1429465" cy="110674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72000" rIns="72000" bIns="72000" rtlCol="0" anchor="t" anchorCtr="0"/>
                <a:lstStyle/>
                <a:p>
                  <a:r>
                    <a: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      차트명</a:t>
                  </a:r>
                </a:p>
              </p:txBody>
            </p:sp>
            <p:pic>
              <p:nvPicPr>
                <p:cNvPr id="384" name="그림 383"/>
                <p:cNvPicPr>
                  <a:picLocks noChangeAspect="1"/>
                </p:cNvPicPr>
                <p:nvPr/>
              </p:nvPicPr>
              <p:blipFill rotWithShape="1">
                <a:blip r:embed="rId11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sharpenSoften amount="50000"/>
                          </a14:imgEffect>
                        </a14:imgLayer>
                      </a14:imgProps>
                    </a:ext>
                  </a:extLst>
                </a:blip>
                <a:srcRect r="192"/>
                <a:stretch/>
              </p:blipFill>
              <p:spPr>
                <a:xfrm>
                  <a:off x="1845334" y="2445029"/>
                  <a:ext cx="1346573" cy="984620"/>
                </a:xfrm>
                <a:prstGeom prst="rect">
                  <a:avLst/>
                </a:prstGeom>
              </p:spPr>
            </p:pic>
          </p:grpSp>
          <p:pic>
            <p:nvPicPr>
              <p:cNvPr id="382" name="그림 381"/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566" t="29142" r="22186" b="22226"/>
              <a:stretch/>
            </p:blipFill>
            <p:spPr>
              <a:xfrm>
                <a:off x="1808115" y="2372442"/>
                <a:ext cx="53017" cy="41084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368" name="직사각형 367"/>
            <p:cNvSpPr/>
            <p:nvPr/>
          </p:nvSpPr>
          <p:spPr>
            <a:xfrm>
              <a:off x="283848" y="1064263"/>
              <a:ext cx="177885" cy="17107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lang="en-US" altLang="ko-KR" sz="800" b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T</a:t>
              </a:r>
              <a:endParaRPr lang="ko-KR" altLang="en-US" sz="800" b="1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grpSp>
          <p:nvGrpSpPr>
            <p:cNvPr id="369" name="그룹 368"/>
            <p:cNvGrpSpPr/>
            <p:nvPr/>
          </p:nvGrpSpPr>
          <p:grpSpPr>
            <a:xfrm>
              <a:off x="5923360" y="2169653"/>
              <a:ext cx="2441961" cy="2605298"/>
              <a:chOff x="4438647" y="2402891"/>
              <a:chExt cx="1615681" cy="1723750"/>
            </a:xfrm>
          </p:grpSpPr>
          <p:grpSp>
            <p:nvGrpSpPr>
              <p:cNvPr id="370" name="그룹 369"/>
              <p:cNvGrpSpPr/>
              <p:nvPr/>
            </p:nvGrpSpPr>
            <p:grpSpPr>
              <a:xfrm>
                <a:off x="4438647" y="2402891"/>
                <a:ext cx="1615681" cy="1723750"/>
                <a:chOff x="6307055" y="2402891"/>
                <a:chExt cx="1615681" cy="1723750"/>
              </a:xfrm>
            </p:grpSpPr>
            <p:sp>
              <p:nvSpPr>
                <p:cNvPr id="379" name="직사각형 378"/>
                <p:cNvSpPr/>
                <p:nvPr/>
              </p:nvSpPr>
              <p:spPr>
                <a:xfrm>
                  <a:off x="6307055" y="2402891"/>
                  <a:ext cx="1615681" cy="172375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16000" tIns="72000" rIns="72000" bIns="72000" rtlCol="0" anchor="t" anchorCtr="0"/>
                <a:lstStyle/>
                <a:p>
                  <a:r>
                    <a: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  필터명</a:t>
                  </a:r>
                </a:p>
              </p:txBody>
            </p:sp>
            <p:pic>
              <p:nvPicPr>
                <p:cNvPr id="380" name="그림 379"/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346" t="35993" r="27215" b="51523"/>
                <a:stretch/>
              </p:blipFill>
              <p:spPr>
                <a:xfrm>
                  <a:off x="6347888" y="2452039"/>
                  <a:ext cx="101088" cy="92283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371" name="그룹 370"/>
              <p:cNvGrpSpPr/>
              <p:nvPr/>
            </p:nvGrpSpPr>
            <p:grpSpPr>
              <a:xfrm>
                <a:off x="4643388" y="2491542"/>
                <a:ext cx="1308736" cy="1283658"/>
                <a:chOff x="1686149" y="2517488"/>
                <a:chExt cx="1308736" cy="1283658"/>
              </a:xfrm>
            </p:grpSpPr>
            <p:sp>
              <p:nvSpPr>
                <p:cNvPr id="372" name="직사각형 371"/>
                <p:cNvSpPr/>
                <p:nvPr/>
              </p:nvSpPr>
              <p:spPr>
                <a:xfrm>
                  <a:off x="1686149" y="2517488"/>
                  <a:ext cx="1308736" cy="1018096"/>
                </a:xfrm>
                <a:prstGeom prst="rect">
                  <a:avLst/>
                </a:prstGeom>
                <a:noFill/>
                <a:ln w="31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24000" tIns="144000" rtlCol="0" anchor="t"/>
                <a:lstStyle/>
                <a:p>
                  <a:pPr>
                    <a:lnSpc>
                      <a:spcPct val="200000"/>
                    </a:lnSpc>
                  </a:pPr>
                  <a:r>
                    <a:rPr lang="ko-KR" altLang="en-US" sz="1000" dirty="0">
                      <a:solidFill>
                        <a:schemeClr val="bg1">
                          <a:lumMod val="75000"/>
                        </a:schemeClr>
                      </a:solidFill>
                      <a:latin typeface="+mn-ea"/>
                    </a:rPr>
                    <a:t>항목찾기</a:t>
                  </a:r>
                  <a:endParaRPr lang="en-US" altLang="ko-KR" sz="1000" dirty="0">
                    <a:solidFill>
                      <a:schemeClr val="bg1">
                        <a:lumMod val="75000"/>
                      </a:schemeClr>
                    </a:solidFill>
                    <a:latin typeface="+mn-ea"/>
                  </a:endParaRPr>
                </a:p>
                <a:p>
                  <a:pPr>
                    <a:lnSpc>
                      <a:spcPct val="200000"/>
                    </a:lnSpc>
                  </a:pPr>
                  <a:r>
                    <a:rPr lang="en-US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All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de-DE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Seoul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de-DE" altLang="ko-KR" sz="10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Inchon</a:t>
                  </a:r>
                  <a:endParaRPr lang="de-DE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  <a:p>
                  <a:pPr>
                    <a:lnSpc>
                      <a:spcPct val="200000"/>
                    </a:lnSpc>
                  </a:pPr>
                  <a:r>
                    <a:rPr lang="en-US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Busan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en-US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Daegu</a:t>
                  </a:r>
                  <a:endParaRPr lang="de-DE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373" name="직사각형 372"/>
                <p:cNvSpPr/>
                <p:nvPr/>
              </p:nvSpPr>
              <p:spPr>
                <a:xfrm>
                  <a:off x="1713747" y="3086772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54000" rIns="0" bIns="36000" rtlCol="0" anchor="ctr"/>
                <a:lstStyle/>
                <a:p>
                  <a:pPr algn="ctr"/>
                  <a:r>
                    <a:rPr lang="en-US" altLang="ko-KR" sz="7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V</a:t>
                  </a:r>
                  <a:endParaRPr lang="ko-KR" altLang="en-US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374" name="직사각형 373"/>
                <p:cNvSpPr/>
                <p:nvPr/>
              </p:nvSpPr>
              <p:spPr>
                <a:xfrm>
                  <a:off x="1713747" y="2886730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pic>
              <p:nvPicPr>
                <p:cNvPr id="375" name="그림 374"/>
                <p:cNvPicPr>
                  <a:picLocks noChangeAspect="1"/>
                </p:cNvPicPr>
                <p:nvPr/>
              </p:nvPicPr>
              <p:blipFill>
                <a:blip r:embed="rId15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25458" y="2677543"/>
                  <a:ext cx="91778" cy="91778"/>
                </a:xfrm>
                <a:prstGeom prst="rect">
                  <a:avLst/>
                </a:prstGeom>
              </p:spPr>
            </p:pic>
            <p:sp>
              <p:nvSpPr>
                <p:cNvPr id="376" name="직사각형 375"/>
                <p:cNvSpPr/>
                <p:nvPr/>
              </p:nvSpPr>
              <p:spPr>
                <a:xfrm>
                  <a:off x="1713747" y="3286814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377" name="직사각형 376"/>
                <p:cNvSpPr/>
                <p:nvPr/>
              </p:nvSpPr>
              <p:spPr>
                <a:xfrm>
                  <a:off x="1713747" y="3486856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378" name="직사각형 377"/>
                <p:cNvSpPr/>
                <p:nvPr/>
              </p:nvSpPr>
              <p:spPr>
                <a:xfrm>
                  <a:off x="1713747" y="3686897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</p:grpSp>
        </p:grpSp>
      </p:grpSp>
      <p:sp>
        <p:nvSpPr>
          <p:cNvPr id="394" name="직사각형 393"/>
          <p:cNvSpPr/>
          <p:nvPr userDrawn="1"/>
        </p:nvSpPr>
        <p:spPr>
          <a:xfrm>
            <a:off x="9757542" y="1259647"/>
            <a:ext cx="206902" cy="176793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9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</a:t>
            </a:r>
            <a:endParaRPr lang="ko-KR" altLang="en-US" sz="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95" name="그림 39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083" y="1746521"/>
            <a:ext cx="126662" cy="1125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96" name="그림 395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083" y="6585530"/>
            <a:ext cx="131608" cy="108372"/>
          </a:xfrm>
          <a:prstGeom prst="rect">
            <a:avLst/>
          </a:prstGeom>
        </p:spPr>
      </p:pic>
      <p:cxnSp>
        <p:nvCxnSpPr>
          <p:cNvPr id="397" name="직선 연결선[R] 396"/>
          <p:cNvCxnSpPr/>
          <p:nvPr userDrawn="1"/>
        </p:nvCxnSpPr>
        <p:spPr>
          <a:xfrm>
            <a:off x="9769266" y="1960380"/>
            <a:ext cx="18488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직사각형 304"/>
          <p:cNvSpPr/>
          <p:nvPr userDrawn="1"/>
        </p:nvSpPr>
        <p:spPr>
          <a:xfrm>
            <a:off x="158111" y="651627"/>
            <a:ext cx="9826323" cy="6090489"/>
          </a:xfrm>
          <a:prstGeom prst="rect">
            <a:avLst/>
          </a:prstGeom>
          <a:solidFill>
            <a:schemeClr val="tx1">
              <a:alpha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3000" b="0" i="0" dirty="0">
              <a:solidFill>
                <a:schemeClr val="bg1"/>
              </a:solidFill>
              <a:latin typeface="Malgun Gothic" charset="-127"/>
              <a:ea typeface="Malgun Gothic" charset="-127"/>
            </a:endParaRPr>
          </a:p>
        </p:txBody>
      </p:sp>
      <p:pic>
        <p:nvPicPr>
          <p:cNvPr id="109" name="그림 108"/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5" t="20360" r="73700" b="10785"/>
          <a:stretch/>
        </p:blipFill>
        <p:spPr>
          <a:xfrm>
            <a:off x="1016959" y="1313863"/>
            <a:ext cx="1841866" cy="4851715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7" t="35353" r="11484" b="11145"/>
          <a:stretch/>
        </p:blipFill>
        <p:spPr>
          <a:xfrm>
            <a:off x="2858824" y="1313864"/>
            <a:ext cx="5813911" cy="3537062"/>
          </a:xfrm>
          <a:prstGeom prst="rect">
            <a:avLst/>
          </a:prstGeom>
        </p:spPr>
      </p:pic>
      <p:sp>
        <p:nvSpPr>
          <p:cNvPr id="111" name="직사각형 110"/>
          <p:cNvSpPr/>
          <p:nvPr userDrawn="1"/>
        </p:nvSpPr>
        <p:spPr>
          <a:xfrm>
            <a:off x="2958295" y="1360304"/>
            <a:ext cx="4772975" cy="202474"/>
          </a:xfrm>
          <a:prstGeom prst="rect">
            <a:avLst/>
          </a:prstGeom>
          <a:solidFill>
            <a:schemeClr val="bg1">
              <a:lumMod val="95000"/>
              <a:alpha val="2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112" name="그림 111"/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27" t="20360" r="6664" b="8105"/>
          <a:stretch/>
        </p:blipFill>
        <p:spPr>
          <a:xfrm>
            <a:off x="8672736" y="1313864"/>
            <a:ext cx="449726" cy="4729304"/>
          </a:xfrm>
          <a:prstGeom prst="rect">
            <a:avLst/>
          </a:prstGeom>
        </p:spPr>
      </p:pic>
      <p:sp>
        <p:nvSpPr>
          <p:cNvPr id="113" name="직사각형 112"/>
          <p:cNvSpPr/>
          <p:nvPr userDrawn="1"/>
        </p:nvSpPr>
        <p:spPr>
          <a:xfrm>
            <a:off x="2858824" y="5830641"/>
            <a:ext cx="6263640" cy="32585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114" name="그룹 113"/>
          <p:cNvGrpSpPr/>
          <p:nvPr userDrawn="1"/>
        </p:nvGrpSpPr>
        <p:grpSpPr>
          <a:xfrm>
            <a:off x="6913189" y="5897330"/>
            <a:ext cx="2111721" cy="227970"/>
            <a:chOff x="2958860" y="4572000"/>
            <a:chExt cx="3036498" cy="327804"/>
          </a:xfrm>
        </p:grpSpPr>
        <p:pic>
          <p:nvPicPr>
            <p:cNvPr id="115" name="그림 114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87" t="65765" r="33590" b="29268"/>
            <a:stretch/>
          </p:blipFill>
          <p:spPr>
            <a:xfrm>
              <a:off x="2958860" y="4572000"/>
              <a:ext cx="3036498" cy="327804"/>
            </a:xfrm>
            <a:prstGeom prst="rect">
              <a:avLst/>
            </a:prstGeom>
          </p:spPr>
        </p:pic>
        <p:grpSp>
          <p:nvGrpSpPr>
            <p:cNvPr id="116" name="그룹 115"/>
            <p:cNvGrpSpPr/>
            <p:nvPr/>
          </p:nvGrpSpPr>
          <p:grpSpPr>
            <a:xfrm>
              <a:off x="3308320" y="4635650"/>
              <a:ext cx="2335049" cy="198223"/>
              <a:chOff x="3308320" y="4635650"/>
              <a:chExt cx="2335049" cy="198223"/>
            </a:xfrm>
          </p:grpSpPr>
          <p:sp>
            <p:nvSpPr>
              <p:cNvPr id="117" name="직사각형 116"/>
              <p:cNvSpPr/>
              <p:nvPr/>
            </p:nvSpPr>
            <p:spPr>
              <a:xfrm>
                <a:off x="4782080" y="4635650"/>
                <a:ext cx="861289" cy="198223"/>
              </a:xfrm>
              <a:prstGeom prst="rect">
                <a:avLst/>
              </a:prstGeom>
              <a:solidFill>
                <a:srgbClr val="4C515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bg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Done</a:t>
                </a:r>
                <a:endParaRPr kumimoji="1" lang="ko-KR" altLang="en-US" sz="600" dirty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>
                <a:off x="3308320" y="4635650"/>
                <a:ext cx="861289" cy="198223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Cancel</a:t>
                </a:r>
                <a:endParaRPr kumimoji="1"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</p:grpSp>
      <p:pic>
        <p:nvPicPr>
          <p:cNvPr id="119" name="그림 118"/>
          <p:cNvPicPr>
            <a:picLocks noChangeAspect="1"/>
          </p:cNvPicPr>
          <p:nvPr userDrawn="1"/>
        </p:nvPicPr>
        <p:blipFill>
          <a:blip r:embed="rId1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053" y="1367598"/>
            <a:ext cx="144920" cy="144920"/>
          </a:xfrm>
          <a:prstGeom prst="rect">
            <a:avLst/>
          </a:prstGeom>
        </p:spPr>
      </p:pic>
      <p:pic>
        <p:nvPicPr>
          <p:cNvPr id="120" name="그림 119"/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7" t="35353" r="11484" b="11145"/>
          <a:stretch/>
        </p:blipFill>
        <p:spPr>
          <a:xfrm>
            <a:off x="2858824" y="2291207"/>
            <a:ext cx="5813911" cy="3537062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7" t="19844" r="11484" b="65238"/>
          <a:stretch/>
        </p:blipFill>
        <p:spPr>
          <a:xfrm>
            <a:off x="2858824" y="1566252"/>
            <a:ext cx="5813911" cy="986246"/>
          </a:xfrm>
          <a:prstGeom prst="rect">
            <a:avLst/>
          </a:prstGeom>
        </p:spPr>
      </p:pic>
      <p:sp>
        <p:nvSpPr>
          <p:cNvPr id="123" name="제목 2"/>
          <p:cNvSpPr txBox="1">
            <a:spLocks/>
          </p:cNvSpPr>
          <p:nvPr userDrawn="1"/>
        </p:nvSpPr>
        <p:spPr bwMode="auto">
          <a:xfrm>
            <a:off x="1019641" y="2346649"/>
            <a:ext cx="1842056" cy="3818929"/>
          </a:xfrm>
          <a:prstGeom prst="rect">
            <a:avLst/>
          </a:prstGeom>
          <a:solidFill>
            <a:srgbClr val="35393F"/>
          </a:solidFill>
          <a:ln>
            <a:noFill/>
          </a:ln>
          <a:extLst/>
        </p:spPr>
        <p:txBody>
          <a:bodyPr lIns="7200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endParaRPr lang="en-US" altLang="ko-KR" sz="800" dirty="0">
              <a:solidFill>
                <a:prstClr val="white"/>
              </a:solidFill>
              <a:latin typeface="+mn-ea"/>
              <a:ea typeface="+mn-ea"/>
              <a:cs typeface="Nanum Gothic" charset="-127"/>
            </a:endParaRPr>
          </a:p>
        </p:txBody>
      </p:sp>
      <p:pic>
        <p:nvPicPr>
          <p:cNvPr id="124" name="그림 123"/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5" t="79135" r="73700" b="10785"/>
          <a:stretch/>
        </p:blipFill>
        <p:spPr>
          <a:xfrm>
            <a:off x="1016959" y="1638662"/>
            <a:ext cx="1841866" cy="710269"/>
          </a:xfrm>
          <a:prstGeom prst="rect">
            <a:avLst/>
          </a:prstGeom>
        </p:spPr>
      </p:pic>
      <p:sp>
        <p:nvSpPr>
          <p:cNvPr id="125" name="직사각형 124"/>
          <p:cNvSpPr/>
          <p:nvPr userDrawn="1"/>
        </p:nvSpPr>
        <p:spPr>
          <a:xfrm>
            <a:off x="7017834" y="1354215"/>
            <a:ext cx="722533" cy="16235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kumimoji="1" lang="ko-KR" altLang="en-US" sz="6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데이터 동기화</a:t>
            </a:r>
            <a:endParaRPr kumimoji="1" lang="ko-KR" altLang="en-US" sz="6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126" name="그림 125"/>
          <p:cNvPicPr>
            <a:picLocks noChangeAspect="1"/>
          </p:cNvPicPr>
          <p:nvPr userDrawn="1"/>
        </p:nvPicPr>
        <p:blipFill>
          <a:blip r:embed="rId20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406" y="1388878"/>
            <a:ext cx="103621" cy="9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5407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대시보드편집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1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80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2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8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4" name="직사각형 83"/>
          <p:cNvSpPr/>
          <p:nvPr userDrawn="1"/>
        </p:nvSpPr>
        <p:spPr>
          <a:xfrm>
            <a:off x="158110" y="649416"/>
            <a:ext cx="9826321" cy="2978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+mn-ea"/>
              <a:ea typeface="+mn-ea"/>
              <a:cs typeface="Malgun Gothic" charset="-127"/>
            </a:endParaRPr>
          </a:p>
        </p:txBody>
      </p:sp>
      <p:sp>
        <p:nvSpPr>
          <p:cNvPr id="41" name="직사각형 40"/>
          <p:cNvSpPr/>
          <p:nvPr userDrawn="1"/>
        </p:nvSpPr>
        <p:spPr>
          <a:xfrm>
            <a:off x="378241" y="682497"/>
            <a:ext cx="190393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9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새로운 대시보드 </a:t>
            </a:r>
            <a:r>
              <a:rPr lang="en-US" altLang="ko-KR" sz="9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01</a:t>
            </a:r>
            <a:endParaRPr lang="en-US" altLang="ko-KR" sz="900" b="1" dirty="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grpSp>
        <p:nvGrpSpPr>
          <p:cNvPr id="42" name="그룹 41"/>
          <p:cNvGrpSpPr/>
          <p:nvPr userDrawn="1"/>
        </p:nvGrpSpPr>
        <p:grpSpPr>
          <a:xfrm>
            <a:off x="9208492" y="680173"/>
            <a:ext cx="712706" cy="201863"/>
            <a:chOff x="8371785" y="1072102"/>
            <a:chExt cx="712706" cy="201863"/>
          </a:xfrm>
        </p:grpSpPr>
        <p:sp>
          <p:nvSpPr>
            <p:cNvPr id="43" name="모서리가 둥근 직사각형 160"/>
            <p:cNvSpPr/>
            <p:nvPr userDrawn="1"/>
          </p:nvSpPr>
          <p:spPr>
            <a:xfrm>
              <a:off x="8371785" y="1072102"/>
              <a:ext cx="712706" cy="20186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b="0" i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  <a:ea typeface="+mn-ea"/>
                </a:rPr>
                <a:t>      </a:t>
              </a:r>
              <a:r>
                <a:rPr lang="en-US" altLang="ko-KR" sz="700" b="0" i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  <a:ea typeface="+mn-ea"/>
                </a:rPr>
                <a:t>DONE</a:t>
              </a:r>
              <a:endParaRPr lang="ko-KR" altLang="en-US" sz="700" b="0" i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</a:endParaRPr>
            </a:p>
          </p:txBody>
        </p:sp>
        <p:pic>
          <p:nvPicPr>
            <p:cNvPr id="44" name="그림 43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0818" y="1107809"/>
              <a:ext cx="134961" cy="134961"/>
            </a:xfrm>
            <a:prstGeom prst="rect">
              <a:avLst/>
            </a:prstGeom>
          </p:spPr>
        </p:pic>
      </p:grpSp>
      <p:pic>
        <p:nvPicPr>
          <p:cNvPr id="45" name="그림 44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6" t="11354" r="19782" b="10254"/>
          <a:stretch/>
        </p:blipFill>
        <p:spPr>
          <a:xfrm>
            <a:off x="241996" y="738413"/>
            <a:ext cx="146290" cy="11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46" name="L 도형 45"/>
          <p:cNvSpPr/>
          <p:nvPr userDrawn="1"/>
        </p:nvSpPr>
        <p:spPr>
          <a:xfrm rot="18900000">
            <a:off x="1510581" y="754279"/>
            <a:ext cx="73731" cy="73731"/>
          </a:xfrm>
          <a:prstGeom prst="corner">
            <a:avLst>
              <a:gd name="adj1" fmla="val 18553"/>
              <a:gd name="adj2" fmla="val 21308"/>
            </a:avLst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48" name="모서리가 둥근 직사각형 160"/>
          <p:cNvSpPr/>
          <p:nvPr userDrawn="1"/>
        </p:nvSpPr>
        <p:spPr>
          <a:xfrm>
            <a:off x="8446270" y="677501"/>
            <a:ext cx="712706" cy="20317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  <a:cs typeface="Nanum Gothic" charset="-127"/>
              </a:rPr>
              <a:t>   </a:t>
            </a:r>
            <a:r>
              <a:rPr lang="en-US" altLang="ko-KR" sz="7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  <a:cs typeface="Nanum Gothic" charset="-127"/>
              </a:rPr>
              <a:t>DISMISS</a:t>
            </a:r>
            <a:endParaRPr lang="ko-KR" altLang="en-US" sz="700" dirty="0">
              <a:solidFill>
                <a:prstClr val="black">
                  <a:lumMod val="65000"/>
                  <a:lumOff val="3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49" name="없음 기호[&quot;] 48"/>
          <p:cNvSpPr/>
          <p:nvPr userDrawn="1"/>
        </p:nvSpPr>
        <p:spPr>
          <a:xfrm>
            <a:off x="8488222" y="724160"/>
            <a:ext cx="119494" cy="119494"/>
          </a:xfrm>
          <a:prstGeom prst="noSmoking">
            <a:avLst>
              <a:gd name="adj" fmla="val 15772"/>
            </a:avLst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ea typeface="+mn-ea"/>
              <a:cs typeface="Nanum Gothic" charset="-127"/>
            </a:endParaRPr>
          </a:p>
        </p:txBody>
      </p:sp>
      <p:pic>
        <p:nvPicPr>
          <p:cNvPr id="306" name="그림 30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241" y="700558"/>
            <a:ext cx="2267687" cy="217119"/>
          </a:xfrm>
          <a:prstGeom prst="rect">
            <a:avLst/>
          </a:prstGeom>
        </p:spPr>
      </p:pic>
      <p:grpSp>
        <p:nvGrpSpPr>
          <p:cNvPr id="307" name="그룹 306"/>
          <p:cNvGrpSpPr/>
          <p:nvPr userDrawn="1"/>
        </p:nvGrpSpPr>
        <p:grpSpPr>
          <a:xfrm>
            <a:off x="158111" y="943059"/>
            <a:ext cx="9826196" cy="5798309"/>
            <a:chOff x="158111" y="1247142"/>
            <a:chExt cx="9826196" cy="5494226"/>
          </a:xfrm>
        </p:grpSpPr>
        <p:sp>
          <p:nvSpPr>
            <p:cNvPr id="308" name="직사각형 307"/>
            <p:cNvSpPr/>
            <p:nvPr/>
          </p:nvSpPr>
          <p:spPr>
            <a:xfrm>
              <a:off x="158111" y="1247142"/>
              <a:ext cx="9826196" cy="54942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grpSp>
          <p:nvGrpSpPr>
            <p:cNvPr id="309" name="그룹 308"/>
            <p:cNvGrpSpPr/>
            <p:nvPr/>
          </p:nvGrpSpPr>
          <p:grpSpPr>
            <a:xfrm>
              <a:off x="337291" y="1247142"/>
              <a:ext cx="9476064" cy="5494226"/>
              <a:chOff x="337291" y="1247142"/>
              <a:chExt cx="9476064" cy="5494226"/>
            </a:xfrm>
          </p:grpSpPr>
          <p:cxnSp>
            <p:nvCxnSpPr>
              <p:cNvPr id="325" name="직선 연결선[R] 324"/>
              <p:cNvCxnSpPr/>
              <p:nvPr userDrawn="1"/>
            </p:nvCxnSpPr>
            <p:spPr>
              <a:xfrm>
                <a:off x="33729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직선 연결선[R] 325"/>
              <p:cNvCxnSpPr/>
              <p:nvPr userDrawn="1"/>
            </p:nvCxnSpPr>
            <p:spPr>
              <a:xfrm>
                <a:off x="73212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직선 연결선[R] 326"/>
              <p:cNvCxnSpPr/>
              <p:nvPr userDrawn="1"/>
            </p:nvCxnSpPr>
            <p:spPr>
              <a:xfrm>
                <a:off x="112696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직선 연결선[R] 327"/>
              <p:cNvCxnSpPr/>
              <p:nvPr userDrawn="1"/>
            </p:nvCxnSpPr>
            <p:spPr>
              <a:xfrm>
                <a:off x="152179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직선 연결선[R] 328"/>
              <p:cNvCxnSpPr/>
              <p:nvPr userDrawn="1"/>
            </p:nvCxnSpPr>
            <p:spPr>
              <a:xfrm>
                <a:off x="191663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직선 연결선[R] 329"/>
              <p:cNvCxnSpPr/>
              <p:nvPr userDrawn="1"/>
            </p:nvCxnSpPr>
            <p:spPr>
              <a:xfrm>
                <a:off x="231147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직선 연결선[R] 330"/>
              <p:cNvCxnSpPr/>
              <p:nvPr userDrawn="1"/>
            </p:nvCxnSpPr>
            <p:spPr>
              <a:xfrm>
                <a:off x="270630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직선 연결선[R] 331"/>
              <p:cNvCxnSpPr/>
              <p:nvPr userDrawn="1"/>
            </p:nvCxnSpPr>
            <p:spPr>
              <a:xfrm>
                <a:off x="310114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직선 연결선[R] 332"/>
              <p:cNvCxnSpPr/>
              <p:nvPr userDrawn="1"/>
            </p:nvCxnSpPr>
            <p:spPr>
              <a:xfrm>
                <a:off x="349597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직선 연결선[R] 333"/>
              <p:cNvCxnSpPr/>
              <p:nvPr userDrawn="1"/>
            </p:nvCxnSpPr>
            <p:spPr>
              <a:xfrm>
                <a:off x="389081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직선 연결선[R] 334"/>
              <p:cNvCxnSpPr/>
              <p:nvPr userDrawn="1"/>
            </p:nvCxnSpPr>
            <p:spPr>
              <a:xfrm>
                <a:off x="428565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직선 연결선[R] 335"/>
              <p:cNvCxnSpPr/>
              <p:nvPr userDrawn="1"/>
            </p:nvCxnSpPr>
            <p:spPr>
              <a:xfrm>
                <a:off x="468048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직선 연결선[R] 336"/>
              <p:cNvCxnSpPr/>
              <p:nvPr userDrawn="1"/>
            </p:nvCxnSpPr>
            <p:spPr>
              <a:xfrm>
                <a:off x="507532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직선 연결선[R] 337"/>
              <p:cNvCxnSpPr/>
              <p:nvPr userDrawn="1"/>
            </p:nvCxnSpPr>
            <p:spPr>
              <a:xfrm>
                <a:off x="547015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직선 연결선[R] 338"/>
              <p:cNvCxnSpPr/>
              <p:nvPr userDrawn="1"/>
            </p:nvCxnSpPr>
            <p:spPr>
              <a:xfrm>
                <a:off x="586499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직선 연결선[R] 339"/>
              <p:cNvCxnSpPr/>
              <p:nvPr userDrawn="1"/>
            </p:nvCxnSpPr>
            <p:spPr>
              <a:xfrm>
                <a:off x="625983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직선 연결선[R] 340"/>
              <p:cNvCxnSpPr/>
              <p:nvPr userDrawn="1"/>
            </p:nvCxnSpPr>
            <p:spPr>
              <a:xfrm>
                <a:off x="665466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직선 연결선[R] 341"/>
              <p:cNvCxnSpPr/>
              <p:nvPr userDrawn="1"/>
            </p:nvCxnSpPr>
            <p:spPr>
              <a:xfrm>
                <a:off x="704950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직선 연결선[R] 342"/>
              <p:cNvCxnSpPr/>
              <p:nvPr userDrawn="1"/>
            </p:nvCxnSpPr>
            <p:spPr>
              <a:xfrm>
                <a:off x="744433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직선 연결선[R] 343"/>
              <p:cNvCxnSpPr/>
              <p:nvPr userDrawn="1"/>
            </p:nvCxnSpPr>
            <p:spPr>
              <a:xfrm>
                <a:off x="862884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직선 연결선[R] 344"/>
              <p:cNvCxnSpPr/>
              <p:nvPr userDrawn="1"/>
            </p:nvCxnSpPr>
            <p:spPr>
              <a:xfrm>
                <a:off x="783917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직선 연결선[R] 345"/>
              <p:cNvCxnSpPr/>
              <p:nvPr userDrawn="1"/>
            </p:nvCxnSpPr>
            <p:spPr>
              <a:xfrm>
                <a:off x="823401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직선 연결선[R] 346"/>
              <p:cNvCxnSpPr/>
              <p:nvPr userDrawn="1"/>
            </p:nvCxnSpPr>
            <p:spPr>
              <a:xfrm>
                <a:off x="902368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직선 연결선[R] 347"/>
              <p:cNvCxnSpPr/>
              <p:nvPr userDrawn="1"/>
            </p:nvCxnSpPr>
            <p:spPr>
              <a:xfrm>
                <a:off x="941851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직선 연결선[R] 348"/>
              <p:cNvCxnSpPr/>
              <p:nvPr userDrawn="1"/>
            </p:nvCxnSpPr>
            <p:spPr>
              <a:xfrm>
                <a:off x="981335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0" name="그룹 309"/>
            <p:cNvGrpSpPr/>
            <p:nvPr/>
          </p:nvGrpSpPr>
          <p:grpSpPr>
            <a:xfrm>
              <a:off x="173351" y="1250648"/>
              <a:ext cx="9810955" cy="5132868"/>
              <a:chOff x="173351" y="1374755"/>
              <a:chExt cx="9810955" cy="5132868"/>
            </a:xfrm>
          </p:grpSpPr>
          <p:cxnSp>
            <p:nvCxnSpPr>
              <p:cNvPr id="311" name="직선 연결선[R] 310"/>
              <p:cNvCxnSpPr/>
              <p:nvPr userDrawn="1"/>
            </p:nvCxnSpPr>
            <p:spPr>
              <a:xfrm rot="16200000">
                <a:off x="5078829" y="1602145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직선 연결선[R] 311"/>
              <p:cNvCxnSpPr/>
              <p:nvPr userDrawn="1"/>
            </p:nvCxnSpPr>
            <p:spPr>
              <a:xfrm rot="16200000">
                <a:off x="5078829" y="1207309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직선 연결선[R] 312"/>
              <p:cNvCxnSpPr/>
              <p:nvPr userDrawn="1"/>
            </p:nvCxnSpPr>
            <p:spPr>
              <a:xfrm rot="16200000">
                <a:off x="5078829" y="812473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직선 연결선[R] 313"/>
              <p:cNvCxnSpPr/>
              <p:nvPr userDrawn="1"/>
            </p:nvCxnSpPr>
            <p:spPr>
              <a:xfrm rot="16200000">
                <a:off x="5078829" y="417637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직선 연결선[R] 314"/>
              <p:cNvCxnSpPr/>
              <p:nvPr userDrawn="1"/>
            </p:nvCxnSpPr>
            <p:spPr>
              <a:xfrm rot="16200000">
                <a:off x="5078829" y="22801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직선 연결선[R] 315"/>
              <p:cNvCxnSpPr/>
              <p:nvPr userDrawn="1"/>
            </p:nvCxnSpPr>
            <p:spPr>
              <a:xfrm rot="16200000">
                <a:off x="5078829" y="-372035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직선 연결선[R] 316"/>
              <p:cNvCxnSpPr/>
              <p:nvPr userDrawn="1"/>
            </p:nvCxnSpPr>
            <p:spPr>
              <a:xfrm rot="16200000">
                <a:off x="5078829" y="-766871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직선 연결선[R] 317"/>
              <p:cNvCxnSpPr/>
              <p:nvPr userDrawn="1"/>
            </p:nvCxnSpPr>
            <p:spPr>
              <a:xfrm rot="16200000">
                <a:off x="5078829" y="-1161707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직선 연결선[R] 318"/>
              <p:cNvCxnSpPr/>
              <p:nvPr userDrawn="1"/>
            </p:nvCxnSpPr>
            <p:spPr>
              <a:xfrm rot="16200000">
                <a:off x="5078829" y="-2346215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직선 연결선[R] 319"/>
              <p:cNvCxnSpPr/>
              <p:nvPr userDrawn="1"/>
            </p:nvCxnSpPr>
            <p:spPr>
              <a:xfrm rot="16200000">
                <a:off x="5078829" y="-1556543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직선 연결선[R] 320"/>
              <p:cNvCxnSpPr/>
              <p:nvPr userDrawn="1"/>
            </p:nvCxnSpPr>
            <p:spPr>
              <a:xfrm rot="16200000">
                <a:off x="5078829" y="-1951379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직선 연결선[R] 321"/>
              <p:cNvCxnSpPr/>
              <p:nvPr userDrawn="1"/>
            </p:nvCxnSpPr>
            <p:spPr>
              <a:xfrm rot="16200000">
                <a:off x="5078829" y="-2741051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직선 연결선[R] 322"/>
              <p:cNvCxnSpPr/>
              <p:nvPr userDrawn="1"/>
            </p:nvCxnSpPr>
            <p:spPr>
              <a:xfrm rot="16200000">
                <a:off x="5078829" y="-3135887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직선 연결선[R] 323"/>
              <p:cNvCxnSpPr/>
              <p:nvPr userDrawn="1"/>
            </p:nvCxnSpPr>
            <p:spPr>
              <a:xfrm rot="16200000">
                <a:off x="5078829" y="-3530723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0" name="제목 2"/>
          <p:cNvSpPr txBox="1">
            <a:spLocks/>
          </p:cNvSpPr>
          <p:nvPr userDrawn="1"/>
        </p:nvSpPr>
        <p:spPr bwMode="auto">
          <a:xfrm>
            <a:off x="9736275" y="951316"/>
            <a:ext cx="252018" cy="5790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lIns="7200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endParaRPr lang="en-US" altLang="ko-KR" sz="800" dirty="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351" name="그룹 350"/>
          <p:cNvGrpSpPr/>
          <p:nvPr userDrawn="1"/>
        </p:nvGrpSpPr>
        <p:grpSpPr>
          <a:xfrm rot="10800000">
            <a:off x="9807175" y="1541376"/>
            <a:ext cx="121206" cy="99007"/>
            <a:chOff x="4612159" y="975341"/>
            <a:chExt cx="1016959" cy="830701"/>
          </a:xfrm>
          <a:solidFill>
            <a:schemeClr val="tx1"/>
          </a:solidFill>
        </p:grpSpPr>
        <p:sp>
          <p:nvSpPr>
            <p:cNvPr id="352" name="타원 351"/>
            <p:cNvSpPr/>
            <p:nvPr/>
          </p:nvSpPr>
          <p:spPr>
            <a:xfrm>
              <a:off x="5014259" y="975341"/>
              <a:ext cx="201719" cy="201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grpSp>
          <p:nvGrpSpPr>
            <p:cNvPr id="353" name="그룹 352"/>
            <p:cNvGrpSpPr/>
            <p:nvPr/>
          </p:nvGrpSpPr>
          <p:grpSpPr>
            <a:xfrm>
              <a:off x="4832791" y="1289832"/>
              <a:ext cx="584906" cy="201719"/>
              <a:chOff x="4832791" y="1753520"/>
              <a:chExt cx="584906" cy="201719"/>
            </a:xfrm>
            <a:grpFill/>
          </p:grpSpPr>
          <p:sp>
            <p:nvSpPr>
              <p:cNvPr id="358" name="타원 357"/>
              <p:cNvSpPr/>
              <p:nvPr/>
            </p:nvSpPr>
            <p:spPr>
              <a:xfrm>
                <a:off x="4832791" y="1753520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359" name="타원 358"/>
              <p:cNvSpPr/>
              <p:nvPr/>
            </p:nvSpPr>
            <p:spPr>
              <a:xfrm>
                <a:off x="5215978" y="1753520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  <p:grpSp>
          <p:nvGrpSpPr>
            <p:cNvPr id="354" name="그룹 353"/>
            <p:cNvGrpSpPr/>
            <p:nvPr/>
          </p:nvGrpSpPr>
          <p:grpSpPr>
            <a:xfrm>
              <a:off x="4612159" y="1604323"/>
              <a:ext cx="1016959" cy="201719"/>
              <a:chOff x="4612159" y="2063335"/>
              <a:chExt cx="1016959" cy="201719"/>
            </a:xfrm>
            <a:grpFill/>
          </p:grpSpPr>
          <p:sp>
            <p:nvSpPr>
              <p:cNvPr id="355" name="타원 354"/>
              <p:cNvSpPr/>
              <p:nvPr/>
            </p:nvSpPr>
            <p:spPr>
              <a:xfrm>
                <a:off x="5019779" y="2063335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356" name="타원 355"/>
              <p:cNvSpPr/>
              <p:nvPr/>
            </p:nvSpPr>
            <p:spPr>
              <a:xfrm>
                <a:off x="4612159" y="2063335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357" name="타원 356"/>
              <p:cNvSpPr/>
              <p:nvPr/>
            </p:nvSpPr>
            <p:spPr>
              <a:xfrm>
                <a:off x="5427399" y="2063335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</p:grpSp>
      <p:pic>
        <p:nvPicPr>
          <p:cNvPr id="360" name="그림 359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696" y="1026360"/>
            <a:ext cx="132619" cy="146336"/>
          </a:xfrm>
          <a:prstGeom prst="rect">
            <a:avLst/>
          </a:prstGeom>
        </p:spPr>
      </p:pic>
      <p:grpSp>
        <p:nvGrpSpPr>
          <p:cNvPr id="361" name="그룹 360"/>
          <p:cNvGrpSpPr/>
          <p:nvPr userDrawn="1"/>
        </p:nvGrpSpPr>
        <p:grpSpPr>
          <a:xfrm>
            <a:off x="9777146" y="2036881"/>
            <a:ext cx="169035" cy="169035"/>
            <a:chOff x="5486400" y="2819400"/>
            <a:chExt cx="1219200" cy="1219200"/>
          </a:xfrm>
        </p:grpSpPr>
        <p:pic>
          <p:nvPicPr>
            <p:cNvPr id="362" name="그림 36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2819400"/>
              <a:ext cx="1219200" cy="1219200"/>
            </a:xfrm>
            <a:prstGeom prst="rect">
              <a:avLst/>
            </a:prstGeom>
          </p:spPr>
        </p:pic>
        <p:pic>
          <p:nvPicPr>
            <p:cNvPr id="363" name="그림 36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9621" y="3305594"/>
              <a:ext cx="552030" cy="552030"/>
            </a:xfrm>
            <a:prstGeom prst="rect">
              <a:avLst/>
            </a:prstGeom>
          </p:spPr>
        </p:pic>
      </p:grpSp>
      <p:grpSp>
        <p:nvGrpSpPr>
          <p:cNvPr id="364" name="그룹 363"/>
          <p:cNvGrpSpPr/>
          <p:nvPr userDrawn="1"/>
        </p:nvGrpSpPr>
        <p:grpSpPr>
          <a:xfrm>
            <a:off x="242924" y="1017958"/>
            <a:ext cx="9452922" cy="5660490"/>
            <a:chOff x="242924" y="1017958"/>
            <a:chExt cx="8127192" cy="5477266"/>
          </a:xfrm>
        </p:grpSpPr>
        <p:sp>
          <p:nvSpPr>
            <p:cNvPr id="365" name="직사각형 364"/>
            <p:cNvSpPr/>
            <p:nvPr/>
          </p:nvSpPr>
          <p:spPr>
            <a:xfrm>
              <a:off x="242924" y="1017958"/>
              <a:ext cx="8127192" cy="110479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텍스트 위젯 내용</a:t>
              </a:r>
            </a:p>
          </p:txBody>
        </p:sp>
        <p:grpSp>
          <p:nvGrpSpPr>
            <p:cNvPr id="366" name="그룹 365"/>
            <p:cNvGrpSpPr/>
            <p:nvPr/>
          </p:nvGrpSpPr>
          <p:grpSpPr>
            <a:xfrm>
              <a:off x="5928155" y="4817620"/>
              <a:ext cx="2441961" cy="1672752"/>
              <a:chOff x="6412697" y="3497952"/>
              <a:chExt cx="1615681" cy="1106747"/>
            </a:xfrm>
          </p:grpSpPr>
          <p:sp>
            <p:nvSpPr>
              <p:cNvPr id="385" name="직사각형 384"/>
              <p:cNvSpPr/>
              <p:nvPr/>
            </p:nvSpPr>
            <p:spPr>
              <a:xfrm>
                <a:off x="6412697" y="3497952"/>
                <a:ext cx="1615681" cy="110674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6000" tIns="72000" rIns="72000" bIns="72000" rtlCol="0" anchor="t" anchorCtr="0"/>
              <a:lstStyle/>
              <a:p>
                <a:r>
                  <a:rPr lang="ko-KR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   매개변수명</a:t>
                </a:r>
              </a:p>
            </p:txBody>
          </p:sp>
          <p:grpSp>
            <p:nvGrpSpPr>
              <p:cNvPr id="386" name="그룹 385"/>
              <p:cNvGrpSpPr/>
              <p:nvPr/>
            </p:nvGrpSpPr>
            <p:grpSpPr>
              <a:xfrm>
                <a:off x="6557875" y="3940679"/>
                <a:ext cx="1300365" cy="424277"/>
                <a:chOff x="351001" y="3689864"/>
                <a:chExt cx="1300365" cy="424277"/>
              </a:xfrm>
            </p:grpSpPr>
            <p:grpSp>
              <p:nvGrpSpPr>
                <p:cNvPr id="388" name="그룹 387"/>
                <p:cNvGrpSpPr/>
                <p:nvPr/>
              </p:nvGrpSpPr>
              <p:grpSpPr>
                <a:xfrm rot="10800000">
                  <a:off x="352636" y="3892977"/>
                  <a:ext cx="1298730" cy="89256"/>
                  <a:chOff x="6962553" y="5600669"/>
                  <a:chExt cx="2670967" cy="183564"/>
                </a:xfrm>
              </p:grpSpPr>
              <p:sp>
                <p:nvSpPr>
                  <p:cNvPr id="392" name="Track"/>
                  <p:cNvSpPr>
                    <a:spLocks/>
                  </p:cNvSpPr>
                  <p:nvPr>
                    <p:custDataLst>
                      <p:tags r:id="rId1"/>
                    </p:custDataLst>
                  </p:nvPr>
                </p:nvSpPr>
                <p:spPr bwMode="auto">
                  <a:xfrm>
                    <a:off x="6962553" y="5658728"/>
                    <a:ext cx="2670967" cy="67449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6350" cap="flat" cmpd="sng" algn="ctr">
                    <a:solidFill>
                      <a:srgbClr val="33333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2400" dirty="0">
                      <a:latin typeface="+mn-ea"/>
                    </a:endParaRPr>
                  </a:p>
                </p:txBody>
              </p:sp>
              <p:sp>
                <p:nvSpPr>
                  <p:cNvPr id="393" name="Slider Thumb"/>
                  <p:cNvSpPr>
                    <a:spLocks/>
                  </p:cNvSpPr>
                  <p:nvPr>
                    <p:custDataLst>
                      <p:tags r:id="rId2"/>
                    </p:custDataLst>
                  </p:nvPr>
                </p:nvSpPr>
                <p:spPr bwMode="auto">
                  <a:xfrm>
                    <a:off x="8842028" y="5600669"/>
                    <a:ext cx="72433" cy="183564"/>
                  </a:xfrm>
                  <a:prstGeom prst="roundRect">
                    <a:avLst/>
                  </a:prstGeom>
                  <a:solidFill>
                    <a:srgbClr val="D9D9D9"/>
                  </a:solidFill>
                  <a:ln w="6350" cap="flat" cmpd="sng" algn="ctr">
                    <a:solidFill>
                      <a:srgbClr val="33333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2400" dirty="0">
                      <a:latin typeface="+mn-ea"/>
                    </a:endParaRPr>
                  </a:p>
                </p:txBody>
              </p:sp>
            </p:grpSp>
            <p:sp>
              <p:nvSpPr>
                <p:cNvPr id="389" name="제목 2"/>
                <p:cNvSpPr txBox="1">
                  <a:spLocks/>
                </p:cNvSpPr>
                <p:nvPr/>
              </p:nvSpPr>
              <p:spPr bwMode="auto">
                <a:xfrm>
                  <a:off x="1180332" y="3918134"/>
                  <a:ext cx="469383" cy="196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>
                  <a:no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r" latinLnBrk="1">
                    <a:lnSpc>
                      <a:spcPct val="115000"/>
                    </a:lnSpc>
                    <a:buClr>
                      <a:srgbClr val="336699"/>
                    </a:buClr>
                  </a:pPr>
                  <a:r>
                    <a:rPr lang="en-US" altLang="ko-KR" sz="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n-ea"/>
                      <a:ea typeface="+mn-ea"/>
                      <a:cs typeface="Calibri" pitchFamily="34" charset="0"/>
                    </a:rPr>
                    <a:t>100.00</a:t>
                  </a:r>
                  <a:endParaRPr lang="en-US" altLang="ko-KR"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390" name="모서리가 둥근 직사각형 45"/>
                <p:cNvSpPr/>
                <p:nvPr/>
              </p:nvSpPr>
              <p:spPr>
                <a:xfrm>
                  <a:off x="351001" y="3689864"/>
                  <a:ext cx="1300365" cy="132896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r"/>
                  <a:r>
                    <a:rPr lang="en-US" altLang="ko-KR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</a:rPr>
                    <a:t>25.32</a:t>
                  </a:r>
                  <a:endPara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391" name="제목 2"/>
                <p:cNvSpPr txBox="1">
                  <a:spLocks/>
                </p:cNvSpPr>
                <p:nvPr/>
              </p:nvSpPr>
              <p:spPr bwMode="auto">
                <a:xfrm>
                  <a:off x="351002" y="3918134"/>
                  <a:ext cx="469383" cy="196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>
                  <a:no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latinLnBrk="1">
                    <a:lnSpc>
                      <a:spcPct val="115000"/>
                    </a:lnSpc>
                    <a:buClr>
                      <a:srgbClr val="336699"/>
                    </a:buClr>
                  </a:pPr>
                  <a:r>
                    <a:rPr lang="en-US" altLang="ko-KR" sz="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n-ea"/>
                      <a:ea typeface="+mn-ea"/>
                      <a:cs typeface="Calibri" pitchFamily="34" charset="0"/>
                    </a:rPr>
                    <a:t>1.00</a:t>
                  </a:r>
                  <a:endParaRPr lang="en-US" altLang="ko-KR"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ea typeface="+mn-ea"/>
                  </a:endParaRPr>
                </a:p>
              </p:txBody>
            </p:sp>
          </p:grpSp>
          <p:pic>
            <p:nvPicPr>
              <p:cNvPr id="387" name="그림 386"/>
              <p:cNvPicPr>
                <a:picLocks noChangeAspect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1327" y="3537068"/>
                <a:ext cx="105048" cy="1050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</p:pic>
        </p:grpSp>
        <p:grpSp>
          <p:nvGrpSpPr>
            <p:cNvPr id="367" name="그룹 366"/>
            <p:cNvGrpSpPr/>
            <p:nvPr/>
          </p:nvGrpSpPr>
          <p:grpSpPr>
            <a:xfrm>
              <a:off x="246120" y="2161434"/>
              <a:ext cx="5631290" cy="4333790"/>
              <a:chOff x="1796451" y="2354405"/>
              <a:chExt cx="1429465" cy="1106747"/>
            </a:xfrm>
          </p:grpSpPr>
          <p:grpSp>
            <p:nvGrpSpPr>
              <p:cNvPr id="381" name="그룹 380"/>
              <p:cNvGrpSpPr/>
              <p:nvPr/>
            </p:nvGrpSpPr>
            <p:grpSpPr>
              <a:xfrm>
                <a:off x="1796451" y="2354405"/>
                <a:ext cx="1429465" cy="1106747"/>
                <a:chOff x="1796451" y="2354405"/>
                <a:chExt cx="1429465" cy="1106747"/>
              </a:xfrm>
            </p:grpSpPr>
            <p:sp>
              <p:nvSpPr>
                <p:cNvPr id="383" name="직사각형 382"/>
                <p:cNvSpPr/>
                <p:nvPr/>
              </p:nvSpPr>
              <p:spPr>
                <a:xfrm>
                  <a:off x="1796451" y="2354405"/>
                  <a:ext cx="1429465" cy="110674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72000" rIns="72000" bIns="72000" rtlCol="0" anchor="t" anchorCtr="0"/>
                <a:lstStyle/>
                <a:p>
                  <a:r>
                    <a: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      차트명</a:t>
                  </a:r>
                </a:p>
              </p:txBody>
            </p:sp>
            <p:pic>
              <p:nvPicPr>
                <p:cNvPr id="384" name="그림 383"/>
                <p:cNvPicPr>
                  <a:picLocks noChangeAspect="1"/>
                </p:cNvPicPr>
                <p:nvPr/>
              </p:nvPicPr>
              <p:blipFill rotWithShape="1">
                <a:blip r:embed="rId11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sharpenSoften amount="50000"/>
                          </a14:imgEffect>
                        </a14:imgLayer>
                      </a14:imgProps>
                    </a:ext>
                  </a:extLst>
                </a:blip>
                <a:srcRect r="192"/>
                <a:stretch/>
              </p:blipFill>
              <p:spPr>
                <a:xfrm>
                  <a:off x="1845334" y="2445029"/>
                  <a:ext cx="1346573" cy="984620"/>
                </a:xfrm>
                <a:prstGeom prst="rect">
                  <a:avLst/>
                </a:prstGeom>
              </p:spPr>
            </p:pic>
          </p:grpSp>
          <p:pic>
            <p:nvPicPr>
              <p:cNvPr id="382" name="그림 381"/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566" t="29142" r="22186" b="22226"/>
              <a:stretch/>
            </p:blipFill>
            <p:spPr>
              <a:xfrm>
                <a:off x="1808115" y="2372442"/>
                <a:ext cx="53017" cy="41084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368" name="직사각형 367"/>
            <p:cNvSpPr/>
            <p:nvPr/>
          </p:nvSpPr>
          <p:spPr>
            <a:xfrm>
              <a:off x="283848" y="1064263"/>
              <a:ext cx="177885" cy="17107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lang="en-US" altLang="ko-KR" sz="800" b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T</a:t>
              </a:r>
              <a:endParaRPr lang="ko-KR" altLang="en-US" sz="800" b="1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grpSp>
          <p:nvGrpSpPr>
            <p:cNvPr id="369" name="그룹 368"/>
            <p:cNvGrpSpPr/>
            <p:nvPr/>
          </p:nvGrpSpPr>
          <p:grpSpPr>
            <a:xfrm>
              <a:off x="5923360" y="2169653"/>
              <a:ext cx="2441961" cy="2605298"/>
              <a:chOff x="4438647" y="2402891"/>
              <a:chExt cx="1615681" cy="1723750"/>
            </a:xfrm>
          </p:grpSpPr>
          <p:grpSp>
            <p:nvGrpSpPr>
              <p:cNvPr id="370" name="그룹 369"/>
              <p:cNvGrpSpPr/>
              <p:nvPr/>
            </p:nvGrpSpPr>
            <p:grpSpPr>
              <a:xfrm>
                <a:off x="4438647" y="2402891"/>
                <a:ext cx="1615681" cy="1723750"/>
                <a:chOff x="6307055" y="2402891"/>
                <a:chExt cx="1615681" cy="1723750"/>
              </a:xfrm>
            </p:grpSpPr>
            <p:sp>
              <p:nvSpPr>
                <p:cNvPr id="379" name="직사각형 378"/>
                <p:cNvSpPr/>
                <p:nvPr/>
              </p:nvSpPr>
              <p:spPr>
                <a:xfrm>
                  <a:off x="6307055" y="2402891"/>
                  <a:ext cx="1615681" cy="172375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16000" tIns="72000" rIns="72000" bIns="72000" rtlCol="0" anchor="t" anchorCtr="0"/>
                <a:lstStyle/>
                <a:p>
                  <a:r>
                    <a: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  필터명</a:t>
                  </a:r>
                </a:p>
              </p:txBody>
            </p:sp>
            <p:pic>
              <p:nvPicPr>
                <p:cNvPr id="380" name="그림 379"/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346" t="35993" r="27215" b="51523"/>
                <a:stretch/>
              </p:blipFill>
              <p:spPr>
                <a:xfrm>
                  <a:off x="6347888" y="2452039"/>
                  <a:ext cx="101088" cy="92283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371" name="그룹 370"/>
              <p:cNvGrpSpPr/>
              <p:nvPr/>
            </p:nvGrpSpPr>
            <p:grpSpPr>
              <a:xfrm>
                <a:off x="4643388" y="2491542"/>
                <a:ext cx="1308736" cy="1283658"/>
                <a:chOff x="1686149" y="2517488"/>
                <a:chExt cx="1308736" cy="1283658"/>
              </a:xfrm>
            </p:grpSpPr>
            <p:sp>
              <p:nvSpPr>
                <p:cNvPr id="372" name="직사각형 371"/>
                <p:cNvSpPr/>
                <p:nvPr/>
              </p:nvSpPr>
              <p:spPr>
                <a:xfrm>
                  <a:off x="1686149" y="2517488"/>
                  <a:ext cx="1308736" cy="1018096"/>
                </a:xfrm>
                <a:prstGeom prst="rect">
                  <a:avLst/>
                </a:prstGeom>
                <a:noFill/>
                <a:ln w="31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24000" tIns="144000" rtlCol="0" anchor="t"/>
                <a:lstStyle/>
                <a:p>
                  <a:pPr>
                    <a:lnSpc>
                      <a:spcPct val="200000"/>
                    </a:lnSpc>
                  </a:pPr>
                  <a:r>
                    <a:rPr lang="ko-KR" altLang="en-US" sz="1000" dirty="0">
                      <a:solidFill>
                        <a:schemeClr val="bg1">
                          <a:lumMod val="75000"/>
                        </a:schemeClr>
                      </a:solidFill>
                      <a:latin typeface="+mn-ea"/>
                    </a:rPr>
                    <a:t>항목찾기</a:t>
                  </a:r>
                  <a:endParaRPr lang="en-US" altLang="ko-KR" sz="1000" dirty="0">
                    <a:solidFill>
                      <a:schemeClr val="bg1">
                        <a:lumMod val="75000"/>
                      </a:schemeClr>
                    </a:solidFill>
                    <a:latin typeface="+mn-ea"/>
                  </a:endParaRPr>
                </a:p>
                <a:p>
                  <a:pPr>
                    <a:lnSpc>
                      <a:spcPct val="200000"/>
                    </a:lnSpc>
                  </a:pPr>
                  <a:r>
                    <a:rPr lang="en-US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All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de-DE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Seoul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de-DE" altLang="ko-KR" sz="10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Inchon</a:t>
                  </a:r>
                  <a:endParaRPr lang="de-DE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  <a:p>
                  <a:pPr>
                    <a:lnSpc>
                      <a:spcPct val="200000"/>
                    </a:lnSpc>
                  </a:pPr>
                  <a:r>
                    <a:rPr lang="en-US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Busan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en-US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Daegu</a:t>
                  </a:r>
                  <a:endParaRPr lang="de-DE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373" name="직사각형 372"/>
                <p:cNvSpPr/>
                <p:nvPr/>
              </p:nvSpPr>
              <p:spPr>
                <a:xfrm>
                  <a:off x="1713747" y="3086772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54000" rIns="0" bIns="36000" rtlCol="0" anchor="ctr"/>
                <a:lstStyle/>
                <a:p>
                  <a:pPr algn="ctr"/>
                  <a:r>
                    <a:rPr lang="en-US" altLang="ko-KR" sz="7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V</a:t>
                  </a:r>
                  <a:endParaRPr lang="ko-KR" altLang="en-US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374" name="직사각형 373"/>
                <p:cNvSpPr/>
                <p:nvPr/>
              </p:nvSpPr>
              <p:spPr>
                <a:xfrm>
                  <a:off x="1713747" y="2886730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pic>
              <p:nvPicPr>
                <p:cNvPr id="375" name="그림 374"/>
                <p:cNvPicPr>
                  <a:picLocks noChangeAspect="1"/>
                </p:cNvPicPr>
                <p:nvPr/>
              </p:nvPicPr>
              <p:blipFill>
                <a:blip r:embed="rId15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25458" y="2677543"/>
                  <a:ext cx="91778" cy="91778"/>
                </a:xfrm>
                <a:prstGeom prst="rect">
                  <a:avLst/>
                </a:prstGeom>
              </p:spPr>
            </p:pic>
            <p:sp>
              <p:nvSpPr>
                <p:cNvPr id="376" name="직사각형 375"/>
                <p:cNvSpPr/>
                <p:nvPr/>
              </p:nvSpPr>
              <p:spPr>
                <a:xfrm>
                  <a:off x="1713747" y="3286814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377" name="직사각형 376"/>
                <p:cNvSpPr/>
                <p:nvPr/>
              </p:nvSpPr>
              <p:spPr>
                <a:xfrm>
                  <a:off x="1713747" y="3486856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378" name="직사각형 377"/>
                <p:cNvSpPr/>
                <p:nvPr/>
              </p:nvSpPr>
              <p:spPr>
                <a:xfrm>
                  <a:off x="1713747" y="3686897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</p:grpSp>
        </p:grpSp>
      </p:grpSp>
      <p:sp>
        <p:nvSpPr>
          <p:cNvPr id="394" name="직사각형 393"/>
          <p:cNvSpPr/>
          <p:nvPr userDrawn="1"/>
        </p:nvSpPr>
        <p:spPr>
          <a:xfrm>
            <a:off x="9757542" y="1259647"/>
            <a:ext cx="206902" cy="176793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9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</a:t>
            </a:r>
            <a:endParaRPr lang="ko-KR" altLang="en-US" sz="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95" name="그림 39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083" y="1746521"/>
            <a:ext cx="126662" cy="1125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96" name="그림 395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083" y="6585530"/>
            <a:ext cx="131608" cy="108372"/>
          </a:xfrm>
          <a:prstGeom prst="rect">
            <a:avLst/>
          </a:prstGeom>
        </p:spPr>
      </p:pic>
      <p:cxnSp>
        <p:nvCxnSpPr>
          <p:cNvPr id="397" name="직선 연결선[R] 396"/>
          <p:cNvCxnSpPr/>
          <p:nvPr userDrawn="1"/>
        </p:nvCxnSpPr>
        <p:spPr>
          <a:xfrm>
            <a:off x="9769266" y="1960380"/>
            <a:ext cx="18488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직사각형 304"/>
          <p:cNvSpPr/>
          <p:nvPr userDrawn="1"/>
        </p:nvSpPr>
        <p:spPr>
          <a:xfrm>
            <a:off x="158111" y="651627"/>
            <a:ext cx="9826323" cy="6090489"/>
          </a:xfrm>
          <a:prstGeom prst="rect">
            <a:avLst/>
          </a:prstGeom>
          <a:solidFill>
            <a:schemeClr val="tx1">
              <a:alpha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3000" b="0" i="0" dirty="0">
              <a:solidFill>
                <a:schemeClr val="bg1"/>
              </a:solidFill>
              <a:latin typeface="Malgun Gothic" charset="-127"/>
              <a:ea typeface="Malgun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02474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00LG_진입후_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158110" y="260648"/>
            <a:ext cx="89856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95"/>
          <p:cNvSpPr>
            <a:spLocks noGrp="1"/>
          </p:cNvSpPr>
          <p:nvPr userDrawn="1">
            <p:ph type="body" sz="quarter" idx="10"/>
          </p:nvPr>
        </p:nvSpPr>
        <p:spPr>
          <a:xfrm>
            <a:off x="158110" y="1448"/>
            <a:ext cx="8986919" cy="259200"/>
          </a:xfrm>
          <a:prstGeom prst="rect">
            <a:avLst/>
          </a:prstGeom>
        </p:spPr>
        <p:txBody>
          <a:bodyPr lIns="0" tIns="0" rIns="0" bIns="36000" anchor="b" anchorCtr="0"/>
          <a:lstStyle>
            <a:lvl1pPr marL="0" indent="0" algn="l">
              <a:buFontTx/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텍스트 개체 틀 95"/>
          <p:cNvSpPr>
            <a:spLocks noGrp="1"/>
          </p:cNvSpPr>
          <p:nvPr userDrawn="1">
            <p:ph type="body" sz="quarter" idx="11"/>
          </p:nvPr>
        </p:nvSpPr>
        <p:spPr>
          <a:xfrm>
            <a:off x="158110" y="260648"/>
            <a:ext cx="8986919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Nanum Gothic Regular" charset="-127"/>
                <a:ea typeface="Nanum Gothic Regular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3" name="슬라이드 번호 개체 틀 5"/>
          <p:cNvSpPr>
            <a:spLocks noGrp="1"/>
          </p:cNvSpPr>
          <p:nvPr userDrawn="1">
            <p:ph type="sldNum" sz="quarter" idx="4"/>
          </p:nvPr>
        </p:nvSpPr>
        <p:spPr>
          <a:xfrm>
            <a:off x="11590814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Helvetica57-Condensed" panose="020B0500000000000000" pitchFamily="34" charset="0"/>
              </a:defRPr>
            </a:lvl1pPr>
          </a:lstStyle>
          <a:p>
            <a:fld id="{FB00E03F-6C3C-4996-8BB2-B710E9BCD33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9230036" y="260648"/>
            <a:ext cx="280467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13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00LG_진입후_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AF6B650-3307-CC4B-AFF6-4F4CCCE1D7A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 userDrawn="1">
            <p:ph type="sldNum" sz="quarter" idx="4"/>
          </p:nvPr>
        </p:nvSpPr>
        <p:spPr>
          <a:xfrm>
            <a:off x="11590814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Helvetica57-Condensed" panose="020B0500000000000000" pitchFamily="34" charset="0"/>
              </a:defRPr>
            </a:lvl1pPr>
          </a:lstStyle>
          <a:p>
            <a:fld id="{FB00E03F-6C3C-4996-8BB2-B710E9BCD33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2B99BF57-0A5D-1D44-98DA-B89FFE9AD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166" y="2674631"/>
            <a:ext cx="10445634" cy="767212"/>
          </a:xfrm>
        </p:spPr>
        <p:txBody>
          <a:bodyPr>
            <a:noAutofit/>
          </a:bodyPr>
          <a:lstStyle>
            <a:lvl1pPr>
              <a:defRPr sz="4500" b="0" i="0">
                <a:solidFill>
                  <a:schemeClr val="bg1"/>
                </a:solidFill>
                <a:latin typeface="Moebius Korea" charset="-127"/>
                <a:ea typeface="Moebius Korea" charset="-127"/>
                <a:cs typeface="Moebius Korea" charset="-127"/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xmlns="" id="{CB4166DF-B8AF-074C-B488-00E36A2672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6613" y="4048881"/>
            <a:ext cx="7638723" cy="1784360"/>
          </a:xfrm>
        </p:spPr>
        <p:txBody>
          <a:bodyPr>
            <a:normAutofit/>
          </a:bodyPr>
          <a:lstStyle>
            <a:lvl1pPr marL="228600" indent="-228600">
              <a:buFont typeface="+mj-lt"/>
              <a:buAutoNum type="arabicPeriod"/>
              <a:defRPr sz="1100" b="1" i="0">
                <a:solidFill>
                  <a:schemeClr val="bg1"/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42181510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00LG_진입전_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 userDrawn="1"/>
        </p:nvSpPr>
        <p:spPr>
          <a:xfrm>
            <a:off x="158110" y="649416"/>
            <a:ext cx="9826321" cy="30130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3" name="제목 2"/>
          <p:cNvSpPr txBox="1">
            <a:spLocks/>
          </p:cNvSpPr>
          <p:nvPr userDrawn="1"/>
        </p:nvSpPr>
        <p:spPr bwMode="auto">
          <a:xfrm>
            <a:off x="8981901" y="671052"/>
            <a:ext cx="915381" cy="25919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rIns="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15000"/>
              </a:lnSpc>
              <a:buClr>
                <a:srgbClr val="336699"/>
              </a:buClr>
            </a:pPr>
            <a:r>
              <a:rPr lang="ko-KR" altLang="en-US" sz="600" b="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메타트론 님</a:t>
            </a:r>
            <a:r>
              <a:rPr lang="en-US" altLang="ko-KR" sz="600" b="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,</a:t>
            </a:r>
            <a:r>
              <a:rPr lang="ko-KR" altLang="en-US" sz="600" b="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안녕하세요</a:t>
            </a:r>
            <a:endParaRPr lang="en-US" altLang="ko-KR" sz="500" b="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526" y="732452"/>
            <a:ext cx="142600" cy="14260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0449" y="700909"/>
            <a:ext cx="199486" cy="199486"/>
          </a:xfrm>
          <a:prstGeom prst="ellipse">
            <a:avLst/>
          </a:prstGeom>
        </p:spPr>
      </p:pic>
      <p:grpSp>
        <p:nvGrpSpPr>
          <p:cNvPr id="37" name="그룹 36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3" name="직사각형 42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45" name="직사각형 44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46" name="직사각형 45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48" name="직사각형 47"/>
          <p:cNvSpPr/>
          <p:nvPr userDrawn="1"/>
        </p:nvSpPr>
        <p:spPr>
          <a:xfrm>
            <a:off x="158110" y="947302"/>
            <a:ext cx="9826321" cy="2998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Nanum Gothic Regular" charset="-127"/>
              <a:ea typeface="Nanum Gothic Regular" charset="-127"/>
            </a:endParaRPr>
          </a:p>
        </p:txBody>
      </p:sp>
      <p:cxnSp>
        <p:nvCxnSpPr>
          <p:cNvPr id="49" name="직선 연결선[R] 48"/>
          <p:cNvCxnSpPr/>
          <p:nvPr userDrawn="1"/>
        </p:nvCxnSpPr>
        <p:spPr>
          <a:xfrm>
            <a:off x="1993449" y="1256453"/>
            <a:ext cx="618128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158110" y="260648"/>
            <a:ext cx="89856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95"/>
          <p:cNvSpPr>
            <a:spLocks noGrp="1"/>
          </p:cNvSpPr>
          <p:nvPr userDrawn="1">
            <p:ph type="body" sz="quarter" idx="10"/>
          </p:nvPr>
        </p:nvSpPr>
        <p:spPr>
          <a:xfrm>
            <a:off x="158111" y="1448"/>
            <a:ext cx="8986919" cy="259200"/>
          </a:xfrm>
          <a:prstGeom prst="rect">
            <a:avLst/>
          </a:prstGeom>
        </p:spPr>
        <p:txBody>
          <a:bodyPr lIns="0" tIns="0" rIns="0" bIns="36000" anchor="b" anchorCtr="0"/>
          <a:lstStyle>
            <a:lvl1pPr marL="0" indent="0" algn="l">
              <a:buFontTx/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텍스트 개체 틀 95"/>
          <p:cNvSpPr>
            <a:spLocks noGrp="1"/>
          </p:cNvSpPr>
          <p:nvPr userDrawn="1">
            <p:ph type="body" sz="quarter" idx="11"/>
          </p:nvPr>
        </p:nvSpPr>
        <p:spPr>
          <a:xfrm>
            <a:off x="158111" y="260648"/>
            <a:ext cx="8986919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Nanum Gothic Regular" charset="-127"/>
                <a:ea typeface="Nanum Gothic Regular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3" name="슬라이드 번호 개체 틀 5"/>
          <p:cNvSpPr>
            <a:spLocks noGrp="1"/>
          </p:cNvSpPr>
          <p:nvPr userDrawn="1"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Helvetica57-Condensed" panose="020B0500000000000000" pitchFamily="34" charset="0"/>
              </a:defRPr>
            </a:lvl1pPr>
          </a:lstStyle>
          <a:p>
            <a:fld id="{FB00E03F-6C3C-4996-8BB2-B710E9BCD33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10036016" y="651620"/>
            <a:ext cx="1997875" cy="6089748"/>
          </a:xfrm>
          <a:prstGeom prst="rect">
            <a:avLst/>
          </a:prstGeom>
          <a:solidFill>
            <a:srgbClr val="FCFFD1"/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0" i="0" dirty="0">
              <a:solidFill>
                <a:schemeClr val="bg1"/>
              </a:solidFill>
              <a:latin typeface="Nanum Gothic Regular" charset="-127"/>
              <a:ea typeface="Nanum Gothic Regular" charset="-127"/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9230037" y="260648"/>
            <a:ext cx="280467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 userDrawn="1">
            <p:ph type="body" sz="quarter" idx="13"/>
          </p:nvPr>
        </p:nvSpPr>
        <p:spPr>
          <a:xfrm>
            <a:off x="10036017" y="651623"/>
            <a:ext cx="1997723" cy="6090493"/>
          </a:xfrm>
          <a:prstGeom prst="rect">
            <a:avLst/>
          </a:prstGeom>
        </p:spPr>
        <p:txBody>
          <a:bodyPr lIns="72000" tIns="72000" rIns="72000" bIns="7200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1">
                <a:latin typeface="Nanum Gothic" charset="-127"/>
                <a:ea typeface="Nanum Gothic" charset="-127"/>
                <a:cs typeface="Nanum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>
                <a:latin typeface="Nanum Gothic" charset="-127"/>
                <a:ea typeface="Nanum Gothic" charset="-127"/>
                <a:cs typeface="Nanum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>
                <a:latin typeface="Nanum Gothic" charset="-127"/>
                <a:ea typeface="Nanum Gothic" charset="-127"/>
                <a:cs typeface="Nanum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>
                <a:latin typeface="Nanum Gothic" charset="-127"/>
                <a:ea typeface="Nanum Gothic" charset="-127"/>
                <a:cs typeface="Nanum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>
                <a:latin typeface="Nanum Gothic" charset="-127"/>
                <a:ea typeface="Nanum Gothic" charset="-127"/>
                <a:cs typeface="Nanum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9" name="직사각형 28"/>
          <p:cNvSpPr/>
          <p:nvPr userDrawn="1"/>
        </p:nvSpPr>
        <p:spPr>
          <a:xfrm>
            <a:off x="158111" y="947302"/>
            <a:ext cx="9826196" cy="579406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Nanum Gothic Regular" charset="-127"/>
              <a:ea typeface="Nanum Gothic Regular" charset="-127"/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158111" y="651627"/>
            <a:ext cx="9826323" cy="6090489"/>
          </a:xfrm>
          <a:prstGeom prst="rect">
            <a:avLst/>
          </a:prstGeom>
          <a:solidFill>
            <a:schemeClr val="tx1">
              <a:alpha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3000" b="1" i="0" dirty="0">
              <a:solidFill>
                <a:schemeClr val="bg1"/>
              </a:solidFill>
              <a:latin typeface="Nanum Gothic ExtraBold" charset="-127"/>
              <a:ea typeface="Nanum Gothic ExtraBold" charset="-127"/>
            </a:endParaRPr>
          </a:p>
        </p:txBody>
      </p:sp>
      <p:sp>
        <p:nvSpPr>
          <p:cNvPr id="30" name="제목 2"/>
          <p:cNvSpPr txBox="1">
            <a:spLocks/>
          </p:cNvSpPr>
          <p:nvPr userDrawn="1"/>
        </p:nvSpPr>
        <p:spPr bwMode="auto">
          <a:xfrm>
            <a:off x="768759" y="1045234"/>
            <a:ext cx="8592218" cy="528286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xtLst/>
        </p:spPr>
        <p:txBody>
          <a:bodyPr lIns="108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latinLnBrk="1">
              <a:lnSpc>
                <a:spcPct val="250000"/>
              </a:lnSpc>
              <a:buClr>
                <a:srgbClr val="336699"/>
              </a:buClr>
            </a:pP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1" name="십자형[C] 30"/>
          <p:cNvSpPr/>
          <p:nvPr userDrawn="1"/>
        </p:nvSpPr>
        <p:spPr>
          <a:xfrm rot="2700000">
            <a:off x="9115544" y="1099311"/>
            <a:ext cx="214379" cy="214379"/>
          </a:xfrm>
          <a:prstGeom prst="plus">
            <a:avLst>
              <a:gd name="adj" fmla="val 43868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0" i="0" dirty="0">
              <a:latin typeface="Nanum Gothic Regular" charset="-127"/>
              <a:ea typeface="Nanum Gothic Regular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99007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00LG_진입전_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 userDrawn="1"/>
        </p:nvSpPr>
        <p:spPr>
          <a:xfrm>
            <a:off x="158110" y="649416"/>
            <a:ext cx="9826321" cy="30130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35" name="제목 2"/>
          <p:cNvSpPr txBox="1">
            <a:spLocks/>
          </p:cNvSpPr>
          <p:nvPr userDrawn="1"/>
        </p:nvSpPr>
        <p:spPr bwMode="auto">
          <a:xfrm>
            <a:off x="8981901" y="671052"/>
            <a:ext cx="915381" cy="25919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rIns="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15000"/>
              </a:lnSpc>
              <a:buClr>
                <a:srgbClr val="336699"/>
              </a:buClr>
            </a:pPr>
            <a:r>
              <a:rPr lang="ko-KR" altLang="en-US" sz="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메타트론 님</a:t>
            </a:r>
            <a:r>
              <a:rPr lang="en-US" altLang="ko-KR" sz="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,</a:t>
            </a:r>
            <a:r>
              <a:rPr lang="ko-KR" altLang="en-US" sz="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안녕하세요</a:t>
            </a:r>
            <a:endParaRPr lang="en-US" altLang="ko-KR" sz="5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526" y="732452"/>
            <a:ext cx="142600" cy="14260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0449" y="700909"/>
            <a:ext cx="199486" cy="199486"/>
          </a:xfrm>
          <a:prstGeom prst="ellipse">
            <a:avLst/>
          </a:prstGeom>
        </p:spPr>
      </p:pic>
      <p:grpSp>
        <p:nvGrpSpPr>
          <p:cNvPr id="48" name="그룹 47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9" name="직사각형 48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endParaRPr>
            </a:p>
          </p:txBody>
        </p:sp>
        <p:sp>
          <p:nvSpPr>
            <p:cNvPr id="50" name="직사각형 49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endParaRPr>
            </a:p>
          </p:txBody>
        </p:sp>
        <p:sp>
          <p:nvSpPr>
            <p:cNvPr id="52" name="직사각형 51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endParaRPr>
            </a:p>
          </p:txBody>
        </p:sp>
      </p:grpSp>
      <p:sp>
        <p:nvSpPr>
          <p:cNvPr id="13" name="슬라이드 번호 개체 틀 5"/>
          <p:cNvSpPr>
            <a:spLocks noGrp="1"/>
          </p:cNvSpPr>
          <p:nvPr userDrawn="1"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10036016" y="651620"/>
            <a:ext cx="1997875" cy="608974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9230037" y="260648"/>
            <a:ext cx="280467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 userDrawn="1">
            <p:ph type="body" sz="quarter" idx="13"/>
          </p:nvPr>
        </p:nvSpPr>
        <p:spPr>
          <a:xfrm>
            <a:off x="10036017" y="651623"/>
            <a:ext cx="1997723" cy="6090493"/>
          </a:xfrm>
          <a:prstGeom prst="rect">
            <a:avLst/>
          </a:prstGeom>
        </p:spPr>
        <p:txBody>
          <a:bodyPr lIns="72000" tIns="72000" rIns="72000" bIns="7200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1">
                <a:latin typeface="나눔고딕" panose="020D0604000000000000" pitchFamily="50" charset="-127"/>
                <a:ea typeface="나눔고딕" panose="020D0604000000000000" pitchFamily="50" charset="-127"/>
                <a:cs typeface="나눔고딕" panose="020D0604000000000000" pitchFamily="50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>
                <a:latin typeface="나눔고딕" panose="020D0604000000000000" pitchFamily="50" charset="-127"/>
                <a:ea typeface="나눔고딕" panose="020D0604000000000000" pitchFamily="50" charset="-127"/>
                <a:cs typeface="나눔고딕" panose="020D0604000000000000" pitchFamily="50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>
                <a:latin typeface="나눔고딕" panose="020D0604000000000000" pitchFamily="50" charset="-127"/>
                <a:ea typeface="나눔고딕" panose="020D0604000000000000" pitchFamily="50" charset="-127"/>
                <a:cs typeface="나눔고딕" panose="020D0604000000000000" pitchFamily="50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>
                <a:latin typeface="나눔고딕" panose="020D0604000000000000" pitchFamily="50" charset="-127"/>
                <a:ea typeface="나눔고딕" panose="020D0604000000000000" pitchFamily="50" charset="-127"/>
                <a:cs typeface="나눔고딕" panose="020D0604000000000000" pitchFamily="50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>
                <a:latin typeface="나눔고딕" panose="020D0604000000000000" pitchFamily="50" charset="-127"/>
                <a:ea typeface="나눔고딕" panose="020D0604000000000000" pitchFamily="50" charset="-127"/>
                <a:cs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9" name="직사각형 28"/>
          <p:cNvSpPr/>
          <p:nvPr userDrawn="1"/>
        </p:nvSpPr>
        <p:spPr>
          <a:xfrm>
            <a:off x="158111" y="947302"/>
            <a:ext cx="9826196" cy="579406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158110" y="947302"/>
            <a:ext cx="9826321" cy="2998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158111" y="651627"/>
            <a:ext cx="9826323" cy="6090489"/>
          </a:xfrm>
          <a:prstGeom prst="rect">
            <a:avLst/>
          </a:prstGeom>
          <a:solidFill>
            <a:schemeClr val="tx1">
              <a:alpha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300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제목 2"/>
          <p:cNvSpPr txBox="1">
            <a:spLocks/>
          </p:cNvSpPr>
          <p:nvPr userDrawn="1"/>
        </p:nvSpPr>
        <p:spPr bwMode="auto">
          <a:xfrm>
            <a:off x="1993600" y="649416"/>
            <a:ext cx="6181136" cy="609195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xtLst/>
        </p:spPr>
        <p:txBody>
          <a:bodyPr lIns="108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ct val="250000"/>
              </a:lnSpc>
              <a:buClr>
                <a:srgbClr val="336699"/>
              </a:buClr>
            </a:pP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cxnSp>
        <p:nvCxnSpPr>
          <p:cNvPr id="62" name="직선 연결선[R] 61"/>
          <p:cNvCxnSpPr/>
          <p:nvPr userDrawn="1"/>
        </p:nvCxnSpPr>
        <p:spPr>
          <a:xfrm>
            <a:off x="1993449" y="1256453"/>
            <a:ext cx="618128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텍스트 개체 틀 95">
            <a:extLst>
              <a:ext uri="{FF2B5EF4-FFF2-40B4-BE49-F238E27FC236}">
                <a16:creationId xmlns:a16="http://schemas.microsoft.com/office/drawing/2014/main" xmlns="" id="{2AD02C8A-5869-214F-9DF0-20F2EF0E7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xmlns="" id="{C4AE4219-BA34-A44E-AB76-41A6D8F72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337484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팝업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 userDrawn="1"/>
        </p:nvSpPr>
        <p:spPr>
          <a:xfrm>
            <a:off x="158110" y="649416"/>
            <a:ext cx="9826321" cy="30130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grpSp>
        <p:nvGrpSpPr>
          <p:cNvPr id="48" name="그룹 47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9" name="직사각형 48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50" name="직사각형 49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52" name="직사각형 51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</p:grpSp>
      <p:sp>
        <p:nvSpPr>
          <p:cNvPr id="23" name="직사각형 22"/>
          <p:cNvSpPr/>
          <p:nvPr userDrawn="1"/>
        </p:nvSpPr>
        <p:spPr>
          <a:xfrm>
            <a:off x="158110" y="947302"/>
            <a:ext cx="9826321" cy="2998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</a:endParaRPr>
          </a:p>
        </p:txBody>
      </p:sp>
      <p:sp>
        <p:nvSpPr>
          <p:cNvPr id="22" name="제목 2"/>
          <p:cNvSpPr txBox="1">
            <a:spLocks/>
          </p:cNvSpPr>
          <p:nvPr userDrawn="1"/>
        </p:nvSpPr>
        <p:spPr bwMode="auto">
          <a:xfrm>
            <a:off x="4874302" y="712124"/>
            <a:ext cx="1031336" cy="17179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lIns="0" tIns="0" rIns="10800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ct val="115000"/>
              </a:lnSpc>
              <a:buClr>
                <a:srgbClr val="336699"/>
              </a:buClr>
            </a:pPr>
            <a:r>
              <a:rPr lang="en-US" altLang="ko-KR" sz="600" b="0" i="0" dirty="0" err="1">
                <a:solidFill>
                  <a:schemeClr val="bg1">
                    <a:lumMod val="85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metatron</a:t>
            </a:r>
            <a:r>
              <a:rPr lang="en-US" altLang="ko-KR" sz="600" b="0" i="0" dirty="0">
                <a:solidFill>
                  <a:schemeClr val="bg1">
                    <a:lumMod val="85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 Discovery</a:t>
            </a:r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45" y="732452"/>
            <a:ext cx="142600" cy="1426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568" y="700909"/>
            <a:ext cx="199486" cy="199486"/>
          </a:xfrm>
          <a:prstGeom prst="ellipse">
            <a:avLst/>
          </a:prstGeom>
        </p:spPr>
      </p:pic>
      <p:sp>
        <p:nvSpPr>
          <p:cNvPr id="29" name="직사각형 28"/>
          <p:cNvSpPr/>
          <p:nvPr userDrawn="1"/>
        </p:nvSpPr>
        <p:spPr>
          <a:xfrm>
            <a:off x="158111" y="947302"/>
            <a:ext cx="9826196" cy="579406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158111" y="651627"/>
            <a:ext cx="9826323" cy="6090489"/>
          </a:xfrm>
          <a:prstGeom prst="rect">
            <a:avLst/>
          </a:prstGeom>
          <a:solidFill>
            <a:schemeClr val="tx1">
              <a:alpha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3000" b="0" i="0" dirty="0">
              <a:solidFill>
                <a:schemeClr val="bg1"/>
              </a:solidFill>
              <a:latin typeface="Malgun Gothic" charset="-127"/>
              <a:ea typeface="Malgun Gothic" charset="-127"/>
            </a:endParaRPr>
          </a:p>
        </p:txBody>
      </p:sp>
      <p:sp>
        <p:nvSpPr>
          <p:cNvPr id="30" name="제목 2"/>
          <p:cNvSpPr txBox="1">
            <a:spLocks/>
          </p:cNvSpPr>
          <p:nvPr userDrawn="1"/>
        </p:nvSpPr>
        <p:spPr bwMode="auto">
          <a:xfrm>
            <a:off x="1993600" y="649416"/>
            <a:ext cx="6181136" cy="609195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xtLst/>
        </p:spPr>
        <p:txBody>
          <a:bodyPr lIns="108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latinLnBrk="1">
              <a:lnSpc>
                <a:spcPct val="250000"/>
              </a:lnSpc>
              <a:buClr>
                <a:srgbClr val="336699"/>
              </a:buClr>
            </a:pPr>
            <a:endParaRPr lang="en-US" altLang="ko-KR" sz="1200" b="0" i="0" dirty="0">
              <a:solidFill>
                <a:schemeClr val="bg1">
                  <a:lumMod val="50000"/>
                </a:schemeClr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62" name="직선 연결선[R] 61"/>
          <p:cNvCxnSpPr/>
          <p:nvPr userDrawn="1"/>
        </p:nvCxnSpPr>
        <p:spPr>
          <a:xfrm>
            <a:off x="1993449" y="1256453"/>
            <a:ext cx="618128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4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0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1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9283047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빈팝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 userDrawn="1"/>
        </p:nvSpPr>
        <p:spPr>
          <a:xfrm>
            <a:off x="158110" y="649416"/>
            <a:ext cx="9826321" cy="30130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grpSp>
        <p:nvGrpSpPr>
          <p:cNvPr id="37" name="그룹 36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3" name="직사각형 42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5" name="직사각형 44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6" name="직사각형 45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</p:grpSp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45" y="732452"/>
            <a:ext cx="142600" cy="1426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568" y="700909"/>
            <a:ext cx="199486" cy="199486"/>
          </a:xfrm>
          <a:prstGeom prst="ellipse">
            <a:avLst/>
          </a:prstGeom>
        </p:spPr>
      </p:pic>
      <p:sp>
        <p:nvSpPr>
          <p:cNvPr id="48" name="직사각형 47"/>
          <p:cNvSpPr/>
          <p:nvPr userDrawn="1"/>
        </p:nvSpPr>
        <p:spPr>
          <a:xfrm>
            <a:off x="158110" y="947302"/>
            <a:ext cx="9826321" cy="2998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</a:endParaRPr>
          </a:p>
        </p:txBody>
      </p:sp>
      <p:cxnSp>
        <p:nvCxnSpPr>
          <p:cNvPr id="49" name="직선 연결선[R] 48"/>
          <p:cNvCxnSpPr/>
          <p:nvPr userDrawn="1"/>
        </p:nvCxnSpPr>
        <p:spPr>
          <a:xfrm>
            <a:off x="1993449" y="1256453"/>
            <a:ext cx="618128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 userDrawn="1"/>
        </p:nvSpPr>
        <p:spPr>
          <a:xfrm>
            <a:off x="158111" y="947302"/>
            <a:ext cx="9826196" cy="579406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158111" y="651627"/>
            <a:ext cx="9826323" cy="6090489"/>
          </a:xfrm>
          <a:prstGeom prst="rect">
            <a:avLst/>
          </a:prstGeom>
          <a:solidFill>
            <a:schemeClr val="tx1">
              <a:alpha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3000" b="0" i="0" dirty="0">
              <a:solidFill>
                <a:schemeClr val="bg1"/>
              </a:solidFill>
              <a:latin typeface="Malgun Gothic" charset="-127"/>
              <a:ea typeface="Malgun Gothic" charset="-127"/>
            </a:endParaRPr>
          </a:p>
        </p:txBody>
      </p:sp>
      <p:cxnSp>
        <p:nvCxnSpPr>
          <p:cNvPr id="27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3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4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0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1837908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설명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8882743" y="651623"/>
            <a:ext cx="3151149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911864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중간표지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979463" cy="135495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2780" y="778354"/>
            <a:ext cx="10515600" cy="333518"/>
          </a:xfrm>
        </p:spPr>
        <p:txBody>
          <a:bodyPr>
            <a:normAutofit/>
          </a:bodyPr>
          <a:lstStyle>
            <a:lvl1pPr>
              <a:defRPr sz="2000">
                <a:solidFill>
                  <a:srgbClr val="002060"/>
                </a:solidFill>
                <a:latin typeface="Moebius Korea" charset="-127"/>
                <a:ea typeface="Moebius Korea" charset="-127"/>
                <a:cs typeface="Moebius Korea" charset="-127"/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54577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팝업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 userDrawn="1"/>
        </p:nvSpPr>
        <p:spPr>
          <a:xfrm>
            <a:off x="158110" y="649416"/>
            <a:ext cx="9826321" cy="30130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grpSp>
        <p:nvGrpSpPr>
          <p:cNvPr id="37" name="그룹 36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3" name="직사각형 42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5" name="직사각형 44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6" name="직사각형 45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</p:grpSp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45" y="732452"/>
            <a:ext cx="142600" cy="1426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568" y="700909"/>
            <a:ext cx="199486" cy="199486"/>
          </a:xfrm>
          <a:prstGeom prst="ellipse">
            <a:avLst/>
          </a:prstGeom>
        </p:spPr>
      </p:pic>
      <p:sp>
        <p:nvSpPr>
          <p:cNvPr id="48" name="직사각형 47"/>
          <p:cNvSpPr/>
          <p:nvPr userDrawn="1"/>
        </p:nvSpPr>
        <p:spPr>
          <a:xfrm>
            <a:off x="158110" y="947302"/>
            <a:ext cx="9826321" cy="2998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</a:endParaRPr>
          </a:p>
        </p:txBody>
      </p:sp>
      <p:cxnSp>
        <p:nvCxnSpPr>
          <p:cNvPr id="49" name="직선 연결선[R] 48"/>
          <p:cNvCxnSpPr/>
          <p:nvPr userDrawn="1"/>
        </p:nvCxnSpPr>
        <p:spPr>
          <a:xfrm>
            <a:off x="1993449" y="1256453"/>
            <a:ext cx="618128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 userDrawn="1"/>
        </p:nvSpPr>
        <p:spPr>
          <a:xfrm>
            <a:off x="158111" y="947302"/>
            <a:ext cx="9826196" cy="579406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158111" y="651627"/>
            <a:ext cx="9826323" cy="6090489"/>
          </a:xfrm>
          <a:prstGeom prst="rect">
            <a:avLst/>
          </a:prstGeom>
          <a:solidFill>
            <a:schemeClr val="tx1">
              <a:alpha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3000" b="0" i="0" dirty="0">
              <a:solidFill>
                <a:schemeClr val="bg1"/>
              </a:solidFill>
              <a:latin typeface="Malgun Gothic" charset="-127"/>
              <a:ea typeface="Malgun Gothic" charset="-127"/>
            </a:endParaRPr>
          </a:p>
        </p:txBody>
      </p:sp>
      <p:sp>
        <p:nvSpPr>
          <p:cNvPr id="30" name="제목 2"/>
          <p:cNvSpPr txBox="1">
            <a:spLocks/>
          </p:cNvSpPr>
          <p:nvPr userDrawn="1"/>
        </p:nvSpPr>
        <p:spPr bwMode="auto">
          <a:xfrm>
            <a:off x="768759" y="1045234"/>
            <a:ext cx="8592218" cy="528286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xtLst/>
        </p:spPr>
        <p:txBody>
          <a:bodyPr lIns="108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latinLnBrk="1">
              <a:lnSpc>
                <a:spcPct val="250000"/>
              </a:lnSpc>
              <a:buClr>
                <a:srgbClr val="336699"/>
              </a:buClr>
            </a:pPr>
            <a:endParaRPr lang="en-US" altLang="ko-KR" sz="1200" b="0" i="0" dirty="0">
              <a:solidFill>
                <a:schemeClr val="bg1">
                  <a:lumMod val="50000"/>
                </a:schemeClr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31" name="십자형[C] 30"/>
          <p:cNvSpPr/>
          <p:nvPr userDrawn="1"/>
        </p:nvSpPr>
        <p:spPr>
          <a:xfrm rot="2700000">
            <a:off x="9115544" y="1099311"/>
            <a:ext cx="214379" cy="214379"/>
          </a:xfrm>
          <a:prstGeom prst="plus">
            <a:avLst>
              <a:gd name="adj" fmla="val 43868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0" i="0" dirty="0">
              <a:latin typeface="Malgun Gothic" charset="-127"/>
              <a:ea typeface="Malgun Gothic" charset="-127"/>
            </a:endParaRPr>
          </a:p>
        </p:txBody>
      </p:sp>
      <p:cxnSp>
        <p:nvCxnSpPr>
          <p:cNvPr id="27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3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4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0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5298694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대시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80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2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8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4" name="직사각형 83"/>
          <p:cNvSpPr/>
          <p:nvPr userDrawn="1"/>
        </p:nvSpPr>
        <p:spPr>
          <a:xfrm>
            <a:off x="158110" y="649416"/>
            <a:ext cx="9826321" cy="2978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+mn-ea"/>
              <a:ea typeface="+mn-ea"/>
              <a:cs typeface="Malgun Gothic" charset="-127"/>
            </a:endParaRPr>
          </a:p>
        </p:txBody>
      </p:sp>
      <p:sp>
        <p:nvSpPr>
          <p:cNvPr id="85" name="제목 2"/>
          <p:cNvSpPr txBox="1">
            <a:spLocks/>
          </p:cNvSpPr>
          <p:nvPr userDrawn="1"/>
        </p:nvSpPr>
        <p:spPr bwMode="auto">
          <a:xfrm>
            <a:off x="4469601" y="712124"/>
            <a:ext cx="1203338" cy="19649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lIns="0" tIns="0" rIns="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ct val="115000"/>
              </a:lnSpc>
              <a:buClr>
                <a:srgbClr val="336699"/>
              </a:buClr>
            </a:pPr>
            <a:r>
              <a:rPr lang="en-US" altLang="ko-KR" sz="600" b="0" i="0" dirty="0" err="1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  <a:cs typeface="Malgun Gothic" charset="-127"/>
              </a:rPr>
              <a:t>metatron</a:t>
            </a:r>
            <a:r>
              <a:rPr lang="en-US" altLang="ko-KR" sz="600" b="0" i="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  <a:cs typeface="Malgun Gothic" charset="-127"/>
              </a:rPr>
              <a:t> Discovery</a:t>
            </a:r>
          </a:p>
        </p:txBody>
      </p:sp>
      <p:pic>
        <p:nvPicPr>
          <p:cNvPr id="86" name="그림 8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45" y="732452"/>
            <a:ext cx="142600" cy="142600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568" y="700909"/>
            <a:ext cx="199486" cy="199486"/>
          </a:xfrm>
          <a:prstGeom prst="ellipse">
            <a:avLst/>
          </a:prstGeom>
        </p:spPr>
      </p:pic>
      <p:grpSp>
        <p:nvGrpSpPr>
          <p:cNvPr id="88" name="그룹 87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9" name="직사각형 88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+mn-ea"/>
                <a:ea typeface="+mn-ea"/>
                <a:cs typeface="Malgun Gothic" charset="-127"/>
              </a:endParaRPr>
            </a:p>
          </p:txBody>
        </p:sp>
        <p:sp>
          <p:nvSpPr>
            <p:cNvPr id="90" name="직사각형 89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+mn-ea"/>
                <a:ea typeface="+mn-ea"/>
                <a:cs typeface="Malgun Gothic" charset="-127"/>
              </a:endParaRPr>
            </a:p>
          </p:txBody>
        </p:sp>
        <p:sp>
          <p:nvSpPr>
            <p:cNvPr id="91" name="직사각형 90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+mn-ea"/>
                <a:ea typeface="+mn-ea"/>
                <a:cs typeface="Malgun Gothic" charset="-127"/>
              </a:endParaRPr>
            </a:p>
          </p:txBody>
        </p:sp>
      </p:grpSp>
      <p:sp>
        <p:nvSpPr>
          <p:cNvPr id="29" name="직사각형 28"/>
          <p:cNvSpPr/>
          <p:nvPr userDrawn="1"/>
        </p:nvSpPr>
        <p:spPr>
          <a:xfrm>
            <a:off x="1750277" y="947301"/>
            <a:ext cx="8234029" cy="579406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224" name="제목 2"/>
          <p:cNvSpPr txBox="1">
            <a:spLocks/>
          </p:cNvSpPr>
          <p:nvPr userDrawn="1"/>
        </p:nvSpPr>
        <p:spPr bwMode="auto">
          <a:xfrm>
            <a:off x="158112" y="947302"/>
            <a:ext cx="1593702" cy="49185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xtLst/>
        </p:spPr>
        <p:txBody>
          <a:bodyPr wrap="none" lIns="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234" name="직사각형 233"/>
          <p:cNvSpPr/>
          <p:nvPr userDrawn="1"/>
        </p:nvSpPr>
        <p:spPr>
          <a:xfrm>
            <a:off x="585113" y="982704"/>
            <a:ext cx="107117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새로운 워크북 </a:t>
            </a:r>
            <a:r>
              <a:rPr lang="en-US" altLang="ko-KR" sz="70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01</a:t>
            </a:r>
          </a:p>
        </p:txBody>
      </p:sp>
      <p:sp>
        <p:nvSpPr>
          <p:cNvPr id="235" name="모서리가 둥근 직사각형 234"/>
          <p:cNvSpPr/>
          <p:nvPr userDrawn="1"/>
        </p:nvSpPr>
        <p:spPr>
          <a:xfrm>
            <a:off x="406921" y="1045117"/>
            <a:ext cx="256654" cy="83839"/>
          </a:xfrm>
          <a:prstGeom prst="round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4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Workbook</a:t>
            </a:r>
            <a:endParaRPr kumimoji="1" lang="ko-KR" altLang="en-US" sz="4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grpSp>
        <p:nvGrpSpPr>
          <p:cNvPr id="237" name="그룹 236"/>
          <p:cNvGrpSpPr>
            <a:grpSpLocks noChangeAspect="1"/>
          </p:cNvGrpSpPr>
          <p:nvPr userDrawn="1"/>
        </p:nvGrpSpPr>
        <p:grpSpPr>
          <a:xfrm>
            <a:off x="1549088" y="1064142"/>
            <a:ext cx="134785" cy="26957"/>
            <a:chOff x="6096000" y="1417850"/>
            <a:chExt cx="520198" cy="105871"/>
          </a:xfrm>
        </p:grpSpPr>
        <p:sp>
          <p:nvSpPr>
            <p:cNvPr id="238" name="타원 237"/>
            <p:cNvSpPr/>
            <p:nvPr userDrawn="1"/>
          </p:nvSpPr>
          <p:spPr>
            <a:xfrm>
              <a:off x="6096000" y="1417850"/>
              <a:ext cx="105871" cy="10587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239" name="타원 238"/>
            <p:cNvSpPr/>
            <p:nvPr userDrawn="1"/>
          </p:nvSpPr>
          <p:spPr>
            <a:xfrm>
              <a:off x="6303164" y="1417850"/>
              <a:ext cx="105871" cy="10587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240" name="타원 239"/>
            <p:cNvSpPr/>
            <p:nvPr userDrawn="1"/>
          </p:nvSpPr>
          <p:spPr>
            <a:xfrm>
              <a:off x="6510327" y="1417850"/>
              <a:ext cx="105871" cy="10587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+mn-ea"/>
                <a:ea typeface="+mn-ea"/>
                <a:cs typeface="Nanum Gothic" charset="-127"/>
              </a:endParaRPr>
            </a:p>
          </p:txBody>
        </p:sp>
      </p:grpSp>
      <p:pic>
        <p:nvPicPr>
          <p:cNvPr id="93" name="그림 92"/>
          <p:cNvPicPr>
            <a:picLocks noChangeAspect="1"/>
          </p:cNvPicPr>
          <p:nvPr userDrawn="1"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25419" b="-1"/>
          <a:stretch/>
        </p:blipFill>
        <p:spPr>
          <a:xfrm>
            <a:off x="235687" y="1002975"/>
            <a:ext cx="118958" cy="159504"/>
          </a:xfrm>
          <a:prstGeom prst="rect">
            <a:avLst/>
          </a:prstGeom>
        </p:spPr>
      </p:pic>
      <p:sp>
        <p:nvSpPr>
          <p:cNvPr id="92" name="모서리가 둥근 직사각형 91"/>
          <p:cNvSpPr/>
          <p:nvPr userDrawn="1"/>
        </p:nvSpPr>
        <p:spPr>
          <a:xfrm rot="5400000" flipV="1">
            <a:off x="9590967" y="992194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+mn-ea"/>
              <a:ea typeface="+mn-ea"/>
              <a:cs typeface="Malgun Gothic" charset="-127"/>
            </a:endParaRPr>
          </a:p>
        </p:txBody>
      </p:sp>
      <p:sp>
        <p:nvSpPr>
          <p:cNvPr id="55" name="모서리가 둥근 직사각형 54"/>
          <p:cNvSpPr/>
          <p:nvPr userDrawn="1"/>
        </p:nvSpPr>
        <p:spPr>
          <a:xfrm>
            <a:off x="2004473" y="983425"/>
            <a:ext cx="948443" cy="172077"/>
          </a:xfrm>
          <a:prstGeom prst="roundRect">
            <a:avLst>
              <a:gd name="adj" fmla="val 21601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r>
              <a:rPr kumimoji="1"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새로운 대시보드 </a:t>
            </a:r>
            <a:r>
              <a:rPr kumimoji="1"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02</a:t>
            </a:r>
            <a:endParaRPr kumimoji="1"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56" name="그룹 55"/>
          <p:cNvGrpSpPr>
            <a:grpSpLocks noChangeAspect="1"/>
          </p:cNvGrpSpPr>
          <p:nvPr userDrawn="1"/>
        </p:nvGrpSpPr>
        <p:grpSpPr>
          <a:xfrm>
            <a:off x="9761029" y="1071042"/>
            <a:ext cx="134785" cy="26957"/>
            <a:chOff x="6096000" y="1417850"/>
            <a:chExt cx="520198" cy="105871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64" name="타원 63"/>
            <p:cNvSpPr/>
            <p:nvPr userDrawn="1"/>
          </p:nvSpPr>
          <p:spPr>
            <a:xfrm>
              <a:off x="6096000" y="1417850"/>
              <a:ext cx="105871" cy="10587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65" name="타원 64"/>
            <p:cNvSpPr/>
            <p:nvPr userDrawn="1"/>
          </p:nvSpPr>
          <p:spPr>
            <a:xfrm>
              <a:off x="6303164" y="1417850"/>
              <a:ext cx="105871" cy="10587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71" name="타원 70"/>
            <p:cNvSpPr/>
            <p:nvPr userDrawn="1"/>
          </p:nvSpPr>
          <p:spPr>
            <a:xfrm>
              <a:off x="6510327" y="1417850"/>
              <a:ext cx="105871" cy="10587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pic>
        <p:nvPicPr>
          <p:cNvPr id="74" name="그림 73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6" t="11354" r="19782" b="10254"/>
          <a:stretch/>
        </p:blipFill>
        <p:spPr>
          <a:xfrm>
            <a:off x="1811512" y="1011432"/>
            <a:ext cx="146290" cy="11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76" name="모서리가 둥근 직사각형 75"/>
          <p:cNvSpPr/>
          <p:nvPr userDrawn="1"/>
        </p:nvSpPr>
        <p:spPr>
          <a:xfrm>
            <a:off x="3068486" y="983424"/>
            <a:ext cx="2151709" cy="172077"/>
          </a:xfrm>
          <a:prstGeom prst="roundRect">
            <a:avLst>
              <a:gd name="adj" fmla="val 21601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r>
              <a:rPr kumimoji="1"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설명입니다</a:t>
            </a:r>
            <a:endParaRPr kumimoji="1" lang="en-US" altLang="ko-KR" sz="800" dirty="0">
              <a:solidFill>
                <a:prstClr val="black">
                  <a:lumMod val="75000"/>
                  <a:lumOff val="25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7" name="제목 2"/>
          <p:cNvSpPr txBox="1">
            <a:spLocks/>
          </p:cNvSpPr>
          <p:nvPr userDrawn="1"/>
        </p:nvSpPr>
        <p:spPr bwMode="auto">
          <a:xfrm>
            <a:off x="157885" y="1439156"/>
            <a:ext cx="1592142" cy="530221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/>
        </p:spPr>
        <p:txBody>
          <a:bodyPr lIns="180000" tIns="3600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8" name="모서리가 둥근 직사각형 77"/>
          <p:cNvSpPr/>
          <p:nvPr userDrawn="1"/>
        </p:nvSpPr>
        <p:spPr>
          <a:xfrm>
            <a:off x="480422" y="6482124"/>
            <a:ext cx="920226" cy="204496"/>
          </a:xfrm>
          <a:prstGeom prst="roundRect">
            <a:avLst>
              <a:gd name="adj" fmla="val 21428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Create dashboard</a:t>
            </a:r>
          </a:p>
        </p:txBody>
      </p:sp>
      <p:grpSp>
        <p:nvGrpSpPr>
          <p:cNvPr id="94" name="그룹 93"/>
          <p:cNvGrpSpPr/>
          <p:nvPr userDrawn="1"/>
        </p:nvGrpSpPr>
        <p:grpSpPr>
          <a:xfrm>
            <a:off x="157885" y="1242115"/>
            <a:ext cx="1592142" cy="211187"/>
            <a:chOff x="157885" y="1226771"/>
            <a:chExt cx="1592142" cy="211187"/>
          </a:xfrm>
        </p:grpSpPr>
        <p:grpSp>
          <p:nvGrpSpPr>
            <p:cNvPr id="95" name="그룹 94"/>
            <p:cNvGrpSpPr/>
            <p:nvPr userDrawn="1"/>
          </p:nvGrpSpPr>
          <p:grpSpPr>
            <a:xfrm>
              <a:off x="157885" y="1226771"/>
              <a:ext cx="1592142" cy="211187"/>
              <a:chOff x="157885" y="1226771"/>
              <a:chExt cx="1540682" cy="211187"/>
            </a:xfrm>
          </p:grpSpPr>
          <p:sp>
            <p:nvSpPr>
              <p:cNvPr id="100" name="제목 2"/>
              <p:cNvSpPr txBox="1">
                <a:spLocks/>
              </p:cNvSpPr>
              <p:nvPr userDrawn="1"/>
            </p:nvSpPr>
            <p:spPr bwMode="auto">
              <a:xfrm>
                <a:off x="157885" y="1226771"/>
                <a:ext cx="772117" cy="21118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xtLst/>
            </p:spPr>
            <p:txBody>
              <a:bodyPr lIns="0" tIns="0" rIns="0" bIns="0" anchor="ctr" anchorCtr="0">
                <a:no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>
                  <a:lnSpc>
                    <a:spcPct val="150000"/>
                  </a:lnSpc>
                  <a:buClr>
                    <a:srgbClr val="336699"/>
                  </a:buClr>
                </a:pPr>
                <a:r>
                  <a:rPr lang="en-US" altLang="ko-KR" sz="5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Dashboard(1)</a:t>
                </a:r>
              </a:p>
            </p:txBody>
          </p:sp>
          <p:sp>
            <p:nvSpPr>
              <p:cNvPr id="101" name="제목 2"/>
              <p:cNvSpPr txBox="1">
                <a:spLocks/>
              </p:cNvSpPr>
              <p:nvPr userDrawn="1"/>
            </p:nvSpPr>
            <p:spPr bwMode="auto">
              <a:xfrm>
                <a:off x="926450" y="1226771"/>
                <a:ext cx="772117" cy="2111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xtLst/>
            </p:spPr>
            <p:txBody>
              <a:bodyPr lIns="0" tIns="0" rIns="0" bIns="0" anchor="ctr" anchorCtr="0">
                <a:no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>
                  <a:lnSpc>
                    <a:spcPct val="150000"/>
                  </a:lnSpc>
                  <a:buClr>
                    <a:srgbClr val="336699"/>
                  </a:buClr>
                </a:pPr>
                <a:r>
                  <a:rPr lang="en-US" altLang="ko-KR" sz="5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Comment(0)</a:t>
                </a:r>
              </a:p>
            </p:txBody>
          </p:sp>
        </p:grpSp>
        <p:pic>
          <p:nvPicPr>
            <p:cNvPr id="96" name="그림 95"/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195" y="1302279"/>
              <a:ext cx="68495" cy="68494"/>
            </a:xfrm>
            <a:prstGeom prst="rect">
              <a:avLst/>
            </a:prstGeom>
          </p:spPr>
        </p:pic>
        <p:sp>
          <p:nvSpPr>
            <p:cNvPr id="97" name="타원 96"/>
            <p:cNvSpPr/>
            <p:nvPr userDrawn="1"/>
          </p:nvSpPr>
          <p:spPr>
            <a:xfrm>
              <a:off x="1636716" y="1299598"/>
              <a:ext cx="78232" cy="7823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N</a:t>
              </a:r>
              <a:endParaRPr kumimoji="1" lang="ko-KR" altLang="en-US" sz="4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pic>
          <p:nvPicPr>
            <p:cNvPr id="98" name="그림 97"/>
            <p:cNvPicPr>
              <a:picLocks noChangeAspect="1"/>
            </p:cNvPicPr>
            <p:nvPr userDrawn="1"/>
          </p:nvPicPr>
          <p:blipFill rotWithShape="1">
            <a:blip r:embed="rId6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46" t="11354" r="19782" b="10254"/>
            <a:stretch/>
          </p:blipFill>
          <p:spPr>
            <a:xfrm>
              <a:off x="251507" y="1290879"/>
              <a:ext cx="94448" cy="77402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</p:pic>
        <p:cxnSp>
          <p:nvCxnSpPr>
            <p:cNvPr id="99" name="직선 연결선[R] 98"/>
            <p:cNvCxnSpPr/>
            <p:nvPr userDrawn="1"/>
          </p:nvCxnSpPr>
          <p:spPr>
            <a:xfrm>
              <a:off x="171041" y="1434783"/>
              <a:ext cx="773994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그룹 101"/>
          <p:cNvGrpSpPr/>
          <p:nvPr userDrawn="1"/>
        </p:nvGrpSpPr>
        <p:grpSpPr>
          <a:xfrm>
            <a:off x="1423120" y="1500204"/>
            <a:ext cx="291148" cy="108111"/>
            <a:chOff x="1964817" y="453254"/>
            <a:chExt cx="437303" cy="162382"/>
          </a:xfrm>
        </p:grpSpPr>
        <p:grpSp>
          <p:nvGrpSpPr>
            <p:cNvPr id="103" name="그룹 102"/>
            <p:cNvGrpSpPr/>
            <p:nvPr/>
          </p:nvGrpSpPr>
          <p:grpSpPr>
            <a:xfrm>
              <a:off x="1964817" y="453256"/>
              <a:ext cx="437303" cy="162380"/>
              <a:chOff x="1584459" y="453256"/>
              <a:chExt cx="817662" cy="162380"/>
            </a:xfrm>
          </p:grpSpPr>
          <p:sp>
            <p:nvSpPr>
              <p:cNvPr id="106" name="모서리가 둥근 직사각형 114"/>
              <p:cNvSpPr/>
              <p:nvPr/>
            </p:nvSpPr>
            <p:spPr>
              <a:xfrm>
                <a:off x="1584459" y="453256"/>
                <a:ext cx="408831" cy="162380"/>
              </a:xfrm>
              <a:custGeom>
                <a:avLst/>
                <a:gdLst>
                  <a:gd name="connsiteX0" fmla="*/ 0 w 494861"/>
                  <a:gd name="connsiteY0" fmla="*/ 24830 h 186688"/>
                  <a:gd name="connsiteX1" fmla="*/ 24830 w 494861"/>
                  <a:gd name="connsiteY1" fmla="*/ 0 h 186688"/>
                  <a:gd name="connsiteX2" fmla="*/ 470031 w 494861"/>
                  <a:gd name="connsiteY2" fmla="*/ 0 h 186688"/>
                  <a:gd name="connsiteX3" fmla="*/ 494861 w 494861"/>
                  <a:gd name="connsiteY3" fmla="*/ 24830 h 186688"/>
                  <a:gd name="connsiteX4" fmla="*/ 494861 w 494861"/>
                  <a:gd name="connsiteY4" fmla="*/ 161858 h 186688"/>
                  <a:gd name="connsiteX5" fmla="*/ 470031 w 494861"/>
                  <a:gd name="connsiteY5" fmla="*/ 186688 h 186688"/>
                  <a:gd name="connsiteX6" fmla="*/ 24830 w 494861"/>
                  <a:gd name="connsiteY6" fmla="*/ 186688 h 186688"/>
                  <a:gd name="connsiteX7" fmla="*/ 0 w 494861"/>
                  <a:gd name="connsiteY7" fmla="*/ 161858 h 186688"/>
                  <a:gd name="connsiteX8" fmla="*/ 0 w 494861"/>
                  <a:gd name="connsiteY8" fmla="*/ 24830 h 186688"/>
                  <a:gd name="connsiteX0" fmla="*/ 0 w 512698"/>
                  <a:gd name="connsiteY0" fmla="*/ 24830 h 186688"/>
                  <a:gd name="connsiteX1" fmla="*/ 24830 w 512698"/>
                  <a:gd name="connsiteY1" fmla="*/ 0 h 186688"/>
                  <a:gd name="connsiteX2" fmla="*/ 470031 w 512698"/>
                  <a:gd name="connsiteY2" fmla="*/ 0 h 186688"/>
                  <a:gd name="connsiteX3" fmla="*/ 494861 w 512698"/>
                  <a:gd name="connsiteY3" fmla="*/ 161858 h 186688"/>
                  <a:gd name="connsiteX4" fmla="*/ 470031 w 512698"/>
                  <a:gd name="connsiteY4" fmla="*/ 186688 h 186688"/>
                  <a:gd name="connsiteX5" fmla="*/ 24830 w 512698"/>
                  <a:gd name="connsiteY5" fmla="*/ 186688 h 186688"/>
                  <a:gd name="connsiteX6" fmla="*/ 0 w 512698"/>
                  <a:gd name="connsiteY6" fmla="*/ 161858 h 186688"/>
                  <a:gd name="connsiteX7" fmla="*/ 0 w 512698"/>
                  <a:gd name="connsiteY7" fmla="*/ 24830 h 186688"/>
                  <a:gd name="connsiteX0" fmla="*/ 0 w 525681"/>
                  <a:gd name="connsiteY0" fmla="*/ 24830 h 186688"/>
                  <a:gd name="connsiteX1" fmla="*/ 24830 w 525681"/>
                  <a:gd name="connsiteY1" fmla="*/ 0 h 186688"/>
                  <a:gd name="connsiteX2" fmla="*/ 470031 w 525681"/>
                  <a:gd name="connsiteY2" fmla="*/ 0 h 186688"/>
                  <a:gd name="connsiteX3" fmla="*/ 470031 w 525681"/>
                  <a:gd name="connsiteY3" fmla="*/ 186688 h 186688"/>
                  <a:gd name="connsiteX4" fmla="*/ 24830 w 525681"/>
                  <a:gd name="connsiteY4" fmla="*/ 186688 h 186688"/>
                  <a:gd name="connsiteX5" fmla="*/ 0 w 525681"/>
                  <a:gd name="connsiteY5" fmla="*/ 161858 h 186688"/>
                  <a:gd name="connsiteX6" fmla="*/ 0 w 525681"/>
                  <a:gd name="connsiteY6" fmla="*/ 24830 h 186688"/>
                  <a:gd name="connsiteX0" fmla="*/ 0 w 503008"/>
                  <a:gd name="connsiteY0" fmla="*/ 24830 h 186688"/>
                  <a:gd name="connsiteX1" fmla="*/ 24830 w 503008"/>
                  <a:gd name="connsiteY1" fmla="*/ 0 h 186688"/>
                  <a:gd name="connsiteX2" fmla="*/ 470031 w 503008"/>
                  <a:gd name="connsiteY2" fmla="*/ 0 h 186688"/>
                  <a:gd name="connsiteX3" fmla="*/ 470031 w 503008"/>
                  <a:gd name="connsiteY3" fmla="*/ 186688 h 186688"/>
                  <a:gd name="connsiteX4" fmla="*/ 24830 w 503008"/>
                  <a:gd name="connsiteY4" fmla="*/ 186688 h 186688"/>
                  <a:gd name="connsiteX5" fmla="*/ 0 w 503008"/>
                  <a:gd name="connsiteY5" fmla="*/ 161858 h 186688"/>
                  <a:gd name="connsiteX6" fmla="*/ 0 w 503008"/>
                  <a:gd name="connsiteY6" fmla="*/ 24830 h 186688"/>
                  <a:gd name="connsiteX0" fmla="*/ 0 w 470031"/>
                  <a:gd name="connsiteY0" fmla="*/ 24830 h 186688"/>
                  <a:gd name="connsiteX1" fmla="*/ 24830 w 470031"/>
                  <a:gd name="connsiteY1" fmla="*/ 0 h 186688"/>
                  <a:gd name="connsiteX2" fmla="*/ 470031 w 470031"/>
                  <a:gd name="connsiteY2" fmla="*/ 0 h 186688"/>
                  <a:gd name="connsiteX3" fmla="*/ 470031 w 470031"/>
                  <a:gd name="connsiteY3" fmla="*/ 186688 h 186688"/>
                  <a:gd name="connsiteX4" fmla="*/ 24830 w 470031"/>
                  <a:gd name="connsiteY4" fmla="*/ 186688 h 186688"/>
                  <a:gd name="connsiteX5" fmla="*/ 0 w 470031"/>
                  <a:gd name="connsiteY5" fmla="*/ 161858 h 186688"/>
                  <a:gd name="connsiteX6" fmla="*/ 0 w 470031"/>
                  <a:gd name="connsiteY6" fmla="*/ 24830 h 186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0031" h="186688">
                    <a:moveTo>
                      <a:pt x="0" y="24830"/>
                    </a:moveTo>
                    <a:cubicBezTo>
                      <a:pt x="0" y="11117"/>
                      <a:pt x="11117" y="0"/>
                      <a:pt x="24830" y="0"/>
                    </a:cubicBezTo>
                    <a:lnTo>
                      <a:pt x="470031" y="0"/>
                    </a:lnTo>
                    <a:lnTo>
                      <a:pt x="470031" y="186688"/>
                    </a:lnTo>
                    <a:lnTo>
                      <a:pt x="24830" y="186688"/>
                    </a:lnTo>
                    <a:cubicBezTo>
                      <a:pt x="11117" y="186688"/>
                      <a:pt x="0" y="175571"/>
                      <a:pt x="0" y="161858"/>
                    </a:cubicBezTo>
                    <a:lnTo>
                      <a:pt x="0" y="248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600" b="1" dirty="0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107" name="모서리가 둥근 직사각형 114"/>
              <p:cNvSpPr/>
              <p:nvPr/>
            </p:nvSpPr>
            <p:spPr>
              <a:xfrm rot="10800000">
                <a:off x="1993290" y="453256"/>
                <a:ext cx="408831" cy="162380"/>
              </a:xfrm>
              <a:custGeom>
                <a:avLst/>
                <a:gdLst>
                  <a:gd name="connsiteX0" fmla="*/ 0 w 494861"/>
                  <a:gd name="connsiteY0" fmla="*/ 24830 h 186688"/>
                  <a:gd name="connsiteX1" fmla="*/ 24830 w 494861"/>
                  <a:gd name="connsiteY1" fmla="*/ 0 h 186688"/>
                  <a:gd name="connsiteX2" fmla="*/ 470031 w 494861"/>
                  <a:gd name="connsiteY2" fmla="*/ 0 h 186688"/>
                  <a:gd name="connsiteX3" fmla="*/ 494861 w 494861"/>
                  <a:gd name="connsiteY3" fmla="*/ 24830 h 186688"/>
                  <a:gd name="connsiteX4" fmla="*/ 494861 w 494861"/>
                  <a:gd name="connsiteY4" fmla="*/ 161858 h 186688"/>
                  <a:gd name="connsiteX5" fmla="*/ 470031 w 494861"/>
                  <a:gd name="connsiteY5" fmla="*/ 186688 h 186688"/>
                  <a:gd name="connsiteX6" fmla="*/ 24830 w 494861"/>
                  <a:gd name="connsiteY6" fmla="*/ 186688 h 186688"/>
                  <a:gd name="connsiteX7" fmla="*/ 0 w 494861"/>
                  <a:gd name="connsiteY7" fmla="*/ 161858 h 186688"/>
                  <a:gd name="connsiteX8" fmla="*/ 0 w 494861"/>
                  <a:gd name="connsiteY8" fmla="*/ 24830 h 186688"/>
                  <a:gd name="connsiteX0" fmla="*/ 0 w 512698"/>
                  <a:gd name="connsiteY0" fmla="*/ 24830 h 186688"/>
                  <a:gd name="connsiteX1" fmla="*/ 24830 w 512698"/>
                  <a:gd name="connsiteY1" fmla="*/ 0 h 186688"/>
                  <a:gd name="connsiteX2" fmla="*/ 470031 w 512698"/>
                  <a:gd name="connsiteY2" fmla="*/ 0 h 186688"/>
                  <a:gd name="connsiteX3" fmla="*/ 494861 w 512698"/>
                  <a:gd name="connsiteY3" fmla="*/ 161858 h 186688"/>
                  <a:gd name="connsiteX4" fmla="*/ 470031 w 512698"/>
                  <a:gd name="connsiteY4" fmla="*/ 186688 h 186688"/>
                  <a:gd name="connsiteX5" fmla="*/ 24830 w 512698"/>
                  <a:gd name="connsiteY5" fmla="*/ 186688 h 186688"/>
                  <a:gd name="connsiteX6" fmla="*/ 0 w 512698"/>
                  <a:gd name="connsiteY6" fmla="*/ 161858 h 186688"/>
                  <a:gd name="connsiteX7" fmla="*/ 0 w 512698"/>
                  <a:gd name="connsiteY7" fmla="*/ 24830 h 186688"/>
                  <a:gd name="connsiteX0" fmla="*/ 0 w 525681"/>
                  <a:gd name="connsiteY0" fmla="*/ 24830 h 186688"/>
                  <a:gd name="connsiteX1" fmla="*/ 24830 w 525681"/>
                  <a:gd name="connsiteY1" fmla="*/ 0 h 186688"/>
                  <a:gd name="connsiteX2" fmla="*/ 470031 w 525681"/>
                  <a:gd name="connsiteY2" fmla="*/ 0 h 186688"/>
                  <a:gd name="connsiteX3" fmla="*/ 470031 w 525681"/>
                  <a:gd name="connsiteY3" fmla="*/ 186688 h 186688"/>
                  <a:gd name="connsiteX4" fmla="*/ 24830 w 525681"/>
                  <a:gd name="connsiteY4" fmla="*/ 186688 h 186688"/>
                  <a:gd name="connsiteX5" fmla="*/ 0 w 525681"/>
                  <a:gd name="connsiteY5" fmla="*/ 161858 h 186688"/>
                  <a:gd name="connsiteX6" fmla="*/ 0 w 525681"/>
                  <a:gd name="connsiteY6" fmla="*/ 24830 h 186688"/>
                  <a:gd name="connsiteX0" fmla="*/ 0 w 503008"/>
                  <a:gd name="connsiteY0" fmla="*/ 24830 h 186688"/>
                  <a:gd name="connsiteX1" fmla="*/ 24830 w 503008"/>
                  <a:gd name="connsiteY1" fmla="*/ 0 h 186688"/>
                  <a:gd name="connsiteX2" fmla="*/ 470031 w 503008"/>
                  <a:gd name="connsiteY2" fmla="*/ 0 h 186688"/>
                  <a:gd name="connsiteX3" fmla="*/ 470031 w 503008"/>
                  <a:gd name="connsiteY3" fmla="*/ 186688 h 186688"/>
                  <a:gd name="connsiteX4" fmla="*/ 24830 w 503008"/>
                  <a:gd name="connsiteY4" fmla="*/ 186688 h 186688"/>
                  <a:gd name="connsiteX5" fmla="*/ 0 w 503008"/>
                  <a:gd name="connsiteY5" fmla="*/ 161858 h 186688"/>
                  <a:gd name="connsiteX6" fmla="*/ 0 w 503008"/>
                  <a:gd name="connsiteY6" fmla="*/ 24830 h 186688"/>
                  <a:gd name="connsiteX0" fmla="*/ 0 w 470031"/>
                  <a:gd name="connsiteY0" fmla="*/ 24830 h 186688"/>
                  <a:gd name="connsiteX1" fmla="*/ 24830 w 470031"/>
                  <a:gd name="connsiteY1" fmla="*/ 0 h 186688"/>
                  <a:gd name="connsiteX2" fmla="*/ 470031 w 470031"/>
                  <a:gd name="connsiteY2" fmla="*/ 0 h 186688"/>
                  <a:gd name="connsiteX3" fmla="*/ 470031 w 470031"/>
                  <a:gd name="connsiteY3" fmla="*/ 186688 h 186688"/>
                  <a:gd name="connsiteX4" fmla="*/ 24830 w 470031"/>
                  <a:gd name="connsiteY4" fmla="*/ 186688 h 186688"/>
                  <a:gd name="connsiteX5" fmla="*/ 0 w 470031"/>
                  <a:gd name="connsiteY5" fmla="*/ 161858 h 186688"/>
                  <a:gd name="connsiteX6" fmla="*/ 0 w 470031"/>
                  <a:gd name="connsiteY6" fmla="*/ 24830 h 186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0031" h="186688">
                    <a:moveTo>
                      <a:pt x="0" y="24830"/>
                    </a:moveTo>
                    <a:cubicBezTo>
                      <a:pt x="0" y="11117"/>
                      <a:pt x="11117" y="0"/>
                      <a:pt x="24830" y="0"/>
                    </a:cubicBezTo>
                    <a:lnTo>
                      <a:pt x="470031" y="0"/>
                    </a:lnTo>
                    <a:lnTo>
                      <a:pt x="470031" y="186688"/>
                    </a:lnTo>
                    <a:lnTo>
                      <a:pt x="24830" y="186688"/>
                    </a:lnTo>
                    <a:cubicBezTo>
                      <a:pt x="11117" y="186688"/>
                      <a:pt x="0" y="175571"/>
                      <a:pt x="0" y="161858"/>
                    </a:cubicBezTo>
                    <a:lnTo>
                      <a:pt x="0" y="2483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600" b="1" dirty="0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  <p:pic>
          <p:nvPicPr>
            <p:cNvPr id="104" name="그림 10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4128" y="453254"/>
              <a:ext cx="120794" cy="160123"/>
            </a:xfrm>
            <a:prstGeom prst="rect">
              <a:avLst/>
            </a:prstGeom>
          </p:spPr>
        </p:pic>
        <p:pic>
          <p:nvPicPr>
            <p:cNvPr id="105" name="Picture 2" descr="https://d30y9cdsu7xlg0.cloudfront.net/png/89783-200.png"/>
            <p:cNvPicPr>
              <a:picLocks noChangeAspect="1" noChangeArrowheads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6845" y="486123"/>
              <a:ext cx="94595" cy="94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8" name="그림 107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680" y="995566"/>
            <a:ext cx="139538" cy="14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그림 108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110" y="972782"/>
            <a:ext cx="207160" cy="207160"/>
          </a:xfrm>
          <a:prstGeom prst="rect">
            <a:avLst/>
          </a:prstGeom>
        </p:spPr>
      </p:pic>
      <p:grpSp>
        <p:nvGrpSpPr>
          <p:cNvPr id="110" name="그룹 109"/>
          <p:cNvGrpSpPr/>
          <p:nvPr userDrawn="1"/>
        </p:nvGrpSpPr>
        <p:grpSpPr>
          <a:xfrm>
            <a:off x="9024350" y="1006160"/>
            <a:ext cx="151558" cy="129763"/>
            <a:chOff x="9765378" y="1274795"/>
            <a:chExt cx="135446" cy="115968"/>
          </a:xfrm>
        </p:grpSpPr>
        <p:pic>
          <p:nvPicPr>
            <p:cNvPr id="111" name="그림 110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5378" y="1274795"/>
              <a:ext cx="126088" cy="103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그림 1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6790" y="1316729"/>
              <a:ext cx="74034" cy="740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</p:grpSp>
      <p:grpSp>
        <p:nvGrpSpPr>
          <p:cNvPr id="116" name="그룹 115"/>
          <p:cNvGrpSpPr/>
          <p:nvPr userDrawn="1"/>
        </p:nvGrpSpPr>
        <p:grpSpPr>
          <a:xfrm>
            <a:off x="239754" y="1836646"/>
            <a:ext cx="1406941" cy="1226492"/>
            <a:chOff x="1847527" y="1694754"/>
            <a:chExt cx="781245" cy="681046"/>
          </a:xfrm>
        </p:grpSpPr>
        <p:grpSp>
          <p:nvGrpSpPr>
            <p:cNvPr id="117" name="그룹 116"/>
            <p:cNvGrpSpPr/>
            <p:nvPr userDrawn="1"/>
          </p:nvGrpSpPr>
          <p:grpSpPr>
            <a:xfrm>
              <a:off x="1847527" y="1694754"/>
              <a:ext cx="781245" cy="681046"/>
              <a:chOff x="1847527" y="1694754"/>
              <a:chExt cx="781245" cy="681046"/>
            </a:xfrm>
          </p:grpSpPr>
          <p:sp>
            <p:nvSpPr>
              <p:cNvPr id="119" name="직사각형 118"/>
              <p:cNvSpPr/>
              <p:nvPr userDrawn="1"/>
            </p:nvSpPr>
            <p:spPr>
              <a:xfrm>
                <a:off x="1847527" y="1694754"/>
                <a:ext cx="781245" cy="68104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b"/>
              <a:lstStyle/>
              <a:p>
                <a:r>
                  <a:rPr kumimoji="1" lang="ko-KR" altLang="en-US" sz="700" dirty="0">
                    <a:solidFill>
                      <a:prstClr val="black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       새로운 대시보드 </a:t>
                </a:r>
                <a:r>
                  <a:rPr kumimoji="1" lang="en-US" altLang="ko-KR" sz="700" dirty="0">
                    <a:solidFill>
                      <a:prstClr val="black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01</a:t>
                </a:r>
              </a:p>
            </p:txBody>
          </p:sp>
          <p:pic>
            <p:nvPicPr>
              <p:cNvPr id="120" name="그림 119"/>
              <p:cNvPicPr>
                <a:picLocks noChangeAspect="1"/>
              </p:cNvPicPr>
              <p:nvPr userDrawn="1"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398" t="10208" r="16551" b="9974"/>
              <a:stretch/>
            </p:blipFill>
            <p:spPr>
              <a:xfrm>
                <a:off x="1883555" y="1729097"/>
                <a:ext cx="699355" cy="52978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</p:pic>
        </p:grpSp>
        <p:pic>
          <p:nvPicPr>
            <p:cNvPr id="118" name="그림 117"/>
            <p:cNvPicPr>
              <a:picLocks noChangeAspect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2920" y="2273515"/>
              <a:ext cx="80873" cy="80873"/>
            </a:xfrm>
            <a:prstGeom prst="rect">
              <a:avLst/>
            </a:prstGeom>
          </p:spPr>
        </p:pic>
      </p:grpSp>
      <p:grpSp>
        <p:nvGrpSpPr>
          <p:cNvPr id="122" name="그룹 121"/>
          <p:cNvGrpSpPr/>
          <p:nvPr userDrawn="1"/>
        </p:nvGrpSpPr>
        <p:grpSpPr>
          <a:xfrm>
            <a:off x="235842" y="1459710"/>
            <a:ext cx="488914" cy="127588"/>
            <a:chOff x="298922" y="1207291"/>
            <a:chExt cx="488914" cy="127588"/>
          </a:xfrm>
        </p:grpSpPr>
        <p:sp>
          <p:nvSpPr>
            <p:cNvPr id="123" name="제목 2"/>
            <p:cNvSpPr txBox="1">
              <a:spLocks/>
            </p:cNvSpPr>
            <p:nvPr/>
          </p:nvSpPr>
          <p:spPr bwMode="auto">
            <a:xfrm>
              <a:off x="345852" y="1207291"/>
              <a:ext cx="441984" cy="127588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lIns="36000" tIns="36000" rIns="3600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buClr>
                  <a:srgbClr val="336699"/>
                </a:buClr>
              </a:pPr>
              <a:r>
                <a:rPr lang="en-US" altLang="ko-KR" sz="600" b="1" dirty="0">
                  <a:latin typeface="Nanum Gothic" charset="-127"/>
                  <a:ea typeface="Nanum Gothic" charset="-127"/>
                  <a:cs typeface="Nanum Gothic" charset="-127"/>
                </a:rPr>
                <a:t>1</a:t>
              </a:r>
              <a:r>
                <a:rPr lang="en-US" altLang="ko-KR" sz="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rPr>
                <a:t>/1</a:t>
              </a:r>
              <a:endParaRPr lang="en-US" altLang="ko-KR" sz="600" dirty="0"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pic>
          <p:nvPicPr>
            <p:cNvPr id="124" name="그림 12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922" y="1264285"/>
              <a:ext cx="65692" cy="54094"/>
            </a:xfrm>
            <a:prstGeom prst="rect">
              <a:avLst/>
            </a:prstGeom>
          </p:spPr>
        </p:pic>
      </p:grpSp>
      <p:grpSp>
        <p:nvGrpSpPr>
          <p:cNvPr id="125" name="그룹 124"/>
          <p:cNvGrpSpPr/>
          <p:nvPr userDrawn="1"/>
        </p:nvGrpSpPr>
        <p:grpSpPr>
          <a:xfrm>
            <a:off x="828413" y="1504217"/>
            <a:ext cx="448859" cy="76944"/>
            <a:chOff x="927173" y="1252649"/>
            <a:chExt cx="448859" cy="76944"/>
          </a:xfrm>
        </p:grpSpPr>
        <p:grpSp>
          <p:nvGrpSpPr>
            <p:cNvPr id="126" name="그룹 125"/>
            <p:cNvGrpSpPr/>
            <p:nvPr/>
          </p:nvGrpSpPr>
          <p:grpSpPr>
            <a:xfrm>
              <a:off x="927173" y="1262383"/>
              <a:ext cx="65930" cy="57243"/>
              <a:chOff x="10621460" y="2581725"/>
              <a:chExt cx="141176" cy="122575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28" name="아래쪽 화살표[D] 127"/>
              <p:cNvSpPr/>
              <p:nvPr/>
            </p:nvSpPr>
            <p:spPr>
              <a:xfrm>
                <a:off x="10682680" y="2581725"/>
                <a:ext cx="79956" cy="122575"/>
              </a:xfrm>
              <a:prstGeom prst="downArrow">
                <a:avLst>
                  <a:gd name="adj1" fmla="val 39172"/>
                  <a:gd name="adj2" fmla="val 50000"/>
                </a:avLst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129" name="아래쪽 화살표[D] 128"/>
              <p:cNvSpPr/>
              <p:nvPr/>
            </p:nvSpPr>
            <p:spPr>
              <a:xfrm rot="10800000">
                <a:off x="10621460" y="2581725"/>
                <a:ext cx="79956" cy="122575"/>
              </a:xfrm>
              <a:prstGeom prst="downArrow">
                <a:avLst>
                  <a:gd name="adj1" fmla="val 39172"/>
                  <a:gd name="adj2" fmla="val 50000"/>
                </a:avLst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  <p:sp>
          <p:nvSpPr>
            <p:cNvPr id="127" name="직사각형 126"/>
            <p:cNvSpPr/>
            <p:nvPr/>
          </p:nvSpPr>
          <p:spPr>
            <a:xfrm>
              <a:off x="1018108" y="1252649"/>
              <a:ext cx="357924" cy="769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buClr>
                  <a:srgbClr val="336699"/>
                </a:buClr>
              </a:pPr>
              <a:r>
                <a:rPr lang="en-US" altLang="ko-KR" sz="500" dirty="0">
                  <a:solidFill>
                    <a:prstClr val="black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Custom</a:t>
              </a:r>
            </a:p>
          </p:txBody>
        </p:sp>
      </p:grpSp>
      <p:grpSp>
        <p:nvGrpSpPr>
          <p:cNvPr id="130" name="그룹 129"/>
          <p:cNvGrpSpPr/>
          <p:nvPr userDrawn="1"/>
        </p:nvGrpSpPr>
        <p:grpSpPr>
          <a:xfrm>
            <a:off x="527019" y="1458919"/>
            <a:ext cx="196247" cy="138719"/>
            <a:chOff x="5995637" y="2791827"/>
            <a:chExt cx="196247" cy="138719"/>
          </a:xfrm>
        </p:grpSpPr>
        <p:sp>
          <p:nvSpPr>
            <p:cNvPr id="131" name="제목 2"/>
            <p:cNvSpPr txBox="1">
              <a:spLocks/>
            </p:cNvSpPr>
            <p:nvPr/>
          </p:nvSpPr>
          <p:spPr bwMode="auto">
            <a:xfrm>
              <a:off x="6080134" y="2791827"/>
              <a:ext cx="111750" cy="122200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lIns="36000" tIns="36000" rIns="3600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buClr>
                  <a:srgbClr val="336699"/>
                </a:buClr>
              </a:pPr>
              <a:r>
                <a:rPr lang="en-US" altLang="ko-KR" sz="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rPr>
                <a:t>1</a:t>
              </a:r>
              <a:endPara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pic>
          <p:nvPicPr>
            <p:cNvPr id="132" name="그림 131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5637" y="2824908"/>
              <a:ext cx="87626" cy="105638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51" name="그림 15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11" y="1644865"/>
            <a:ext cx="1515056" cy="176567"/>
          </a:xfrm>
          <a:prstGeom prst="rect">
            <a:avLst/>
          </a:prstGeom>
        </p:spPr>
      </p:pic>
      <p:sp>
        <p:nvSpPr>
          <p:cNvPr id="153" name="직사각형 152"/>
          <p:cNvSpPr/>
          <p:nvPr userDrawn="1"/>
        </p:nvSpPr>
        <p:spPr>
          <a:xfrm>
            <a:off x="8981901" y="977628"/>
            <a:ext cx="690636" cy="186827"/>
          </a:xfrm>
          <a:prstGeom prst="rect">
            <a:avLst/>
          </a:prstGeom>
          <a:solidFill>
            <a:schemeClr val="bg1">
              <a:lumMod val="95000"/>
              <a:alpha val="71000"/>
            </a:schemeClr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0" bIns="0" rtlCol="0" anchor="ctr" anchorCtr="0"/>
          <a:lstStyle/>
          <a:p>
            <a:endParaRPr lang="ko-KR" altLang="en-US" sz="7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13" name="제목 2"/>
          <p:cNvSpPr txBox="1">
            <a:spLocks/>
          </p:cNvSpPr>
          <p:nvPr userDrawn="1"/>
        </p:nvSpPr>
        <p:spPr bwMode="auto">
          <a:xfrm>
            <a:off x="7306712" y="979820"/>
            <a:ext cx="963039" cy="135486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216000" tIns="3600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r>
              <a:rPr lang="en-US" altLang="ko-KR" sz="5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Datasource</a:t>
            </a:r>
            <a:r>
              <a:rPr lang="en-US" altLang="ko-KR" sz="5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 sync. interval</a:t>
            </a:r>
          </a:p>
        </p:txBody>
      </p:sp>
      <p:pic>
        <p:nvPicPr>
          <p:cNvPr id="114" name="그림 113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650" y="992220"/>
            <a:ext cx="153372" cy="137687"/>
          </a:xfrm>
          <a:prstGeom prst="rect">
            <a:avLst/>
          </a:prstGeom>
        </p:spPr>
      </p:pic>
      <p:sp>
        <p:nvSpPr>
          <p:cNvPr id="115" name="직사각형 114"/>
          <p:cNvSpPr/>
          <p:nvPr userDrawn="1"/>
        </p:nvSpPr>
        <p:spPr>
          <a:xfrm>
            <a:off x="8274050" y="995132"/>
            <a:ext cx="456545" cy="14191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10 sec.</a:t>
            </a:r>
            <a:r>
              <a: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  ▼</a:t>
            </a:r>
            <a:endParaRPr lang="en-US" altLang="ko-KR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1117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대시보드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80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2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8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4" name="직사각형 83"/>
          <p:cNvSpPr/>
          <p:nvPr userDrawn="1"/>
        </p:nvSpPr>
        <p:spPr>
          <a:xfrm>
            <a:off x="158110" y="649416"/>
            <a:ext cx="9826321" cy="2978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+mn-ea"/>
              <a:ea typeface="+mn-ea"/>
              <a:cs typeface="Malgun Gothic" charset="-127"/>
            </a:endParaRPr>
          </a:p>
        </p:txBody>
      </p:sp>
      <p:grpSp>
        <p:nvGrpSpPr>
          <p:cNvPr id="88" name="그룹 87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9" name="직사각형 88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+mn-ea"/>
                <a:ea typeface="+mn-ea"/>
                <a:cs typeface="Malgun Gothic" charset="-127"/>
              </a:endParaRPr>
            </a:p>
          </p:txBody>
        </p:sp>
        <p:sp>
          <p:nvSpPr>
            <p:cNvPr id="90" name="직사각형 89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+mn-ea"/>
                <a:ea typeface="+mn-ea"/>
                <a:cs typeface="Malgun Gothic" charset="-127"/>
              </a:endParaRPr>
            </a:p>
          </p:txBody>
        </p:sp>
        <p:sp>
          <p:nvSpPr>
            <p:cNvPr id="91" name="직사각형 90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+mn-ea"/>
                <a:ea typeface="+mn-ea"/>
                <a:cs typeface="Malgun Gothic" charset="-127"/>
              </a:endParaRPr>
            </a:p>
          </p:txBody>
        </p:sp>
      </p:grpSp>
      <p:sp>
        <p:nvSpPr>
          <p:cNvPr id="29" name="직사각형 28"/>
          <p:cNvSpPr/>
          <p:nvPr userDrawn="1"/>
        </p:nvSpPr>
        <p:spPr>
          <a:xfrm>
            <a:off x="1750277" y="947301"/>
            <a:ext cx="8234029" cy="579406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224" name="제목 2"/>
          <p:cNvSpPr txBox="1">
            <a:spLocks/>
          </p:cNvSpPr>
          <p:nvPr userDrawn="1"/>
        </p:nvSpPr>
        <p:spPr bwMode="auto">
          <a:xfrm>
            <a:off x="158112" y="947302"/>
            <a:ext cx="1593702" cy="49185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xtLst/>
        </p:spPr>
        <p:txBody>
          <a:bodyPr wrap="none" lIns="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234" name="직사각형 233"/>
          <p:cNvSpPr/>
          <p:nvPr userDrawn="1"/>
        </p:nvSpPr>
        <p:spPr>
          <a:xfrm>
            <a:off x="585113" y="982704"/>
            <a:ext cx="107117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새로운 워크북 </a:t>
            </a:r>
            <a:r>
              <a:rPr lang="en-US" altLang="ko-KR" sz="70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01</a:t>
            </a:r>
          </a:p>
        </p:txBody>
      </p:sp>
      <p:sp>
        <p:nvSpPr>
          <p:cNvPr id="235" name="모서리가 둥근 직사각형 234"/>
          <p:cNvSpPr/>
          <p:nvPr userDrawn="1"/>
        </p:nvSpPr>
        <p:spPr>
          <a:xfrm>
            <a:off x="406921" y="1045117"/>
            <a:ext cx="256654" cy="83839"/>
          </a:xfrm>
          <a:prstGeom prst="round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4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Workbook</a:t>
            </a:r>
            <a:endParaRPr kumimoji="1" lang="ko-KR" altLang="en-US" sz="4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grpSp>
        <p:nvGrpSpPr>
          <p:cNvPr id="237" name="그룹 236"/>
          <p:cNvGrpSpPr>
            <a:grpSpLocks noChangeAspect="1"/>
          </p:cNvGrpSpPr>
          <p:nvPr userDrawn="1"/>
        </p:nvGrpSpPr>
        <p:grpSpPr>
          <a:xfrm>
            <a:off x="1549088" y="1064142"/>
            <a:ext cx="134785" cy="26957"/>
            <a:chOff x="6096000" y="1417850"/>
            <a:chExt cx="520198" cy="105871"/>
          </a:xfrm>
        </p:grpSpPr>
        <p:sp>
          <p:nvSpPr>
            <p:cNvPr id="238" name="타원 237"/>
            <p:cNvSpPr/>
            <p:nvPr userDrawn="1"/>
          </p:nvSpPr>
          <p:spPr>
            <a:xfrm>
              <a:off x="6096000" y="1417850"/>
              <a:ext cx="105871" cy="10587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239" name="타원 238"/>
            <p:cNvSpPr/>
            <p:nvPr userDrawn="1"/>
          </p:nvSpPr>
          <p:spPr>
            <a:xfrm>
              <a:off x="6303164" y="1417850"/>
              <a:ext cx="105871" cy="10587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240" name="타원 239"/>
            <p:cNvSpPr/>
            <p:nvPr userDrawn="1"/>
          </p:nvSpPr>
          <p:spPr>
            <a:xfrm>
              <a:off x="6510327" y="1417850"/>
              <a:ext cx="105871" cy="10587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+mn-ea"/>
                <a:ea typeface="+mn-ea"/>
                <a:cs typeface="Nanum Gothic" charset="-127"/>
              </a:endParaRPr>
            </a:p>
          </p:txBody>
        </p:sp>
      </p:grpSp>
      <p:pic>
        <p:nvPicPr>
          <p:cNvPr id="93" name="그림 9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25419" b="-1"/>
          <a:stretch/>
        </p:blipFill>
        <p:spPr>
          <a:xfrm>
            <a:off x="235687" y="1002975"/>
            <a:ext cx="118958" cy="159504"/>
          </a:xfrm>
          <a:prstGeom prst="rect">
            <a:avLst/>
          </a:prstGeom>
        </p:spPr>
      </p:pic>
      <p:sp>
        <p:nvSpPr>
          <p:cNvPr id="77" name="제목 2"/>
          <p:cNvSpPr txBox="1">
            <a:spLocks/>
          </p:cNvSpPr>
          <p:nvPr userDrawn="1"/>
        </p:nvSpPr>
        <p:spPr bwMode="auto">
          <a:xfrm>
            <a:off x="157885" y="1439156"/>
            <a:ext cx="1592142" cy="530221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/>
        </p:spPr>
        <p:txBody>
          <a:bodyPr lIns="180000" tIns="3600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8" name="모서리가 둥근 직사각형 77"/>
          <p:cNvSpPr/>
          <p:nvPr userDrawn="1"/>
        </p:nvSpPr>
        <p:spPr>
          <a:xfrm>
            <a:off x="480422" y="6482124"/>
            <a:ext cx="920226" cy="204496"/>
          </a:xfrm>
          <a:prstGeom prst="roundRect">
            <a:avLst>
              <a:gd name="adj" fmla="val 21428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Create dashboard</a:t>
            </a:r>
          </a:p>
        </p:txBody>
      </p:sp>
      <p:grpSp>
        <p:nvGrpSpPr>
          <p:cNvPr id="113" name="그룹 112"/>
          <p:cNvGrpSpPr/>
          <p:nvPr userDrawn="1"/>
        </p:nvGrpSpPr>
        <p:grpSpPr>
          <a:xfrm>
            <a:off x="3504993" y="1785643"/>
            <a:ext cx="4671169" cy="4520927"/>
            <a:chOff x="2735686" y="1571092"/>
            <a:chExt cx="4671169" cy="4520927"/>
          </a:xfrm>
        </p:grpSpPr>
        <p:pic>
          <p:nvPicPr>
            <p:cNvPr id="114" name="그림 1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5686" y="1571092"/>
              <a:ext cx="4671169" cy="4520927"/>
            </a:xfrm>
            <a:prstGeom prst="rect">
              <a:avLst/>
            </a:prstGeom>
          </p:spPr>
        </p:pic>
        <p:sp>
          <p:nvSpPr>
            <p:cNvPr id="115" name="TextBox 114"/>
            <p:cNvSpPr txBox="1"/>
            <p:nvPr/>
          </p:nvSpPr>
          <p:spPr>
            <a:xfrm>
              <a:off x="3510627" y="3443772"/>
              <a:ext cx="31212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0" i="0" dirty="0">
                  <a:solidFill>
                    <a:schemeClr val="bg1">
                      <a:lumMod val="65000"/>
                    </a:schemeClr>
                  </a:solidFill>
                  <a:latin typeface="Nanum Gothic Regular" charset="-127"/>
                  <a:ea typeface="Nanum Gothic Regular" charset="-127"/>
                  <a:cs typeface="Arial" panose="020B0604020202020204" pitchFamily="34" charset="0"/>
                </a:rPr>
                <a:t>No widget</a:t>
              </a:r>
              <a:endParaRPr lang="ko-KR" altLang="en-US" sz="1600" b="0" i="0" dirty="0">
                <a:solidFill>
                  <a:schemeClr val="bg1">
                    <a:lumMod val="65000"/>
                  </a:schemeClr>
                </a:solidFill>
                <a:latin typeface="Nanum Gothic Regular" charset="-127"/>
                <a:ea typeface="Nanum Gothic Regular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16" name="그룹 115"/>
          <p:cNvGrpSpPr/>
          <p:nvPr userDrawn="1"/>
        </p:nvGrpSpPr>
        <p:grpSpPr>
          <a:xfrm>
            <a:off x="239754" y="1836646"/>
            <a:ext cx="1406941" cy="1226492"/>
            <a:chOff x="1847527" y="1694754"/>
            <a:chExt cx="781245" cy="681046"/>
          </a:xfrm>
        </p:grpSpPr>
        <p:grpSp>
          <p:nvGrpSpPr>
            <p:cNvPr id="117" name="그룹 116"/>
            <p:cNvGrpSpPr/>
            <p:nvPr userDrawn="1"/>
          </p:nvGrpSpPr>
          <p:grpSpPr>
            <a:xfrm>
              <a:off x="1847527" y="1694754"/>
              <a:ext cx="781245" cy="681046"/>
              <a:chOff x="1847527" y="1694754"/>
              <a:chExt cx="781245" cy="681046"/>
            </a:xfrm>
          </p:grpSpPr>
          <p:sp>
            <p:nvSpPr>
              <p:cNvPr id="119" name="직사각형 118"/>
              <p:cNvSpPr/>
              <p:nvPr userDrawn="1"/>
            </p:nvSpPr>
            <p:spPr>
              <a:xfrm>
                <a:off x="1847527" y="1694754"/>
                <a:ext cx="781245" cy="68104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b"/>
              <a:lstStyle/>
              <a:p>
                <a:r>
                  <a:rPr kumimoji="1" lang="ko-KR" altLang="en-US" sz="700" dirty="0">
                    <a:solidFill>
                      <a:prstClr val="black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       새로운 대시보드 </a:t>
                </a:r>
                <a:r>
                  <a:rPr kumimoji="1" lang="en-US" altLang="ko-KR" sz="700" dirty="0">
                    <a:solidFill>
                      <a:prstClr val="black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01</a:t>
                </a:r>
              </a:p>
            </p:txBody>
          </p:sp>
          <p:pic>
            <p:nvPicPr>
              <p:cNvPr id="120" name="그림 119"/>
              <p:cNvPicPr>
                <a:picLocks noChangeAspect="1"/>
              </p:cNvPicPr>
              <p:nvPr userDrawn="1"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398" t="10208" r="16551" b="9974"/>
              <a:stretch/>
            </p:blipFill>
            <p:spPr>
              <a:xfrm>
                <a:off x="1883555" y="1729097"/>
                <a:ext cx="699355" cy="52978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</p:pic>
        </p:grpSp>
        <p:pic>
          <p:nvPicPr>
            <p:cNvPr id="118" name="그림 117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2920" y="2273515"/>
              <a:ext cx="80873" cy="80873"/>
            </a:xfrm>
            <a:prstGeom prst="rect">
              <a:avLst/>
            </a:prstGeom>
          </p:spPr>
        </p:pic>
      </p:grpSp>
      <p:pic>
        <p:nvPicPr>
          <p:cNvPr id="151" name="그림 15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11" y="1644865"/>
            <a:ext cx="1515056" cy="176567"/>
          </a:xfrm>
          <a:prstGeom prst="rect">
            <a:avLst/>
          </a:prstGeom>
        </p:spPr>
      </p:pic>
      <p:sp>
        <p:nvSpPr>
          <p:cNvPr id="152" name="제목 2"/>
          <p:cNvSpPr txBox="1">
            <a:spLocks/>
          </p:cNvSpPr>
          <p:nvPr userDrawn="1"/>
        </p:nvSpPr>
        <p:spPr bwMode="auto">
          <a:xfrm>
            <a:off x="4469601" y="712124"/>
            <a:ext cx="1203338" cy="19649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lIns="0" tIns="0" rIns="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ct val="115000"/>
              </a:lnSpc>
              <a:buClr>
                <a:srgbClr val="336699"/>
              </a:buClr>
            </a:pPr>
            <a:r>
              <a:rPr lang="en-US" altLang="ko-KR" sz="600" b="0" i="0" dirty="0" err="1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  <a:cs typeface="Malgun Gothic" charset="-127"/>
              </a:rPr>
              <a:t>metatron</a:t>
            </a:r>
            <a:r>
              <a:rPr lang="en-US" altLang="ko-KR" sz="600" b="0" i="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  <a:cs typeface="Malgun Gothic" charset="-127"/>
              </a:rPr>
              <a:t> Discovery</a:t>
            </a:r>
          </a:p>
        </p:txBody>
      </p:sp>
      <p:pic>
        <p:nvPicPr>
          <p:cNvPr id="153" name="그림 15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45" y="732452"/>
            <a:ext cx="142600" cy="142600"/>
          </a:xfrm>
          <a:prstGeom prst="rect">
            <a:avLst/>
          </a:prstGeom>
        </p:spPr>
      </p:pic>
      <p:pic>
        <p:nvPicPr>
          <p:cNvPr id="154" name="그림 153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568" y="700909"/>
            <a:ext cx="199486" cy="199486"/>
          </a:xfrm>
          <a:prstGeom prst="ellipse">
            <a:avLst/>
          </a:prstGeom>
        </p:spPr>
      </p:pic>
      <p:sp>
        <p:nvSpPr>
          <p:cNvPr id="155" name="모서리가 둥근 직사각형 154"/>
          <p:cNvSpPr/>
          <p:nvPr userDrawn="1"/>
        </p:nvSpPr>
        <p:spPr>
          <a:xfrm>
            <a:off x="2004473" y="983425"/>
            <a:ext cx="948443" cy="172077"/>
          </a:xfrm>
          <a:prstGeom prst="roundRect">
            <a:avLst>
              <a:gd name="adj" fmla="val 21601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r>
              <a:rPr kumimoji="1"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새로운 대시보드 </a:t>
            </a:r>
            <a:r>
              <a:rPr kumimoji="1"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02</a:t>
            </a:r>
            <a:endParaRPr kumimoji="1"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grpSp>
        <p:nvGrpSpPr>
          <p:cNvPr id="156" name="그룹 155"/>
          <p:cNvGrpSpPr>
            <a:grpSpLocks noChangeAspect="1"/>
          </p:cNvGrpSpPr>
          <p:nvPr userDrawn="1"/>
        </p:nvGrpSpPr>
        <p:grpSpPr>
          <a:xfrm>
            <a:off x="9761029" y="1071042"/>
            <a:ext cx="134785" cy="26957"/>
            <a:chOff x="6096000" y="1417850"/>
            <a:chExt cx="520198" cy="105871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57" name="타원 156"/>
            <p:cNvSpPr/>
            <p:nvPr userDrawn="1"/>
          </p:nvSpPr>
          <p:spPr>
            <a:xfrm>
              <a:off x="6096000" y="1417850"/>
              <a:ext cx="105871" cy="10587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158" name="타원 157"/>
            <p:cNvSpPr/>
            <p:nvPr userDrawn="1"/>
          </p:nvSpPr>
          <p:spPr>
            <a:xfrm>
              <a:off x="6303164" y="1417850"/>
              <a:ext cx="105871" cy="10587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159" name="타원 158"/>
            <p:cNvSpPr/>
            <p:nvPr userDrawn="1"/>
          </p:nvSpPr>
          <p:spPr>
            <a:xfrm>
              <a:off x="6510327" y="1417850"/>
              <a:ext cx="105871" cy="10587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+mn-ea"/>
                <a:ea typeface="+mn-ea"/>
                <a:cs typeface="Nanum Gothic" charset="-127"/>
              </a:endParaRPr>
            </a:p>
          </p:txBody>
        </p:sp>
      </p:grpSp>
      <p:pic>
        <p:nvPicPr>
          <p:cNvPr id="160" name="그림 159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6" t="11354" r="19782" b="10254"/>
          <a:stretch/>
        </p:blipFill>
        <p:spPr>
          <a:xfrm>
            <a:off x="1811512" y="1011432"/>
            <a:ext cx="146290" cy="11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61" name="모서리가 둥근 직사각형 160"/>
          <p:cNvSpPr/>
          <p:nvPr userDrawn="1"/>
        </p:nvSpPr>
        <p:spPr>
          <a:xfrm>
            <a:off x="3068486" y="983424"/>
            <a:ext cx="2151709" cy="172077"/>
          </a:xfrm>
          <a:prstGeom prst="roundRect">
            <a:avLst>
              <a:gd name="adj" fmla="val 21601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r>
              <a:rPr kumimoji="1"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설명입니다</a:t>
            </a:r>
            <a:endParaRPr kumimoji="1" lang="en-US" altLang="ko-KR" sz="8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pic>
        <p:nvPicPr>
          <p:cNvPr id="162" name="그림 161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680" y="995566"/>
            <a:ext cx="139538" cy="14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그림 162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110" y="972782"/>
            <a:ext cx="207160" cy="207160"/>
          </a:xfrm>
          <a:prstGeom prst="rect">
            <a:avLst/>
          </a:prstGeom>
        </p:spPr>
      </p:pic>
      <p:grpSp>
        <p:nvGrpSpPr>
          <p:cNvPr id="164" name="그룹 163"/>
          <p:cNvGrpSpPr/>
          <p:nvPr userDrawn="1"/>
        </p:nvGrpSpPr>
        <p:grpSpPr>
          <a:xfrm>
            <a:off x="9024350" y="1006160"/>
            <a:ext cx="151558" cy="129763"/>
            <a:chOff x="9765378" y="1274795"/>
            <a:chExt cx="135446" cy="115968"/>
          </a:xfrm>
        </p:grpSpPr>
        <p:pic>
          <p:nvPicPr>
            <p:cNvPr id="165" name="그림 16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5378" y="1274795"/>
              <a:ext cx="126088" cy="103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그림 16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6790" y="1316729"/>
              <a:ext cx="74034" cy="740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</p:grpSp>
      <p:grpSp>
        <p:nvGrpSpPr>
          <p:cNvPr id="167" name="그룹 166"/>
          <p:cNvGrpSpPr/>
          <p:nvPr userDrawn="1"/>
        </p:nvGrpSpPr>
        <p:grpSpPr>
          <a:xfrm>
            <a:off x="157885" y="1242115"/>
            <a:ext cx="1592142" cy="211187"/>
            <a:chOff x="157885" y="1226771"/>
            <a:chExt cx="1592142" cy="211187"/>
          </a:xfrm>
        </p:grpSpPr>
        <p:grpSp>
          <p:nvGrpSpPr>
            <p:cNvPr id="168" name="그룹 167"/>
            <p:cNvGrpSpPr/>
            <p:nvPr userDrawn="1"/>
          </p:nvGrpSpPr>
          <p:grpSpPr>
            <a:xfrm>
              <a:off x="157885" y="1226771"/>
              <a:ext cx="1592142" cy="211187"/>
              <a:chOff x="157885" y="1226771"/>
              <a:chExt cx="1540682" cy="211187"/>
            </a:xfrm>
          </p:grpSpPr>
          <p:sp>
            <p:nvSpPr>
              <p:cNvPr id="172" name="제목 2"/>
              <p:cNvSpPr txBox="1">
                <a:spLocks/>
              </p:cNvSpPr>
              <p:nvPr userDrawn="1"/>
            </p:nvSpPr>
            <p:spPr bwMode="auto">
              <a:xfrm>
                <a:off x="157885" y="1226771"/>
                <a:ext cx="772117" cy="21118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xtLst/>
            </p:spPr>
            <p:txBody>
              <a:bodyPr lIns="0" tIns="0" rIns="0" bIns="0" anchor="ctr" anchorCtr="0">
                <a:no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>
                  <a:lnSpc>
                    <a:spcPct val="150000"/>
                  </a:lnSpc>
                  <a:buClr>
                    <a:srgbClr val="336699"/>
                  </a:buClr>
                </a:pPr>
                <a:r>
                  <a:rPr lang="en-US" altLang="ko-KR" sz="5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  <a:cs typeface="Nanum Gothic" charset="-127"/>
                  </a:rPr>
                  <a:t>Dashboard(6)</a:t>
                </a:r>
              </a:p>
            </p:txBody>
          </p:sp>
          <p:sp>
            <p:nvSpPr>
              <p:cNvPr id="173" name="제목 2"/>
              <p:cNvSpPr txBox="1">
                <a:spLocks/>
              </p:cNvSpPr>
              <p:nvPr userDrawn="1"/>
            </p:nvSpPr>
            <p:spPr bwMode="auto">
              <a:xfrm>
                <a:off x="926450" y="1226771"/>
                <a:ext cx="772117" cy="2111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xtLst/>
            </p:spPr>
            <p:txBody>
              <a:bodyPr lIns="0" tIns="0" rIns="0" bIns="0" anchor="ctr" anchorCtr="0">
                <a:no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>
                  <a:lnSpc>
                    <a:spcPct val="150000"/>
                  </a:lnSpc>
                  <a:buClr>
                    <a:srgbClr val="336699"/>
                  </a:buClr>
                </a:pPr>
                <a:r>
                  <a:rPr lang="en-US" altLang="ko-KR" sz="5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  <a:cs typeface="Nanum Gothic" charset="-127"/>
                  </a:rPr>
                  <a:t>Comment(3)</a:t>
                </a:r>
              </a:p>
            </p:txBody>
          </p:sp>
        </p:grpSp>
        <p:pic>
          <p:nvPicPr>
            <p:cNvPr id="169" name="그림 168"/>
            <p:cNvPicPr>
              <a:picLocks noChangeAspect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195" y="1302279"/>
              <a:ext cx="68495" cy="68494"/>
            </a:xfrm>
            <a:prstGeom prst="rect">
              <a:avLst/>
            </a:prstGeom>
          </p:spPr>
        </p:pic>
        <p:pic>
          <p:nvPicPr>
            <p:cNvPr id="170" name="그림 169"/>
            <p:cNvPicPr>
              <a:picLocks noChangeAspect="1"/>
            </p:cNvPicPr>
            <p:nvPr userDrawn="1"/>
          </p:nvPicPr>
          <p:blipFill rotWithShape="1">
            <a:blip r:embed="rId4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46" t="11354" r="19782" b="10254"/>
            <a:stretch/>
          </p:blipFill>
          <p:spPr>
            <a:xfrm>
              <a:off x="251507" y="1290879"/>
              <a:ext cx="94448" cy="77402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</p:pic>
        <p:cxnSp>
          <p:nvCxnSpPr>
            <p:cNvPr id="171" name="직선 연결선[R] 170"/>
            <p:cNvCxnSpPr/>
            <p:nvPr userDrawn="1"/>
          </p:nvCxnSpPr>
          <p:spPr>
            <a:xfrm>
              <a:off x="171041" y="1434783"/>
              <a:ext cx="773994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그룹 173"/>
          <p:cNvGrpSpPr/>
          <p:nvPr userDrawn="1"/>
        </p:nvGrpSpPr>
        <p:grpSpPr>
          <a:xfrm>
            <a:off x="156272" y="1453086"/>
            <a:ext cx="1592142" cy="169468"/>
            <a:chOff x="141880" y="3830588"/>
            <a:chExt cx="2366383" cy="251878"/>
          </a:xfrm>
          <a:solidFill>
            <a:schemeClr val="bg1"/>
          </a:solidFill>
        </p:grpSpPr>
        <p:sp>
          <p:nvSpPr>
            <p:cNvPr id="175" name="직사각형 174"/>
            <p:cNvSpPr/>
            <p:nvPr/>
          </p:nvSpPr>
          <p:spPr>
            <a:xfrm>
              <a:off x="141880" y="3830588"/>
              <a:ext cx="2366383" cy="251878"/>
            </a:xfrm>
            <a:prstGeom prst="rect">
              <a:avLst/>
            </a:prstGeom>
            <a:grp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ea typeface="+mn-ea"/>
                  <a:cs typeface="Nanum Gothic" charset="-127"/>
                </a:rPr>
                <a:t>   </a:t>
              </a:r>
              <a:r>
                <a:rPr kumimoji="1" lang="en-US" altLang="ko-KR" sz="600" dirty="0" err="1">
                  <a:solidFill>
                    <a:schemeClr val="tx1"/>
                  </a:solidFill>
                  <a:latin typeface="+mn-ea"/>
                  <a:ea typeface="+mn-ea"/>
                  <a:cs typeface="Nanum Gothic" charset="-127"/>
                </a:rPr>
                <a:t>Datasource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ea typeface="+mn-ea"/>
                  <a:cs typeface="Nanum Gothic" charset="-127"/>
                </a:rPr>
                <a:t>        Shown only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1082144" y="3910998"/>
              <a:ext cx="90311" cy="88007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177" name="삼각형 176"/>
            <p:cNvSpPr/>
            <p:nvPr/>
          </p:nvSpPr>
          <p:spPr>
            <a:xfrm rot="10800000">
              <a:off x="251861" y="3937809"/>
              <a:ext cx="100455" cy="50694"/>
            </a:xfrm>
            <a:prstGeom prst="triangle">
              <a:avLst/>
            </a:prstGeom>
            <a:solidFill>
              <a:schemeClr val="tx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ea typeface="+mn-ea"/>
                <a:cs typeface="Nanum Gothic" charset="-127"/>
              </a:endParaRPr>
            </a:p>
          </p:txBody>
        </p:sp>
      </p:grpSp>
      <p:grpSp>
        <p:nvGrpSpPr>
          <p:cNvPr id="178" name="그룹 177"/>
          <p:cNvGrpSpPr/>
          <p:nvPr userDrawn="1"/>
        </p:nvGrpSpPr>
        <p:grpSpPr>
          <a:xfrm>
            <a:off x="1418928" y="1496297"/>
            <a:ext cx="291148" cy="108111"/>
            <a:chOff x="1423120" y="1500204"/>
            <a:chExt cx="291148" cy="108111"/>
          </a:xfrm>
        </p:grpSpPr>
        <p:grpSp>
          <p:nvGrpSpPr>
            <p:cNvPr id="179" name="그룹 178"/>
            <p:cNvGrpSpPr/>
            <p:nvPr/>
          </p:nvGrpSpPr>
          <p:grpSpPr>
            <a:xfrm rot="10800000">
              <a:off x="1423120" y="1500205"/>
              <a:ext cx="291148" cy="108110"/>
              <a:chOff x="1584459" y="453256"/>
              <a:chExt cx="817662" cy="162380"/>
            </a:xfrm>
          </p:grpSpPr>
          <p:sp>
            <p:nvSpPr>
              <p:cNvPr id="182" name="모서리가 둥근 직사각형 114"/>
              <p:cNvSpPr/>
              <p:nvPr/>
            </p:nvSpPr>
            <p:spPr>
              <a:xfrm>
                <a:off x="1584459" y="453256"/>
                <a:ext cx="408831" cy="162380"/>
              </a:xfrm>
              <a:custGeom>
                <a:avLst/>
                <a:gdLst>
                  <a:gd name="connsiteX0" fmla="*/ 0 w 494861"/>
                  <a:gd name="connsiteY0" fmla="*/ 24830 h 186688"/>
                  <a:gd name="connsiteX1" fmla="*/ 24830 w 494861"/>
                  <a:gd name="connsiteY1" fmla="*/ 0 h 186688"/>
                  <a:gd name="connsiteX2" fmla="*/ 470031 w 494861"/>
                  <a:gd name="connsiteY2" fmla="*/ 0 h 186688"/>
                  <a:gd name="connsiteX3" fmla="*/ 494861 w 494861"/>
                  <a:gd name="connsiteY3" fmla="*/ 24830 h 186688"/>
                  <a:gd name="connsiteX4" fmla="*/ 494861 w 494861"/>
                  <a:gd name="connsiteY4" fmla="*/ 161858 h 186688"/>
                  <a:gd name="connsiteX5" fmla="*/ 470031 w 494861"/>
                  <a:gd name="connsiteY5" fmla="*/ 186688 h 186688"/>
                  <a:gd name="connsiteX6" fmla="*/ 24830 w 494861"/>
                  <a:gd name="connsiteY6" fmla="*/ 186688 h 186688"/>
                  <a:gd name="connsiteX7" fmla="*/ 0 w 494861"/>
                  <a:gd name="connsiteY7" fmla="*/ 161858 h 186688"/>
                  <a:gd name="connsiteX8" fmla="*/ 0 w 494861"/>
                  <a:gd name="connsiteY8" fmla="*/ 24830 h 186688"/>
                  <a:gd name="connsiteX0" fmla="*/ 0 w 512698"/>
                  <a:gd name="connsiteY0" fmla="*/ 24830 h 186688"/>
                  <a:gd name="connsiteX1" fmla="*/ 24830 w 512698"/>
                  <a:gd name="connsiteY1" fmla="*/ 0 h 186688"/>
                  <a:gd name="connsiteX2" fmla="*/ 470031 w 512698"/>
                  <a:gd name="connsiteY2" fmla="*/ 0 h 186688"/>
                  <a:gd name="connsiteX3" fmla="*/ 494861 w 512698"/>
                  <a:gd name="connsiteY3" fmla="*/ 161858 h 186688"/>
                  <a:gd name="connsiteX4" fmla="*/ 470031 w 512698"/>
                  <a:gd name="connsiteY4" fmla="*/ 186688 h 186688"/>
                  <a:gd name="connsiteX5" fmla="*/ 24830 w 512698"/>
                  <a:gd name="connsiteY5" fmla="*/ 186688 h 186688"/>
                  <a:gd name="connsiteX6" fmla="*/ 0 w 512698"/>
                  <a:gd name="connsiteY6" fmla="*/ 161858 h 186688"/>
                  <a:gd name="connsiteX7" fmla="*/ 0 w 512698"/>
                  <a:gd name="connsiteY7" fmla="*/ 24830 h 186688"/>
                  <a:gd name="connsiteX0" fmla="*/ 0 w 525681"/>
                  <a:gd name="connsiteY0" fmla="*/ 24830 h 186688"/>
                  <a:gd name="connsiteX1" fmla="*/ 24830 w 525681"/>
                  <a:gd name="connsiteY1" fmla="*/ 0 h 186688"/>
                  <a:gd name="connsiteX2" fmla="*/ 470031 w 525681"/>
                  <a:gd name="connsiteY2" fmla="*/ 0 h 186688"/>
                  <a:gd name="connsiteX3" fmla="*/ 470031 w 525681"/>
                  <a:gd name="connsiteY3" fmla="*/ 186688 h 186688"/>
                  <a:gd name="connsiteX4" fmla="*/ 24830 w 525681"/>
                  <a:gd name="connsiteY4" fmla="*/ 186688 h 186688"/>
                  <a:gd name="connsiteX5" fmla="*/ 0 w 525681"/>
                  <a:gd name="connsiteY5" fmla="*/ 161858 h 186688"/>
                  <a:gd name="connsiteX6" fmla="*/ 0 w 525681"/>
                  <a:gd name="connsiteY6" fmla="*/ 24830 h 186688"/>
                  <a:gd name="connsiteX0" fmla="*/ 0 w 503008"/>
                  <a:gd name="connsiteY0" fmla="*/ 24830 h 186688"/>
                  <a:gd name="connsiteX1" fmla="*/ 24830 w 503008"/>
                  <a:gd name="connsiteY1" fmla="*/ 0 h 186688"/>
                  <a:gd name="connsiteX2" fmla="*/ 470031 w 503008"/>
                  <a:gd name="connsiteY2" fmla="*/ 0 h 186688"/>
                  <a:gd name="connsiteX3" fmla="*/ 470031 w 503008"/>
                  <a:gd name="connsiteY3" fmla="*/ 186688 h 186688"/>
                  <a:gd name="connsiteX4" fmla="*/ 24830 w 503008"/>
                  <a:gd name="connsiteY4" fmla="*/ 186688 h 186688"/>
                  <a:gd name="connsiteX5" fmla="*/ 0 w 503008"/>
                  <a:gd name="connsiteY5" fmla="*/ 161858 h 186688"/>
                  <a:gd name="connsiteX6" fmla="*/ 0 w 503008"/>
                  <a:gd name="connsiteY6" fmla="*/ 24830 h 186688"/>
                  <a:gd name="connsiteX0" fmla="*/ 0 w 470031"/>
                  <a:gd name="connsiteY0" fmla="*/ 24830 h 186688"/>
                  <a:gd name="connsiteX1" fmla="*/ 24830 w 470031"/>
                  <a:gd name="connsiteY1" fmla="*/ 0 h 186688"/>
                  <a:gd name="connsiteX2" fmla="*/ 470031 w 470031"/>
                  <a:gd name="connsiteY2" fmla="*/ 0 h 186688"/>
                  <a:gd name="connsiteX3" fmla="*/ 470031 w 470031"/>
                  <a:gd name="connsiteY3" fmla="*/ 186688 h 186688"/>
                  <a:gd name="connsiteX4" fmla="*/ 24830 w 470031"/>
                  <a:gd name="connsiteY4" fmla="*/ 186688 h 186688"/>
                  <a:gd name="connsiteX5" fmla="*/ 0 w 470031"/>
                  <a:gd name="connsiteY5" fmla="*/ 161858 h 186688"/>
                  <a:gd name="connsiteX6" fmla="*/ 0 w 470031"/>
                  <a:gd name="connsiteY6" fmla="*/ 24830 h 186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0031" h="186688">
                    <a:moveTo>
                      <a:pt x="0" y="24830"/>
                    </a:moveTo>
                    <a:cubicBezTo>
                      <a:pt x="0" y="11117"/>
                      <a:pt x="11117" y="0"/>
                      <a:pt x="24830" y="0"/>
                    </a:cubicBezTo>
                    <a:lnTo>
                      <a:pt x="470031" y="0"/>
                    </a:lnTo>
                    <a:lnTo>
                      <a:pt x="470031" y="186688"/>
                    </a:lnTo>
                    <a:lnTo>
                      <a:pt x="24830" y="186688"/>
                    </a:lnTo>
                    <a:cubicBezTo>
                      <a:pt x="11117" y="186688"/>
                      <a:pt x="0" y="175571"/>
                      <a:pt x="0" y="161858"/>
                    </a:cubicBezTo>
                    <a:lnTo>
                      <a:pt x="0" y="248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600" b="1" dirty="0">
                  <a:solidFill>
                    <a:prstClr val="white"/>
                  </a:solidFill>
                  <a:latin typeface="+mn-ea"/>
                  <a:ea typeface="+mn-ea"/>
                  <a:cs typeface="Nanum Gothic" charset="-127"/>
                </a:endParaRPr>
              </a:p>
            </p:txBody>
          </p:sp>
          <p:sp>
            <p:nvSpPr>
              <p:cNvPr id="183" name="모서리가 둥근 직사각형 114"/>
              <p:cNvSpPr/>
              <p:nvPr/>
            </p:nvSpPr>
            <p:spPr>
              <a:xfrm rot="10800000">
                <a:off x="1993290" y="453256"/>
                <a:ext cx="408831" cy="162380"/>
              </a:xfrm>
              <a:custGeom>
                <a:avLst/>
                <a:gdLst>
                  <a:gd name="connsiteX0" fmla="*/ 0 w 494861"/>
                  <a:gd name="connsiteY0" fmla="*/ 24830 h 186688"/>
                  <a:gd name="connsiteX1" fmla="*/ 24830 w 494861"/>
                  <a:gd name="connsiteY1" fmla="*/ 0 h 186688"/>
                  <a:gd name="connsiteX2" fmla="*/ 470031 w 494861"/>
                  <a:gd name="connsiteY2" fmla="*/ 0 h 186688"/>
                  <a:gd name="connsiteX3" fmla="*/ 494861 w 494861"/>
                  <a:gd name="connsiteY3" fmla="*/ 24830 h 186688"/>
                  <a:gd name="connsiteX4" fmla="*/ 494861 w 494861"/>
                  <a:gd name="connsiteY4" fmla="*/ 161858 h 186688"/>
                  <a:gd name="connsiteX5" fmla="*/ 470031 w 494861"/>
                  <a:gd name="connsiteY5" fmla="*/ 186688 h 186688"/>
                  <a:gd name="connsiteX6" fmla="*/ 24830 w 494861"/>
                  <a:gd name="connsiteY6" fmla="*/ 186688 h 186688"/>
                  <a:gd name="connsiteX7" fmla="*/ 0 w 494861"/>
                  <a:gd name="connsiteY7" fmla="*/ 161858 h 186688"/>
                  <a:gd name="connsiteX8" fmla="*/ 0 w 494861"/>
                  <a:gd name="connsiteY8" fmla="*/ 24830 h 186688"/>
                  <a:gd name="connsiteX0" fmla="*/ 0 w 512698"/>
                  <a:gd name="connsiteY0" fmla="*/ 24830 h 186688"/>
                  <a:gd name="connsiteX1" fmla="*/ 24830 w 512698"/>
                  <a:gd name="connsiteY1" fmla="*/ 0 h 186688"/>
                  <a:gd name="connsiteX2" fmla="*/ 470031 w 512698"/>
                  <a:gd name="connsiteY2" fmla="*/ 0 h 186688"/>
                  <a:gd name="connsiteX3" fmla="*/ 494861 w 512698"/>
                  <a:gd name="connsiteY3" fmla="*/ 161858 h 186688"/>
                  <a:gd name="connsiteX4" fmla="*/ 470031 w 512698"/>
                  <a:gd name="connsiteY4" fmla="*/ 186688 h 186688"/>
                  <a:gd name="connsiteX5" fmla="*/ 24830 w 512698"/>
                  <a:gd name="connsiteY5" fmla="*/ 186688 h 186688"/>
                  <a:gd name="connsiteX6" fmla="*/ 0 w 512698"/>
                  <a:gd name="connsiteY6" fmla="*/ 161858 h 186688"/>
                  <a:gd name="connsiteX7" fmla="*/ 0 w 512698"/>
                  <a:gd name="connsiteY7" fmla="*/ 24830 h 186688"/>
                  <a:gd name="connsiteX0" fmla="*/ 0 w 525681"/>
                  <a:gd name="connsiteY0" fmla="*/ 24830 h 186688"/>
                  <a:gd name="connsiteX1" fmla="*/ 24830 w 525681"/>
                  <a:gd name="connsiteY1" fmla="*/ 0 h 186688"/>
                  <a:gd name="connsiteX2" fmla="*/ 470031 w 525681"/>
                  <a:gd name="connsiteY2" fmla="*/ 0 h 186688"/>
                  <a:gd name="connsiteX3" fmla="*/ 470031 w 525681"/>
                  <a:gd name="connsiteY3" fmla="*/ 186688 h 186688"/>
                  <a:gd name="connsiteX4" fmla="*/ 24830 w 525681"/>
                  <a:gd name="connsiteY4" fmla="*/ 186688 h 186688"/>
                  <a:gd name="connsiteX5" fmla="*/ 0 w 525681"/>
                  <a:gd name="connsiteY5" fmla="*/ 161858 h 186688"/>
                  <a:gd name="connsiteX6" fmla="*/ 0 w 525681"/>
                  <a:gd name="connsiteY6" fmla="*/ 24830 h 186688"/>
                  <a:gd name="connsiteX0" fmla="*/ 0 w 503008"/>
                  <a:gd name="connsiteY0" fmla="*/ 24830 h 186688"/>
                  <a:gd name="connsiteX1" fmla="*/ 24830 w 503008"/>
                  <a:gd name="connsiteY1" fmla="*/ 0 h 186688"/>
                  <a:gd name="connsiteX2" fmla="*/ 470031 w 503008"/>
                  <a:gd name="connsiteY2" fmla="*/ 0 h 186688"/>
                  <a:gd name="connsiteX3" fmla="*/ 470031 w 503008"/>
                  <a:gd name="connsiteY3" fmla="*/ 186688 h 186688"/>
                  <a:gd name="connsiteX4" fmla="*/ 24830 w 503008"/>
                  <a:gd name="connsiteY4" fmla="*/ 186688 h 186688"/>
                  <a:gd name="connsiteX5" fmla="*/ 0 w 503008"/>
                  <a:gd name="connsiteY5" fmla="*/ 161858 h 186688"/>
                  <a:gd name="connsiteX6" fmla="*/ 0 w 503008"/>
                  <a:gd name="connsiteY6" fmla="*/ 24830 h 186688"/>
                  <a:gd name="connsiteX0" fmla="*/ 0 w 470031"/>
                  <a:gd name="connsiteY0" fmla="*/ 24830 h 186688"/>
                  <a:gd name="connsiteX1" fmla="*/ 24830 w 470031"/>
                  <a:gd name="connsiteY1" fmla="*/ 0 h 186688"/>
                  <a:gd name="connsiteX2" fmla="*/ 470031 w 470031"/>
                  <a:gd name="connsiteY2" fmla="*/ 0 h 186688"/>
                  <a:gd name="connsiteX3" fmla="*/ 470031 w 470031"/>
                  <a:gd name="connsiteY3" fmla="*/ 186688 h 186688"/>
                  <a:gd name="connsiteX4" fmla="*/ 24830 w 470031"/>
                  <a:gd name="connsiteY4" fmla="*/ 186688 h 186688"/>
                  <a:gd name="connsiteX5" fmla="*/ 0 w 470031"/>
                  <a:gd name="connsiteY5" fmla="*/ 161858 h 186688"/>
                  <a:gd name="connsiteX6" fmla="*/ 0 w 470031"/>
                  <a:gd name="connsiteY6" fmla="*/ 24830 h 186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0031" h="186688">
                    <a:moveTo>
                      <a:pt x="0" y="24830"/>
                    </a:moveTo>
                    <a:cubicBezTo>
                      <a:pt x="0" y="11117"/>
                      <a:pt x="11117" y="0"/>
                      <a:pt x="24830" y="0"/>
                    </a:cubicBezTo>
                    <a:lnTo>
                      <a:pt x="470031" y="0"/>
                    </a:lnTo>
                    <a:lnTo>
                      <a:pt x="470031" y="186688"/>
                    </a:lnTo>
                    <a:lnTo>
                      <a:pt x="24830" y="186688"/>
                    </a:lnTo>
                    <a:cubicBezTo>
                      <a:pt x="11117" y="186688"/>
                      <a:pt x="0" y="175571"/>
                      <a:pt x="0" y="161858"/>
                    </a:cubicBezTo>
                    <a:lnTo>
                      <a:pt x="0" y="2483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600" b="1" dirty="0">
                  <a:solidFill>
                    <a:prstClr val="white"/>
                  </a:solidFill>
                  <a:latin typeface="+mn-ea"/>
                  <a:ea typeface="+mn-ea"/>
                  <a:cs typeface="Nanum Gothic" charset="-127"/>
                </a:endParaRPr>
              </a:p>
            </p:txBody>
          </p:sp>
        </p:grpSp>
        <p:pic>
          <p:nvPicPr>
            <p:cNvPr id="180" name="그림 179"/>
            <p:cNvPicPr>
              <a:picLocks noChangeAspect="1"/>
            </p:cNvPicPr>
            <p:nvPr/>
          </p:nvPicPr>
          <p:blipFill>
            <a:blip r:embed="rId1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2422" y="1500204"/>
              <a:ext cx="80422" cy="106607"/>
            </a:xfrm>
            <a:prstGeom prst="rect">
              <a:avLst/>
            </a:prstGeom>
          </p:spPr>
        </p:pic>
        <p:pic>
          <p:nvPicPr>
            <p:cNvPr id="181" name="Picture 2" descr="https://d30y9cdsu7xlg0.cloudfront.net/png/89783-200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417" y="1522088"/>
              <a:ext cx="62980" cy="62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1" name="직사각형 120"/>
          <p:cNvSpPr/>
          <p:nvPr userDrawn="1"/>
        </p:nvSpPr>
        <p:spPr>
          <a:xfrm>
            <a:off x="9243115" y="997685"/>
            <a:ext cx="199787" cy="186827"/>
          </a:xfrm>
          <a:prstGeom prst="rect">
            <a:avLst/>
          </a:prstGeom>
          <a:solidFill>
            <a:schemeClr val="bg1">
              <a:lumMod val="95000"/>
              <a:alpha val="71000"/>
            </a:schemeClr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0" bIns="0" rtlCol="0" anchor="ctr" anchorCtr="0"/>
          <a:lstStyle/>
          <a:p>
            <a:endParaRPr lang="ko-KR" altLang="en-US" sz="7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0" name="모서리가 둥근 직사각형 69"/>
          <p:cNvSpPr/>
          <p:nvPr userDrawn="1"/>
        </p:nvSpPr>
        <p:spPr>
          <a:xfrm>
            <a:off x="667648" y="6287931"/>
            <a:ext cx="598438" cy="139445"/>
          </a:xfrm>
          <a:prstGeom prst="roundRect">
            <a:avLst>
              <a:gd name="adj" fmla="val 135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More</a:t>
            </a:r>
            <a:endParaRPr kumimoji="1" lang="ko-KR" altLang="en-US" sz="1400" dirty="0">
              <a:solidFill>
                <a:prstClr val="black">
                  <a:lumMod val="50000"/>
                  <a:lumOff val="50000"/>
                </a:prstClr>
              </a:solidFill>
              <a:latin typeface="Nanum Gothic Regular" charset="-127"/>
              <a:ea typeface="Nanum Gothic Regular" charset="-127"/>
            </a:endParaRPr>
          </a:p>
        </p:txBody>
      </p:sp>
      <p:grpSp>
        <p:nvGrpSpPr>
          <p:cNvPr id="71" name="그룹 70"/>
          <p:cNvGrpSpPr/>
          <p:nvPr userDrawn="1"/>
        </p:nvGrpSpPr>
        <p:grpSpPr>
          <a:xfrm rot="16200000">
            <a:off x="867416" y="5352186"/>
            <a:ext cx="169853" cy="1592142"/>
            <a:chOff x="4470167" y="670560"/>
            <a:chExt cx="205258" cy="6065520"/>
          </a:xfrm>
        </p:grpSpPr>
        <p:sp>
          <p:nvSpPr>
            <p:cNvPr id="72" name="자유형 71"/>
            <p:cNvSpPr/>
            <p:nvPr/>
          </p:nvSpPr>
          <p:spPr>
            <a:xfrm>
              <a:off x="4470167" y="670560"/>
              <a:ext cx="156765" cy="6065520"/>
            </a:xfrm>
            <a:custGeom>
              <a:avLst/>
              <a:gdLst>
                <a:gd name="connsiteX0" fmla="*/ 71353 w 156765"/>
                <a:gd name="connsiteY0" fmla="*/ 0 h 6065520"/>
                <a:gd name="connsiteX1" fmla="*/ 2773 w 156765"/>
                <a:gd name="connsiteY1" fmla="*/ 1501140 h 6065520"/>
                <a:gd name="connsiteX2" fmla="*/ 155173 w 156765"/>
                <a:gd name="connsiteY2" fmla="*/ 4792980 h 6065520"/>
                <a:gd name="connsiteX3" fmla="*/ 86593 w 156765"/>
                <a:gd name="connsiteY3" fmla="*/ 6065520 h 6065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765" h="6065520">
                  <a:moveTo>
                    <a:pt x="71353" y="0"/>
                  </a:moveTo>
                  <a:cubicBezTo>
                    <a:pt x="30078" y="351155"/>
                    <a:pt x="-11197" y="702310"/>
                    <a:pt x="2773" y="1501140"/>
                  </a:cubicBezTo>
                  <a:cubicBezTo>
                    <a:pt x="16743" y="2299970"/>
                    <a:pt x="141203" y="4032250"/>
                    <a:pt x="155173" y="4792980"/>
                  </a:cubicBezTo>
                  <a:cubicBezTo>
                    <a:pt x="169143" y="5553710"/>
                    <a:pt x="86593" y="6065520"/>
                    <a:pt x="86593" y="6065520"/>
                  </a:cubicBez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3" name="자유형 72"/>
            <p:cNvSpPr/>
            <p:nvPr/>
          </p:nvSpPr>
          <p:spPr>
            <a:xfrm>
              <a:off x="4518660" y="670560"/>
              <a:ext cx="156765" cy="6065520"/>
            </a:xfrm>
            <a:custGeom>
              <a:avLst/>
              <a:gdLst>
                <a:gd name="connsiteX0" fmla="*/ 71353 w 156765"/>
                <a:gd name="connsiteY0" fmla="*/ 0 h 6065520"/>
                <a:gd name="connsiteX1" fmla="*/ 2773 w 156765"/>
                <a:gd name="connsiteY1" fmla="*/ 1501140 h 6065520"/>
                <a:gd name="connsiteX2" fmla="*/ 155173 w 156765"/>
                <a:gd name="connsiteY2" fmla="*/ 4792980 h 6065520"/>
                <a:gd name="connsiteX3" fmla="*/ 86593 w 156765"/>
                <a:gd name="connsiteY3" fmla="*/ 6065520 h 6065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765" h="6065520">
                  <a:moveTo>
                    <a:pt x="71353" y="0"/>
                  </a:moveTo>
                  <a:cubicBezTo>
                    <a:pt x="30078" y="351155"/>
                    <a:pt x="-11197" y="702310"/>
                    <a:pt x="2773" y="1501140"/>
                  </a:cubicBezTo>
                  <a:cubicBezTo>
                    <a:pt x="16743" y="2299970"/>
                    <a:pt x="141203" y="4032250"/>
                    <a:pt x="155173" y="4792980"/>
                  </a:cubicBezTo>
                  <a:cubicBezTo>
                    <a:pt x="169143" y="5553710"/>
                    <a:pt x="86593" y="6065520"/>
                    <a:pt x="86593" y="6065520"/>
                  </a:cubicBez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85" name="그림 84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329" y="1219297"/>
            <a:ext cx="735789" cy="204087"/>
          </a:xfrm>
          <a:prstGeom prst="rect">
            <a:avLst/>
          </a:prstGeom>
        </p:spPr>
      </p:pic>
      <p:sp>
        <p:nvSpPr>
          <p:cNvPr id="86" name="직사각형 85"/>
          <p:cNvSpPr/>
          <p:nvPr userDrawn="1"/>
        </p:nvSpPr>
        <p:spPr>
          <a:xfrm>
            <a:off x="2020881" y="1241304"/>
            <a:ext cx="1237455" cy="18682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0" bIns="0" rtlCol="0" anchor="ctr" anchorCtr="0"/>
          <a:lstStyle/>
          <a:p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  <a:cs typeface="Nanum Gothic" charset="-127"/>
              </a:rPr>
              <a:t>Select data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  <a:latin typeface="+mn-ea"/>
              <a:ea typeface="+mn-ea"/>
              <a:cs typeface="Nanum Gothic" charset="-127"/>
            </a:endParaRPr>
          </a:p>
        </p:txBody>
      </p:sp>
      <p:grpSp>
        <p:nvGrpSpPr>
          <p:cNvPr id="87" name="그룹 86"/>
          <p:cNvGrpSpPr/>
          <p:nvPr userDrawn="1"/>
        </p:nvGrpSpPr>
        <p:grpSpPr>
          <a:xfrm>
            <a:off x="1795419" y="1241009"/>
            <a:ext cx="204202" cy="186827"/>
            <a:chOff x="255671" y="1303249"/>
            <a:chExt cx="204202" cy="186827"/>
          </a:xfrm>
        </p:grpSpPr>
        <p:sp>
          <p:nvSpPr>
            <p:cNvPr id="92" name="직사각형 91"/>
            <p:cNvSpPr/>
            <p:nvPr/>
          </p:nvSpPr>
          <p:spPr>
            <a:xfrm>
              <a:off x="255671" y="1303249"/>
              <a:ext cx="204202" cy="186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0" rIns="0" bIns="0" rtlCol="0" anchor="ctr" anchorCtr="0"/>
            <a:lstStyle/>
            <a:p>
              <a:endParaRPr lang="de-DE" altLang="ko-KR" sz="600" dirty="0">
                <a:solidFill>
                  <a:schemeClr val="tx1"/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pic>
          <p:nvPicPr>
            <p:cNvPr id="94" name="그림 93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85" y="1345591"/>
              <a:ext cx="105644" cy="105644"/>
            </a:xfrm>
            <a:prstGeom prst="rect">
              <a:avLst/>
            </a:prstGeom>
          </p:spPr>
        </p:pic>
      </p:grpSp>
      <p:sp>
        <p:nvSpPr>
          <p:cNvPr id="96" name="제목 2"/>
          <p:cNvSpPr txBox="1">
            <a:spLocks/>
          </p:cNvSpPr>
          <p:nvPr userDrawn="1"/>
        </p:nvSpPr>
        <p:spPr bwMode="auto">
          <a:xfrm>
            <a:off x="7306712" y="979820"/>
            <a:ext cx="963039" cy="135486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216000" tIns="3600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r>
              <a:rPr lang="en-US" altLang="ko-KR" sz="5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Datasource</a:t>
            </a:r>
            <a:r>
              <a:rPr lang="en-US" altLang="ko-KR" sz="5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 sync. interval</a:t>
            </a:r>
          </a:p>
        </p:txBody>
      </p:sp>
      <p:pic>
        <p:nvPicPr>
          <p:cNvPr id="97" name="그림 96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650" y="992220"/>
            <a:ext cx="153372" cy="137687"/>
          </a:xfrm>
          <a:prstGeom prst="rect">
            <a:avLst/>
          </a:prstGeom>
        </p:spPr>
      </p:pic>
      <p:sp>
        <p:nvSpPr>
          <p:cNvPr id="98" name="직사각형 97"/>
          <p:cNvSpPr/>
          <p:nvPr userDrawn="1"/>
        </p:nvSpPr>
        <p:spPr>
          <a:xfrm>
            <a:off x="8274050" y="995132"/>
            <a:ext cx="456545" cy="14191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10 sec.</a:t>
            </a:r>
            <a:r>
              <a: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  ▼</a:t>
            </a:r>
            <a:endParaRPr lang="en-US" altLang="ko-KR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16841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설명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6319343" y="657242"/>
            <a:ext cx="5575172" cy="275417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302557" y="657242"/>
            <a:ext cx="5575172" cy="275417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516935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대시보드편집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1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80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2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8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4" name="직사각형 83"/>
          <p:cNvSpPr/>
          <p:nvPr userDrawn="1"/>
        </p:nvSpPr>
        <p:spPr>
          <a:xfrm>
            <a:off x="158110" y="649416"/>
            <a:ext cx="9826321" cy="2978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+mn-ea"/>
              <a:ea typeface="+mn-ea"/>
              <a:cs typeface="Malgun Gothic" charset="-127"/>
            </a:endParaRPr>
          </a:p>
        </p:txBody>
      </p:sp>
      <p:sp>
        <p:nvSpPr>
          <p:cNvPr id="41" name="직사각형 40"/>
          <p:cNvSpPr/>
          <p:nvPr userDrawn="1"/>
        </p:nvSpPr>
        <p:spPr>
          <a:xfrm>
            <a:off x="378241" y="682497"/>
            <a:ext cx="190393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9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새로운 대시보드 </a:t>
            </a:r>
            <a:r>
              <a:rPr lang="en-US" altLang="ko-KR" sz="9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01</a:t>
            </a:r>
            <a:endParaRPr lang="en-US" altLang="ko-KR" sz="900" b="1" dirty="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grpSp>
        <p:nvGrpSpPr>
          <p:cNvPr id="42" name="그룹 41"/>
          <p:cNvGrpSpPr/>
          <p:nvPr userDrawn="1"/>
        </p:nvGrpSpPr>
        <p:grpSpPr>
          <a:xfrm>
            <a:off x="9208492" y="680173"/>
            <a:ext cx="712706" cy="201863"/>
            <a:chOff x="8371785" y="1072102"/>
            <a:chExt cx="712706" cy="201863"/>
          </a:xfrm>
        </p:grpSpPr>
        <p:sp>
          <p:nvSpPr>
            <p:cNvPr id="43" name="모서리가 둥근 직사각형 160"/>
            <p:cNvSpPr/>
            <p:nvPr userDrawn="1"/>
          </p:nvSpPr>
          <p:spPr>
            <a:xfrm>
              <a:off x="8371785" y="1072102"/>
              <a:ext cx="712706" cy="20186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b="0" i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  <a:ea typeface="+mn-ea"/>
                </a:rPr>
                <a:t>      </a:t>
              </a:r>
              <a:r>
                <a:rPr lang="en-US" altLang="ko-KR" sz="700" b="0" i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  <a:ea typeface="+mn-ea"/>
                </a:rPr>
                <a:t>DONE</a:t>
              </a:r>
              <a:endParaRPr lang="ko-KR" altLang="en-US" sz="700" b="0" i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</a:endParaRPr>
            </a:p>
          </p:txBody>
        </p:sp>
        <p:pic>
          <p:nvPicPr>
            <p:cNvPr id="44" name="그림 43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0818" y="1107809"/>
              <a:ext cx="134961" cy="134961"/>
            </a:xfrm>
            <a:prstGeom prst="rect">
              <a:avLst/>
            </a:prstGeom>
          </p:spPr>
        </p:pic>
      </p:grpSp>
      <p:pic>
        <p:nvPicPr>
          <p:cNvPr id="45" name="그림 44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6" t="11354" r="19782" b="10254"/>
          <a:stretch/>
        </p:blipFill>
        <p:spPr>
          <a:xfrm>
            <a:off x="241996" y="738413"/>
            <a:ext cx="146290" cy="11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46" name="L 도형 45"/>
          <p:cNvSpPr/>
          <p:nvPr userDrawn="1"/>
        </p:nvSpPr>
        <p:spPr>
          <a:xfrm rot="18900000">
            <a:off x="1510581" y="754279"/>
            <a:ext cx="73731" cy="73731"/>
          </a:xfrm>
          <a:prstGeom prst="corner">
            <a:avLst>
              <a:gd name="adj1" fmla="val 18553"/>
              <a:gd name="adj2" fmla="val 21308"/>
            </a:avLst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48" name="모서리가 둥근 직사각형 160"/>
          <p:cNvSpPr/>
          <p:nvPr userDrawn="1"/>
        </p:nvSpPr>
        <p:spPr>
          <a:xfrm>
            <a:off x="8446270" y="677501"/>
            <a:ext cx="712706" cy="20317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  <a:cs typeface="Nanum Gothic" charset="-127"/>
              </a:rPr>
              <a:t>   </a:t>
            </a:r>
            <a:r>
              <a:rPr lang="en-US" altLang="ko-KR" sz="7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  <a:cs typeface="Nanum Gothic" charset="-127"/>
              </a:rPr>
              <a:t>DISMISS</a:t>
            </a:r>
            <a:endParaRPr lang="ko-KR" altLang="en-US" sz="700" dirty="0">
              <a:solidFill>
                <a:prstClr val="black">
                  <a:lumMod val="65000"/>
                  <a:lumOff val="3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49" name="없음 기호[&quot;] 48"/>
          <p:cNvSpPr/>
          <p:nvPr userDrawn="1"/>
        </p:nvSpPr>
        <p:spPr>
          <a:xfrm>
            <a:off x="8488222" y="724160"/>
            <a:ext cx="119494" cy="119494"/>
          </a:xfrm>
          <a:prstGeom prst="noSmoking">
            <a:avLst>
              <a:gd name="adj" fmla="val 15772"/>
            </a:avLst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ea typeface="+mn-ea"/>
              <a:cs typeface="Nanum Gothic" charset="-127"/>
            </a:endParaRPr>
          </a:p>
        </p:txBody>
      </p:sp>
      <p:pic>
        <p:nvPicPr>
          <p:cNvPr id="306" name="그림 30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241" y="700558"/>
            <a:ext cx="2267687" cy="217119"/>
          </a:xfrm>
          <a:prstGeom prst="rect">
            <a:avLst/>
          </a:prstGeom>
        </p:spPr>
      </p:pic>
      <p:grpSp>
        <p:nvGrpSpPr>
          <p:cNvPr id="307" name="그룹 306"/>
          <p:cNvGrpSpPr/>
          <p:nvPr userDrawn="1"/>
        </p:nvGrpSpPr>
        <p:grpSpPr>
          <a:xfrm>
            <a:off x="158111" y="943059"/>
            <a:ext cx="9826196" cy="5798309"/>
            <a:chOff x="158111" y="1247142"/>
            <a:chExt cx="9826196" cy="5494226"/>
          </a:xfrm>
        </p:grpSpPr>
        <p:sp>
          <p:nvSpPr>
            <p:cNvPr id="308" name="직사각형 307"/>
            <p:cNvSpPr/>
            <p:nvPr/>
          </p:nvSpPr>
          <p:spPr>
            <a:xfrm>
              <a:off x="158111" y="1247142"/>
              <a:ext cx="9826196" cy="54942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grpSp>
          <p:nvGrpSpPr>
            <p:cNvPr id="309" name="그룹 308"/>
            <p:cNvGrpSpPr/>
            <p:nvPr/>
          </p:nvGrpSpPr>
          <p:grpSpPr>
            <a:xfrm>
              <a:off x="337291" y="1247142"/>
              <a:ext cx="9476064" cy="5494226"/>
              <a:chOff x="337291" y="1247142"/>
              <a:chExt cx="9476064" cy="5494226"/>
            </a:xfrm>
          </p:grpSpPr>
          <p:cxnSp>
            <p:nvCxnSpPr>
              <p:cNvPr id="325" name="직선 연결선[R] 324"/>
              <p:cNvCxnSpPr/>
              <p:nvPr userDrawn="1"/>
            </p:nvCxnSpPr>
            <p:spPr>
              <a:xfrm>
                <a:off x="33729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직선 연결선[R] 325"/>
              <p:cNvCxnSpPr/>
              <p:nvPr userDrawn="1"/>
            </p:nvCxnSpPr>
            <p:spPr>
              <a:xfrm>
                <a:off x="73212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직선 연결선[R] 326"/>
              <p:cNvCxnSpPr/>
              <p:nvPr userDrawn="1"/>
            </p:nvCxnSpPr>
            <p:spPr>
              <a:xfrm>
                <a:off x="112696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직선 연결선[R] 327"/>
              <p:cNvCxnSpPr/>
              <p:nvPr userDrawn="1"/>
            </p:nvCxnSpPr>
            <p:spPr>
              <a:xfrm>
                <a:off x="152179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직선 연결선[R] 328"/>
              <p:cNvCxnSpPr/>
              <p:nvPr userDrawn="1"/>
            </p:nvCxnSpPr>
            <p:spPr>
              <a:xfrm>
                <a:off x="191663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직선 연결선[R] 329"/>
              <p:cNvCxnSpPr/>
              <p:nvPr userDrawn="1"/>
            </p:nvCxnSpPr>
            <p:spPr>
              <a:xfrm>
                <a:off x="231147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직선 연결선[R] 330"/>
              <p:cNvCxnSpPr/>
              <p:nvPr userDrawn="1"/>
            </p:nvCxnSpPr>
            <p:spPr>
              <a:xfrm>
                <a:off x="270630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직선 연결선[R] 331"/>
              <p:cNvCxnSpPr/>
              <p:nvPr userDrawn="1"/>
            </p:nvCxnSpPr>
            <p:spPr>
              <a:xfrm>
                <a:off x="310114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직선 연결선[R] 332"/>
              <p:cNvCxnSpPr/>
              <p:nvPr userDrawn="1"/>
            </p:nvCxnSpPr>
            <p:spPr>
              <a:xfrm>
                <a:off x="349597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직선 연결선[R] 333"/>
              <p:cNvCxnSpPr/>
              <p:nvPr userDrawn="1"/>
            </p:nvCxnSpPr>
            <p:spPr>
              <a:xfrm>
                <a:off x="389081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직선 연결선[R] 334"/>
              <p:cNvCxnSpPr/>
              <p:nvPr userDrawn="1"/>
            </p:nvCxnSpPr>
            <p:spPr>
              <a:xfrm>
                <a:off x="428565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직선 연결선[R] 335"/>
              <p:cNvCxnSpPr/>
              <p:nvPr userDrawn="1"/>
            </p:nvCxnSpPr>
            <p:spPr>
              <a:xfrm>
                <a:off x="468048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직선 연결선[R] 336"/>
              <p:cNvCxnSpPr/>
              <p:nvPr userDrawn="1"/>
            </p:nvCxnSpPr>
            <p:spPr>
              <a:xfrm>
                <a:off x="507532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직선 연결선[R] 337"/>
              <p:cNvCxnSpPr/>
              <p:nvPr userDrawn="1"/>
            </p:nvCxnSpPr>
            <p:spPr>
              <a:xfrm>
                <a:off x="547015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직선 연결선[R] 338"/>
              <p:cNvCxnSpPr/>
              <p:nvPr userDrawn="1"/>
            </p:nvCxnSpPr>
            <p:spPr>
              <a:xfrm>
                <a:off x="586499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직선 연결선[R] 339"/>
              <p:cNvCxnSpPr/>
              <p:nvPr userDrawn="1"/>
            </p:nvCxnSpPr>
            <p:spPr>
              <a:xfrm>
                <a:off x="625983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직선 연결선[R] 340"/>
              <p:cNvCxnSpPr/>
              <p:nvPr userDrawn="1"/>
            </p:nvCxnSpPr>
            <p:spPr>
              <a:xfrm>
                <a:off x="665466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직선 연결선[R] 341"/>
              <p:cNvCxnSpPr/>
              <p:nvPr userDrawn="1"/>
            </p:nvCxnSpPr>
            <p:spPr>
              <a:xfrm>
                <a:off x="704950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직선 연결선[R] 342"/>
              <p:cNvCxnSpPr/>
              <p:nvPr userDrawn="1"/>
            </p:nvCxnSpPr>
            <p:spPr>
              <a:xfrm>
                <a:off x="744433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직선 연결선[R] 343"/>
              <p:cNvCxnSpPr/>
              <p:nvPr userDrawn="1"/>
            </p:nvCxnSpPr>
            <p:spPr>
              <a:xfrm>
                <a:off x="862884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직선 연결선[R] 344"/>
              <p:cNvCxnSpPr/>
              <p:nvPr userDrawn="1"/>
            </p:nvCxnSpPr>
            <p:spPr>
              <a:xfrm>
                <a:off x="783917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직선 연결선[R] 345"/>
              <p:cNvCxnSpPr/>
              <p:nvPr userDrawn="1"/>
            </p:nvCxnSpPr>
            <p:spPr>
              <a:xfrm>
                <a:off x="823401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직선 연결선[R] 346"/>
              <p:cNvCxnSpPr/>
              <p:nvPr userDrawn="1"/>
            </p:nvCxnSpPr>
            <p:spPr>
              <a:xfrm>
                <a:off x="902368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직선 연결선[R] 347"/>
              <p:cNvCxnSpPr/>
              <p:nvPr userDrawn="1"/>
            </p:nvCxnSpPr>
            <p:spPr>
              <a:xfrm>
                <a:off x="941851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직선 연결선[R] 348"/>
              <p:cNvCxnSpPr/>
              <p:nvPr userDrawn="1"/>
            </p:nvCxnSpPr>
            <p:spPr>
              <a:xfrm>
                <a:off x="981335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0" name="그룹 309"/>
            <p:cNvGrpSpPr/>
            <p:nvPr/>
          </p:nvGrpSpPr>
          <p:grpSpPr>
            <a:xfrm>
              <a:off x="173351" y="1250648"/>
              <a:ext cx="9810955" cy="5132868"/>
              <a:chOff x="173351" y="1374755"/>
              <a:chExt cx="9810955" cy="5132868"/>
            </a:xfrm>
          </p:grpSpPr>
          <p:cxnSp>
            <p:nvCxnSpPr>
              <p:cNvPr id="311" name="직선 연결선[R] 310"/>
              <p:cNvCxnSpPr/>
              <p:nvPr userDrawn="1"/>
            </p:nvCxnSpPr>
            <p:spPr>
              <a:xfrm rot="16200000">
                <a:off x="5078829" y="1602145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직선 연결선[R] 311"/>
              <p:cNvCxnSpPr/>
              <p:nvPr userDrawn="1"/>
            </p:nvCxnSpPr>
            <p:spPr>
              <a:xfrm rot="16200000">
                <a:off x="5078829" y="1207309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직선 연결선[R] 312"/>
              <p:cNvCxnSpPr/>
              <p:nvPr userDrawn="1"/>
            </p:nvCxnSpPr>
            <p:spPr>
              <a:xfrm rot="16200000">
                <a:off x="5078829" y="812473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직선 연결선[R] 313"/>
              <p:cNvCxnSpPr/>
              <p:nvPr userDrawn="1"/>
            </p:nvCxnSpPr>
            <p:spPr>
              <a:xfrm rot="16200000">
                <a:off x="5078829" y="417637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직선 연결선[R] 314"/>
              <p:cNvCxnSpPr/>
              <p:nvPr userDrawn="1"/>
            </p:nvCxnSpPr>
            <p:spPr>
              <a:xfrm rot="16200000">
                <a:off x="5078829" y="22801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직선 연결선[R] 315"/>
              <p:cNvCxnSpPr/>
              <p:nvPr userDrawn="1"/>
            </p:nvCxnSpPr>
            <p:spPr>
              <a:xfrm rot="16200000">
                <a:off x="5078829" y="-372035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직선 연결선[R] 316"/>
              <p:cNvCxnSpPr/>
              <p:nvPr userDrawn="1"/>
            </p:nvCxnSpPr>
            <p:spPr>
              <a:xfrm rot="16200000">
                <a:off x="5078829" y="-766871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직선 연결선[R] 317"/>
              <p:cNvCxnSpPr/>
              <p:nvPr userDrawn="1"/>
            </p:nvCxnSpPr>
            <p:spPr>
              <a:xfrm rot="16200000">
                <a:off x="5078829" y="-1161707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직선 연결선[R] 318"/>
              <p:cNvCxnSpPr/>
              <p:nvPr userDrawn="1"/>
            </p:nvCxnSpPr>
            <p:spPr>
              <a:xfrm rot="16200000">
                <a:off x="5078829" y="-2346215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직선 연결선[R] 319"/>
              <p:cNvCxnSpPr/>
              <p:nvPr userDrawn="1"/>
            </p:nvCxnSpPr>
            <p:spPr>
              <a:xfrm rot="16200000">
                <a:off x="5078829" y="-1556543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직선 연결선[R] 320"/>
              <p:cNvCxnSpPr/>
              <p:nvPr userDrawn="1"/>
            </p:nvCxnSpPr>
            <p:spPr>
              <a:xfrm rot="16200000">
                <a:off x="5078829" y="-1951379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직선 연결선[R] 321"/>
              <p:cNvCxnSpPr/>
              <p:nvPr userDrawn="1"/>
            </p:nvCxnSpPr>
            <p:spPr>
              <a:xfrm rot="16200000">
                <a:off x="5078829" y="-2741051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직선 연결선[R] 322"/>
              <p:cNvCxnSpPr/>
              <p:nvPr userDrawn="1"/>
            </p:nvCxnSpPr>
            <p:spPr>
              <a:xfrm rot="16200000">
                <a:off x="5078829" y="-3135887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직선 연결선[R] 323"/>
              <p:cNvCxnSpPr/>
              <p:nvPr userDrawn="1"/>
            </p:nvCxnSpPr>
            <p:spPr>
              <a:xfrm rot="16200000">
                <a:off x="5078829" y="-3530723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0" name="제목 2"/>
          <p:cNvSpPr txBox="1">
            <a:spLocks/>
          </p:cNvSpPr>
          <p:nvPr userDrawn="1"/>
        </p:nvSpPr>
        <p:spPr bwMode="auto">
          <a:xfrm>
            <a:off x="9736275" y="951316"/>
            <a:ext cx="252018" cy="5790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lIns="7200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endParaRPr lang="en-US" altLang="ko-KR" sz="800" dirty="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351" name="그룹 350"/>
          <p:cNvGrpSpPr/>
          <p:nvPr userDrawn="1"/>
        </p:nvGrpSpPr>
        <p:grpSpPr>
          <a:xfrm rot="10800000">
            <a:off x="9807175" y="1541376"/>
            <a:ext cx="121206" cy="99007"/>
            <a:chOff x="4612159" y="975341"/>
            <a:chExt cx="1016959" cy="830701"/>
          </a:xfrm>
          <a:solidFill>
            <a:schemeClr val="tx1"/>
          </a:solidFill>
        </p:grpSpPr>
        <p:sp>
          <p:nvSpPr>
            <p:cNvPr id="352" name="타원 351"/>
            <p:cNvSpPr/>
            <p:nvPr/>
          </p:nvSpPr>
          <p:spPr>
            <a:xfrm>
              <a:off x="5014259" y="975341"/>
              <a:ext cx="201719" cy="201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grpSp>
          <p:nvGrpSpPr>
            <p:cNvPr id="353" name="그룹 352"/>
            <p:cNvGrpSpPr/>
            <p:nvPr/>
          </p:nvGrpSpPr>
          <p:grpSpPr>
            <a:xfrm>
              <a:off x="4832791" y="1289832"/>
              <a:ext cx="584906" cy="201719"/>
              <a:chOff x="4832791" y="1753520"/>
              <a:chExt cx="584906" cy="201719"/>
            </a:xfrm>
            <a:grpFill/>
          </p:grpSpPr>
          <p:sp>
            <p:nvSpPr>
              <p:cNvPr id="358" name="타원 357"/>
              <p:cNvSpPr/>
              <p:nvPr/>
            </p:nvSpPr>
            <p:spPr>
              <a:xfrm>
                <a:off x="4832791" y="1753520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359" name="타원 358"/>
              <p:cNvSpPr/>
              <p:nvPr/>
            </p:nvSpPr>
            <p:spPr>
              <a:xfrm>
                <a:off x="5215978" y="1753520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  <p:grpSp>
          <p:nvGrpSpPr>
            <p:cNvPr id="354" name="그룹 353"/>
            <p:cNvGrpSpPr/>
            <p:nvPr/>
          </p:nvGrpSpPr>
          <p:grpSpPr>
            <a:xfrm>
              <a:off x="4612159" y="1604323"/>
              <a:ext cx="1016959" cy="201719"/>
              <a:chOff x="4612159" y="2063335"/>
              <a:chExt cx="1016959" cy="201719"/>
            </a:xfrm>
            <a:grpFill/>
          </p:grpSpPr>
          <p:sp>
            <p:nvSpPr>
              <p:cNvPr id="355" name="타원 354"/>
              <p:cNvSpPr/>
              <p:nvPr/>
            </p:nvSpPr>
            <p:spPr>
              <a:xfrm>
                <a:off x="5019779" y="2063335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356" name="타원 355"/>
              <p:cNvSpPr/>
              <p:nvPr/>
            </p:nvSpPr>
            <p:spPr>
              <a:xfrm>
                <a:off x="4612159" y="2063335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357" name="타원 356"/>
              <p:cNvSpPr/>
              <p:nvPr/>
            </p:nvSpPr>
            <p:spPr>
              <a:xfrm>
                <a:off x="5427399" y="2063335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</p:grpSp>
      <p:pic>
        <p:nvPicPr>
          <p:cNvPr id="360" name="그림 359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696" y="1026360"/>
            <a:ext cx="132619" cy="146336"/>
          </a:xfrm>
          <a:prstGeom prst="rect">
            <a:avLst/>
          </a:prstGeom>
        </p:spPr>
      </p:pic>
      <p:grpSp>
        <p:nvGrpSpPr>
          <p:cNvPr id="361" name="그룹 360"/>
          <p:cNvGrpSpPr/>
          <p:nvPr userDrawn="1"/>
        </p:nvGrpSpPr>
        <p:grpSpPr>
          <a:xfrm>
            <a:off x="9777146" y="2036881"/>
            <a:ext cx="169035" cy="169035"/>
            <a:chOff x="5486400" y="2819400"/>
            <a:chExt cx="1219200" cy="1219200"/>
          </a:xfrm>
        </p:grpSpPr>
        <p:pic>
          <p:nvPicPr>
            <p:cNvPr id="362" name="그림 36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2819400"/>
              <a:ext cx="1219200" cy="1219200"/>
            </a:xfrm>
            <a:prstGeom prst="rect">
              <a:avLst/>
            </a:prstGeom>
          </p:spPr>
        </p:pic>
        <p:pic>
          <p:nvPicPr>
            <p:cNvPr id="363" name="그림 36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9621" y="3305594"/>
              <a:ext cx="552030" cy="552030"/>
            </a:xfrm>
            <a:prstGeom prst="rect">
              <a:avLst/>
            </a:prstGeom>
          </p:spPr>
        </p:pic>
      </p:grpSp>
      <p:grpSp>
        <p:nvGrpSpPr>
          <p:cNvPr id="364" name="그룹 363"/>
          <p:cNvGrpSpPr/>
          <p:nvPr userDrawn="1"/>
        </p:nvGrpSpPr>
        <p:grpSpPr>
          <a:xfrm>
            <a:off x="242924" y="1017958"/>
            <a:ext cx="9452922" cy="5660490"/>
            <a:chOff x="242924" y="1017958"/>
            <a:chExt cx="8127192" cy="5477266"/>
          </a:xfrm>
        </p:grpSpPr>
        <p:sp>
          <p:nvSpPr>
            <p:cNvPr id="365" name="직사각형 364"/>
            <p:cNvSpPr/>
            <p:nvPr/>
          </p:nvSpPr>
          <p:spPr>
            <a:xfrm>
              <a:off x="242924" y="1017958"/>
              <a:ext cx="8127192" cy="110479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텍스트 위젯 내용</a:t>
              </a:r>
            </a:p>
          </p:txBody>
        </p:sp>
        <p:grpSp>
          <p:nvGrpSpPr>
            <p:cNvPr id="366" name="그룹 365"/>
            <p:cNvGrpSpPr/>
            <p:nvPr/>
          </p:nvGrpSpPr>
          <p:grpSpPr>
            <a:xfrm>
              <a:off x="5928155" y="4817620"/>
              <a:ext cx="2441961" cy="1672752"/>
              <a:chOff x="6412697" y="3497952"/>
              <a:chExt cx="1615681" cy="1106747"/>
            </a:xfrm>
          </p:grpSpPr>
          <p:sp>
            <p:nvSpPr>
              <p:cNvPr id="385" name="직사각형 384"/>
              <p:cNvSpPr/>
              <p:nvPr/>
            </p:nvSpPr>
            <p:spPr>
              <a:xfrm>
                <a:off x="6412697" y="3497952"/>
                <a:ext cx="1615681" cy="110674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6000" tIns="72000" rIns="72000" bIns="72000" rtlCol="0" anchor="t" anchorCtr="0"/>
              <a:lstStyle/>
              <a:p>
                <a:r>
                  <a:rPr lang="ko-KR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   매개변수명</a:t>
                </a:r>
              </a:p>
            </p:txBody>
          </p:sp>
          <p:grpSp>
            <p:nvGrpSpPr>
              <p:cNvPr id="386" name="그룹 385"/>
              <p:cNvGrpSpPr/>
              <p:nvPr/>
            </p:nvGrpSpPr>
            <p:grpSpPr>
              <a:xfrm>
                <a:off x="6557875" y="3940679"/>
                <a:ext cx="1300365" cy="424277"/>
                <a:chOff x="351001" y="3689864"/>
                <a:chExt cx="1300365" cy="424277"/>
              </a:xfrm>
            </p:grpSpPr>
            <p:grpSp>
              <p:nvGrpSpPr>
                <p:cNvPr id="388" name="그룹 387"/>
                <p:cNvGrpSpPr/>
                <p:nvPr/>
              </p:nvGrpSpPr>
              <p:grpSpPr>
                <a:xfrm rot="10800000">
                  <a:off x="352636" y="3892977"/>
                  <a:ext cx="1298730" cy="89256"/>
                  <a:chOff x="6962553" y="5600669"/>
                  <a:chExt cx="2670967" cy="183564"/>
                </a:xfrm>
              </p:grpSpPr>
              <p:sp>
                <p:nvSpPr>
                  <p:cNvPr id="392" name="Track"/>
                  <p:cNvSpPr>
                    <a:spLocks/>
                  </p:cNvSpPr>
                  <p:nvPr>
                    <p:custDataLst>
                      <p:tags r:id="rId1"/>
                    </p:custDataLst>
                  </p:nvPr>
                </p:nvSpPr>
                <p:spPr bwMode="auto">
                  <a:xfrm>
                    <a:off x="6962553" y="5658728"/>
                    <a:ext cx="2670967" cy="67449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6350" cap="flat" cmpd="sng" algn="ctr">
                    <a:solidFill>
                      <a:srgbClr val="33333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2400" dirty="0">
                      <a:latin typeface="+mn-ea"/>
                    </a:endParaRPr>
                  </a:p>
                </p:txBody>
              </p:sp>
              <p:sp>
                <p:nvSpPr>
                  <p:cNvPr id="393" name="Slider Thumb"/>
                  <p:cNvSpPr>
                    <a:spLocks/>
                  </p:cNvSpPr>
                  <p:nvPr>
                    <p:custDataLst>
                      <p:tags r:id="rId2"/>
                    </p:custDataLst>
                  </p:nvPr>
                </p:nvSpPr>
                <p:spPr bwMode="auto">
                  <a:xfrm>
                    <a:off x="8842028" y="5600669"/>
                    <a:ext cx="72433" cy="183564"/>
                  </a:xfrm>
                  <a:prstGeom prst="roundRect">
                    <a:avLst/>
                  </a:prstGeom>
                  <a:solidFill>
                    <a:srgbClr val="D9D9D9"/>
                  </a:solidFill>
                  <a:ln w="6350" cap="flat" cmpd="sng" algn="ctr">
                    <a:solidFill>
                      <a:srgbClr val="33333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2400" dirty="0">
                      <a:latin typeface="+mn-ea"/>
                    </a:endParaRPr>
                  </a:p>
                </p:txBody>
              </p:sp>
            </p:grpSp>
            <p:sp>
              <p:nvSpPr>
                <p:cNvPr id="389" name="제목 2"/>
                <p:cNvSpPr txBox="1">
                  <a:spLocks/>
                </p:cNvSpPr>
                <p:nvPr/>
              </p:nvSpPr>
              <p:spPr bwMode="auto">
                <a:xfrm>
                  <a:off x="1180332" y="3918134"/>
                  <a:ext cx="469383" cy="196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>
                  <a:no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r" latinLnBrk="1">
                    <a:lnSpc>
                      <a:spcPct val="115000"/>
                    </a:lnSpc>
                    <a:buClr>
                      <a:srgbClr val="336699"/>
                    </a:buClr>
                  </a:pPr>
                  <a:r>
                    <a:rPr lang="en-US" altLang="ko-KR" sz="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n-ea"/>
                      <a:ea typeface="+mn-ea"/>
                      <a:cs typeface="Calibri" pitchFamily="34" charset="0"/>
                    </a:rPr>
                    <a:t>100.00</a:t>
                  </a:r>
                  <a:endParaRPr lang="en-US" altLang="ko-KR"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390" name="모서리가 둥근 직사각형 45"/>
                <p:cNvSpPr/>
                <p:nvPr/>
              </p:nvSpPr>
              <p:spPr>
                <a:xfrm>
                  <a:off x="351001" y="3689864"/>
                  <a:ext cx="1300365" cy="132896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r"/>
                  <a:r>
                    <a:rPr lang="en-US" altLang="ko-KR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</a:rPr>
                    <a:t>25.32</a:t>
                  </a:r>
                  <a:endPara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391" name="제목 2"/>
                <p:cNvSpPr txBox="1">
                  <a:spLocks/>
                </p:cNvSpPr>
                <p:nvPr/>
              </p:nvSpPr>
              <p:spPr bwMode="auto">
                <a:xfrm>
                  <a:off x="351002" y="3918134"/>
                  <a:ext cx="469383" cy="196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>
                  <a:no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latinLnBrk="1">
                    <a:lnSpc>
                      <a:spcPct val="115000"/>
                    </a:lnSpc>
                    <a:buClr>
                      <a:srgbClr val="336699"/>
                    </a:buClr>
                  </a:pPr>
                  <a:r>
                    <a:rPr lang="en-US" altLang="ko-KR" sz="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n-ea"/>
                      <a:ea typeface="+mn-ea"/>
                      <a:cs typeface="Calibri" pitchFamily="34" charset="0"/>
                    </a:rPr>
                    <a:t>1.00</a:t>
                  </a:r>
                  <a:endParaRPr lang="en-US" altLang="ko-KR"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ea typeface="+mn-ea"/>
                  </a:endParaRPr>
                </a:p>
              </p:txBody>
            </p:sp>
          </p:grpSp>
          <p:pic>
            <p:nvPicPr>
              <p:cNvPr id="387" name="그림 386"/>
              <p:cNvPicPr>
                <a:picLocks noChangeAspect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1327" y="3537068"/>
                <a:ext cx="105048" cy="1050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</p:pic>
        </p:grpSp>
        <p:grpSp>
          <p:nvGrpSpPr>
            <p:cNvPr id="367" name="그룹 366"/>
            <p:cNvGrpSpPr/>
            <p:nvPr/>
          </p:nvGrpSpPr>
          <p:grpSpPr>
            <a:xfrm>
              <a:off x="246120" y="2161434"/>
              <a:ext cx="5631290" cy="4333790"/>
              <a:chOff x="1796451" y="2354405"/>
              <a:chExt cx="1429465" cy="1106747"/>
            </a:xfrm>
          </p:grpSpPr>
          <p:grpSp>
            <p:nvGrpSpPr>
              <p:cNvPr id="381" name="그룹 380"/>
              <p:cNvGrpSpPr/>
              <p:nvPr/>
            </p:nvGrpSpPr>
            <p:grpSpPr>
              <a:xfrm>
                <a:off x="1796451" y="2354405"/>
                <a:ext cx="1429465" cy="1106747"/>
                <a:chOff x="1796451" y="2354405"/>
                <a:chExt cx="1429465" cy="1106747"/>
              </a:xfrm>
            </p:grpSpPr>
            <p:sp>
              <p:nvSpPr>
                <p:cNvPr id="383" name="직사각형 382"/>
                <p:cNvSpPr/>
                <p:nvPr/>
              </p:nvSpPr>
              <p:spPr>
                <a:xfrm>
                  <a:off x="1796451" y="2354405"/>
                  <a:ext cx="1429465" cy="110674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72000" rIns="72000" bIns="72000" rtlCol="0" anchor="t" anchorCtr="0"/>
                <a:lstStyle/>
                <a:p>
                  <a:r>
                    <a: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      차트명</a:t>
                  </a:r>
                </a:p>
              </p:txBody>
            </p:sp>
            <p:pic>
              <p:nvPicPr>
                <p:cNvPr id="384" name="그림 383"/>
                <p:cNvPicPr>
                  <a:picLocks noChangeAspect="1"/>
                </p:cNvPicPr>
                <p:nvPr/>
              </p:nvPicPr>
              <p:blipFill rotWithShape="1">
                <a:blip r:embed="rId11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sharpenSoften amount="50000"/>
                          </a14:imgEffect>
                        </a14:imgLayer>
                      </a14:imgProps>
                    </a:ext>
                  </a:extLst>
                </a:blip>
                <a:srcRect r="192"/>
                <a:stretch/>
              </p:blipFill>
              <p:spPr>
                <a:xfrm>
                  <a:off x="1845334" y="2445029"/>
                  <a:ext cx="1346573" cy="984620"/>
                </a:xfrm>
                <a:prstGeom prst="rect">
                  <a:avLst/>
                </a:prstGeom>
              </p:spPr>
            </p:pic>
          </p:grpSp>
          <p:pic>
            <p:nvPicPr>
              <p:cNvPr id="382" name="그림 381"/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566" t="29142" r="22186" b="22226"/>
              <a:stretch/>
            </p:blipFill>
            <p:spPr>
              <a:xfrm>
                <a:off x="1808115" y="2372442"/>
                <a:ext cx="53017" cy="41084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368" name="직사각형 367"/>
            <p:cNvSpPr/>
            <p:nvPr/>
          </p:nvSpPr>
          <p:spPr>
            <a:xfrm>
              <a:off x="283848" y="1064263"/>
              <a:ext cx="177885" cy="17107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lang="en-US" altLang="ko-KR" sz="800" b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T</a:t>
              </a:r>
              <a:endParaRPr lang="ko-KR" altLang="en-US" sz="800" b="1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grpSp>
          <p:nvGrpSpPr>
            <p:cNvPr id="369" name="그룹 368"/>
            <p:cNvGrpSpPr/>
            <p:nvPr/>
          </p:nvGrpSpPr>
          <p:grpSpPr>
            <a:xfrm>
              <a:off x="5923360" y="2169653"/>
              <a:ext cx="2441961" cy="2605298"/>
              <a:chOff x="4438647" y="2402891"/>
              <a:chExt cx="1615681" cy="1723750"/>
            </a:xfrm>
          </p:grpSpPr>
          <p:grpSp>
            <p:nvGrpSpPr>
              <p:cNvPr id="370" name="그룹 369"/>
              <p:cNvGrpSpPr/>
              <p:nvPr/>
            </p:nvGrpSpPr>
            <p:grpSpPr>
              <a:xfrm>
                <a:off x="4438647" y="2402891"/>
                <a:ext cx="1615681" cy="1723750"/>
                <a:chOff x="6307055" y="2402891"/>
                <a:chExt cx="1615681" cy="1723750"/>
              </a:xfrm>
            </p:grpSpPr>
            <p:sp>
              <p:nvSpPr>
                <p:cNvPr id="379" name="직사각형 378"/>
                <p:cNvSpPr/>
                <p:nvPr/>
              </p:nvSpPr>
              <p:spPr>
                <a:xfrm>
                  <a:off x="6307055" y="2402891"/>
                  <a:ext cx="1615681" cy="172375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16000" tIns="72000" rIns="72000" bIns="72000" rtlCol="0" anchor="t" anchorCtr="0"/>
                <a:lstStyle/>
                <a:p>
                  <a:r>
                    <a: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  필터명</a:t>
                  </a:r>
                </a:p>
              </p:txBody>
            </p:sp>
            <p:pic>
              <p:nvPicPr>
                <p:cNvPr id="380" name="그림 379"/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346" t="35993" r="27215" b="51523"/>
                <a:stretch/>
              </p:blipFill>
              <p:spPr>
                <a:xfrm>
                  <a:off x="6347888" y="2452039"/>
                  <a:ext cx="101088" cy="92283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371" name="그룹 370"/>
              <p:cNvGrpSpPr/>
              <p:nvPr/>
            </p:nvGrpSpPr>
            <p:grpSpPr>
              <a:xfrm>
                <a:off x="4643388" y="2491542"/>
                <a:ext cx="1308736" cy="1283658"/>
                <a:chOff x="1686149" y="2517488"/>
                <a:chExt cx="1308736" cy="1283658"/>
              </a:xfrm>
            </p:grpSpPr>
            <p:sp>
              <p:nvSpPr>
                <p:cNvPr id="372" name="직사각형 371"/>
                <p:cNvSpPr/>
                <p:nvPr/>
              </p:nvSpPr>
              <p:spPr>
                <a:xfrm>
                  <a:off x="1686149" y="2517488"/>
                  <a:ext cx="1308736" cy="1018096"/>
                </a:xfrm>
                <a:prstGeom prst="rect">
                  <a:avLst/>
                </a:prstGeom>
                <a:noFill/>
                <a:ln w="31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24000" tIns="144000" rtlCol="0" anchor="t"/>
                <a:lstStyle/>
                <a:p>
                  <a:pPr>
                    <a:lnSpc>
                      <a:spcPct val="200000"/>
                    </a:lnSpc>
                  </a:pPr>
                  <a:r>
                    <a:rPr lang="ko-KR" altLang="en-US" sz="1000" dirty="0">
                      <a:solidFill>
                        <a:schemeClr val="bg1">
                          <a:lumMod val="75000"/>
                        </a:schemeClr>
                      </a:solidFill>
                      <a:latin typeface="+mn-ea"/>
                    </a:rPr>
                    <a:t>항목찾기</a:t>
                  </a:r>
                  <a:endParaRPr lang="en-US" altLang="ko-KR" sz="1000" dirty="0">
                    <a:solidFill>
                      <a:schemeClr val="bg1">
                        <a:lumMod val="75000"/>
                      </a:schemeClr>
                    </a:solidFill>
                    <a:latin typeface="+mn-ea"/>
                  </a:endParaRPr>
                </a:p>
                <a:p>
                  <a:pPr>
                    <a:lnSpc>
                      <a:spcPct val="200000"/>
                    </a:lnSpc>
                  </a:pPr>
                  <a:r>
                    <a:rPr lang="en-US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All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de-DE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Seoul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de-DE" altLang="ko-KR" sz="10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Inchon</a:t>
                  </a:r>
                  <a:endParaRPr lang="de-DE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  <a:p>
                  <a:pPr>
                    <a:lnSpc>
                      <a:spcPct val="200000"/>
                    </a:lnSpc>
                  </a:pPr>
                  <a:r>
                    <a:rPr lang="en-US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Busan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en-US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Daegu</a:t>
                  </a:r>
                  <a:endParaRPr lang="de-DE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373" name="직사각형 372"/>
                <p:cNvSpPr/>
                <p:nvPr/>
              </p:nvSpPr>
              <p:spPr>
                <a:xfrm>
                  <a:off x="1713747" y="3086772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54000" rIns="0" bIns="36000" rtlCol="0" anchor="ctr"/>
                <a:lstStyle/>
                <a:p>
                  <a:pPr algn="ctr"/>
                  <a:r>
                    <a:rPr lang="en-US" altLang="ko-KR" sz="7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V</a:t>
                  </a:r>
                  <a:endParaRPr lang="ko-KR" altLang="en-US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374" name="직사각형 373"/>
                <p:cNvSpPr/>
                <p:nvPr/>
              </p:nvSpPr>
              <p:spPr>
                <a:xfrm>
                  <a:off x="1713747" y="2886730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pic>
              <p:nvPicPr>
                <p:cNvPr id="375" name="그림 374"/>
                <p:cNvPicPr>
                  <a:picLocks noChangeAspect="1"/>
                </p:cNvPicPr>
                <p:nvPr/>
              </p:nvPicPr>
              <p:blipFill>
                <a:blip r:embed="rId15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25458" y="2677543"/>
                  <a:ext cx="91778" cy="91778"/>
                </a:xfrm>
                <a:prstGeom prst="rect">
                  <a:avLst/>
                </a:prstGeom>
              </p:spPr>
            </p:pic>
            <p:sp>
              <p:nvSpPr>
                <p:cNvPr id="376" name="직사각형 375"/>
                <p:cNvSpPr/>
                <p:nvPr/>
              </p:nvSpPr>
              <p:spPr>
                <a:xfrm>
                  <a:off x="1713747" y="3286814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377" name="직사각형 376"/>
                <p:cNvSpPr/>
                <p:nvPr/>
              </p:nvSpPr>
              <p:spPr>
                <a:xfrm>
                  <a:off x="1713747" y="3486856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378" name="직사각형 377"/>
                <p:cNvSpPr/>
                <p:nvPr/>
              </p:nvSpPr>
              <p:spPr>
                <a:xfrm>
                  <a:off x="1713747" y="3686897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</p:grpSp>
        </p:grpSp>
      </p:grpSp>
      <p:sp>
        <p:nvSpPr>
          <p:cNvPr id="394" name="직사각형 393"/>
          <p:cNvSpPr/>
          <p:nvPr userDrawn="1"/>
        </p:nvSpPr>
        <p:spPr>
          <a:xfrm>
            <a:off x="9757542" y="1259647"/>
            <a:ext cx="206902" cy="176793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9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</a:t>
            </a:r>
            <a:endParaRPr lang="ko-KR" altLang="en-US" sz="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95" name="그림 39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083" y="1746521"/>
            <a:ext cx="126662" cy="1125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96" name="그림 395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083" y="6585530"/>
            <a:ext cx="131608" cy="108372"/>
          </a:xfrm>
          <a:prstGeom prst="rect">
            <a:avLst/>
          </a:prstGeom>
        </p:spPr>
      </p:pic>
      <p:cxnSp>
        <p:nvCxnSpPr>
          <p:cNvPr id="397" name="직선 연결선[R] 396"/>
          <p:cNvCxnSpPr/>
          <p:nvPr userDrawn="1"/>
        </p:nvCxnSpPr>
        <p:spPr>
          <a:xfrm>
            <a:off x="9769266" y="1960380"/>
            <a:ext cx="18488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직사각형 107"/>
          <p:cNvSpPr/>
          <p:nvPr userDrawn="1"/>
        </p:nvSpPr>
        <p:spPr>
          <a:xfrm>
            <a:off x="1677832" y="707149"/>
            <a:ext cx="153787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6699"/>
              </a:buClr>
              <a:buSzTx/>
              <a:buFontTx/>
              <a:buNone/>
              <a:tabLst/>
              <a:defRPr/>
            </a:pPr>
            <a:r>
              <a:rPr lang="ko-KR" altLang="en-US" sz="600" b="0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새로운 워크북 </a:t>
            </a:r>
            <a:r>
              <a:rPr lang="en-US" altLang="ko-KR" sz="600" b="0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01</a:t>
            </a:r>
            <a:endParaRPr lang="en-US" altLang="ko-KR" sz="600" b="1" dirty="0">
              <a:solidFill>
                <a:prstClr val="black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5371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설명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8030522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5988591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1843342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대시보드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80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2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8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5" name="직사각형 54"/>
          <p:cNvSpPr/>
          <p:nvPr userDrawn="1"/>
        </p:nvSpPr>
        <p:spPr>
          <a:xfrm>
            <a:off x="158110" y="649416"/>
            <a:ext cx="9826321" cy="2978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+mn-ea"/>
              <a:ea typeface="+mn-ea"/>
              <a:cs typeface="Malgun Gothic" charset="-127"/>
            </a:endParaRPr>
          </a:p>
        </p:txBody>
      </p:sp>
      <p:grpSp>
        <p:nvGrpSpPr>
          <p:cNvPr id="56" name="그룹 55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64" name="직사각형 63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+mn-ea"/>
                <a:ea typeface="+mn-ea"/>
                <a:cs typeface="Malgun Gothic" charset="-127"/>
              </a:endParaRPr>
            </a:p>
          </p:txBody>
        </p:sp>
        <p:sp>
          <p:nvSpPr>
            <p:cNvPr id="65" name="직사각형 64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+mn-ea"/>
                <a:ea typeface="+mn-ea"/>
                <a:cs typeface="Malgun Gothic" charset="-127"/>
              </a:endParaRPr>
            </a:p>
          </p:txBody>
        </p:sp>
        <p:sp>
          <p:nvSpPr>
            <p:cNvPr id="71" name="직사각형 70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+mn-ea"/>
                <a:ea typeface="+mn-ea"/>
                <a:cs typeface="Malgun Gothic" charset="-127"/>
              </a:endParaRPr>
            </a:p>
          </p:txBody>
        </p:sp>
      </p:grpSp>
      <p:sp>
        <p:nvSpPr>
          <p:cNvPr id="74" name="직사각형 73"/>
          <p:cNvSpPr/>
          <p:nvPr userDrawn="1"/>
        </p:nvSpPr>
        <p:spPr>
          <a:xfrm>
            <a:off x="1750277" y="947301"/>
            <a:ext cx="8234029" cy="579406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76" name="제목 2"/>
          <p:cNvSpPr txBox="1">
            <a:spLocks/>
          </p:cNvSpPr>
          <p:nvPr userDrawn="1"/>
        </p:nvSpPr>
        <p:spPr bwMode="auto">
          <a:xfrm>
            <a:off x="158112" y="947302"/>
            <a:ext cx="1593702" cy="49185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xtLst/>
        </p:spPr>
        <p:txBody>
          <a:bodyPr wrap="none" lIns="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77" name="직사각형 76"/>
          <p:cNvSpPr/>
          <p:nvPr userDrawn="1"/>
        </p:nvSpPr>
        <p:spPr>
          <a:xfrm>
            <a:off x="585113" y="982704"/>
            <a:ext cx="107117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새로운 워크북 </a:t>
            </a:r>
            <a:r>
              <a:rPr lang="en-US" altLang="ko-KR" sz="70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01</a:t>
            </a:r>
          </a:p>
        </p:txBody>
      </p:sp>
      <p:sp>
        <p:nvSpPr>
          <p:cNvPr id="78" name="모서리가 둥근 직사각형 77"/>
          <p:cNvSpPr/>
          <p:nvPr userDrawn="1"/>
        </p:nvSpPr>
        <p:spPr>
          <a:xfrm>
            <a:off x="406921" y="1045117"/>
            <a:ext cx="256654" cy="83839"/>
          </a:xfrm>
          <a:prstGeom prst="round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4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Workbook</a:t>
            </a:r>
            <a:endParaRPr kumimoji="1" lang="ko-KR" altLang="en-US" sz="4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grpSp>
        <p:nvGrpSpPr>
          <p:cNvPr id="94" name="그룹 93"/>
          <p:cNvGrpSpPr>
            <a:grpSpLocks noChangeAspect="1"/>
          </p:cNvGrpSpPr>
          <p:nvPr userDrawn="1"/>
        </p:nvGrpSpPr>
        <p:grpSpPr>
          <a:xfrm>
            <a:off x="1549088" y="1064142"/>
            <a:ext cx="134785" cy="26957"/>
            <a:chOff x="6096000" y="1417850"/>
            <a:chExt cx="520198" cy="105871"/>
          </a:xfrm>
        </p:grpSpPr>
        <p:sp>
          <p:nvSpPr>
            <p:cNvPr id="95" name="타원 94"/>
            <p:cNvSpPr/>
            <p:nvPr userDrawn="1"/>
          </p:nvSpPr>
          <p:spPr>
            <a:xfrm>
              <a:off x="6096000" y="1417850"/>
              <a:ext cx="105871" cy="10587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96" name="타원 95"/>
            <p:cNvSpPr/>
            <p:nvPr userDrawn="1"/>
          </p:nvSpPr>
          <p:spPr>
            <a:xfrm>
              <a:off x="6303164" y="1417850"/>
              <a:ext cx="105871" cy="10587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97" name="타원 96"/>
            <p:cNvSpPr/>
            <p:nvPr userDrawn="1"/>
          </p:nvSpPr>
          <p:spPr>
            <a:xfrm>
              <a:off x="6510327" y="1417850"/>
              <a:ext cx="105871" cy="10587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+mn-ea"/>
                <a:ea typeface="+mn-ea"/>
                <a:cs typeface="Nanum Gothic" charset="-127"/>
              </a:endParaRPr>
            </a:p>
          </p:txBody>
        </p:sp>
      </p:grpSp>
      <p:pic>
        <p:nvPicPr>
          <p:cNvPr id="98" name="그림 97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25419" b="-1"/>
          <a:stretch/>
        </p:blipFill>
        <p:spPr>
          <a:xfrm>
            <a:off x="235687" y="1002975"/>
            <a:ext cx="118958" cy="159504"/>
          </a:xfrm>
          <a:prstGeom prst="rect">
            <a:avLst/>
          </a:prstGeom>
        </p:spPr>
      </p:pic>
      <p:sp>
        <p:nvSpPr>
          <p:cNvPr id="99" name="제목 2"/>
          <p:cNvSpPr txBox="1">
            <a:spLocks/>
          </p:cNvSpPr>
          <p:nvPr userDrawn="1"/>
        </p:nvSpPr>
        <p:spPr bwMode="auto">
          <a:xfrm>
            <a:off x="157885" y="1439156"/>
            <a:ext cx="1592142" cy="530221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/>
        </p:spPr>
        <p:txBody>
          <a:bodyPr lIns="180000" tIns="3600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00" name="모서리가 둥근 직사각형 99"/>
          <p:cNvSpPr/>
          <p:nvPr userDrawn="1"/>
        </p:nvSpPr>
        <p:spPr>
          <a:xfrm>
            <a:off x="480422" y="6482124"/>
            <a:ext cx="920226" cy="204496"/>
          </a:xfrm>
          <a:prstGeom prst="roundRect">
            <a:avLst>
              <a:gd name="adj" fmla="val 21428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Create dashboard</a:t>
            </a:r>
          </a:p>
        </p:txBody>
      </p:sp>
      <p:pic>
        <p:nvPicPr>
          <p:cNvPr id="109" name="그림 10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11" y="1644865"/>
            <a:ext cx="1515056" cy="176567"/>
          </a:xfrm>
          <a:prstGeom prst="rect">
            <a:avLst/>
          </a:prstGeom>
        </p:spPr>
      </p:pic>
      <p:sp>
        <p:nvSpPr>
          <p:cNvPr id="110" name="제목 2"/>
          <p:cNvSpPr txBox="1">
            <a:spLocks/>
          </p:cNvSpPr>
          <p:nvPr userDrawn="1"/>
        </p:nvSpPr>
        <p:spPr bwMode="auto">
          <a:xfrm>
            <a:off x="4469601" y="712124"/>
            <a:ext cx="1203338" cy="19649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lIns="0" tIns="0" rIns="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ct val="115000"/>
              </a:lnSpc>
              <a:buClr>
                <a:srgbClr val="336699"/>
              </a:buClr>
            </a:pPr>
            <a:r>
              <a:rPr lang="en-US" altLang="ko-KR" sz="600" b="0" i="0" dirty="0" err="1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  <a:cs typeface="Malgun Gothic" charset="-127"/>
              </a:rPr>
              <a:t>metatron</a:t>
            </a:r>
            <a:r>
              <a:rPr lang="en-US" altLang="ko-KR" sz="600" b="0" i="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  <a:cs typeface="Malgun Gothic" charset="-127"/>
              </a:rPr>
              <a:t> Discovery</a:t>
            </a:r>
          </a:p>
        </p:txBody>
      </p:sp>
      <p:pic>
        <p:nvPicPr>
          <p:cNvPr id="111" name="그림 1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45" y="732452"/>
            <a:ext cx="142600" cy="142600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568" y="700909"/>
            <a:ext cx="199486" cy="199486"/>
          </a:xfrm>
          <a:prstGeom prst="ellipse">
            <a:avLst/>
          </a:prstGeom>
        </p:spPr>
      </p:pic>
      <p:grpSp>
        <p:nvGrpSpPr>
          <p:cNvPr id="125" name="그룹 124"/>
          <p:cNvGrpSpPr/>
          <p:nvPr userDrawn="1"/>
        </p:nvGrpSpPr>
        <p:grpSpPr>
          <a:xfrm>
            <a:off x="157885" y="1242115"/>
            <a:ext cx="1592142" cy="211187"/>
            <a:chOff x="157885" y="1226771"/>
            <a:chExt cx="1592142" cy="211187"/>
          </a:xfrm>
        </p:grpSpPr>
        <p:grpSp>
          <p:nvGrpSpPr>
            <p:cNvPr id="126" name="그룹 125"/>
            <p:cNvGrpSpPr/>
            <p:nvPr userDrawn="1"/>
          </p:nvGrpSpPr>
          <p:grpSpPr>
            <a:xfrm>
              <a:off x="157885" y="1226771"/>
              <a:ext cx="1592142" cy="211187"/>
              <a:chOff x="157885" y="1226771"/>
              <a:chExt cx="1540682" cy="211187"/>
            </a:xfrm>
          </p:grpSpPr>
          <p:sp>
            <p:nvSpPr>
              <p:cNvPr id="130" name="제목 2"/>
              <p:cNvSpPr txBox="1">
                <a:spLocks/>
              </p:cNvSpPr>
              <p:nvPr userDrawn="1"/>
            </p:nvSpPr>
            <p:spPr bwMode="auto">
              <a:xfrm>
                <a:off x="157885" y="1226771"/>
                <a:ext cx="772117" cy="21118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xtLst/>
            </p:spPr>
            <p:txBody>
              <a:bodyPr lIns="0" tIns="0" rIns="0" bIns="0" anchor="ctr" anchorCtr="0">
                <a:no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>
                  <a:lnSpc>
                    <a:spcPct val="150000"/>
                  </a:lnSpc>
                  <a:buClr>
                    <a:srgbClr val="336699"/>
                  </a:buClr>
                </a:pPr>
                <a:r>
                  <a:rPr lang="en-US" altLang="ko-KR" sz="5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  <a:cs typeface="Nanum Gothic" charset="-127"/>
                  </a:rPr>
                  <a:t>Dashboard(6)</a:t>
                </a:r>
              </a:p>
            </p:txBody>
          </p:sp>
          <p:sp>
            <p:nvSpPr>
              <p:cNvPr id="131" name="제목 2"/>
              <p:cNvSpPr txBox="1">
                <a:spLocks/>
              </p:cNvSpPr>
              <p:nvPr userDrawn="1"/>
            </p:nvSpPr>
            <p:spPr bwMode="auto">
              <a:xfrm>
                <a:off x="926450" y="1226771"/>
                <a:ext cx="772117" cy="2111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xtLst/>
            </p:spPr>
            <p:txBody>
              <a:bodyPr lIns="0" tIns="0" rIns="0" bIns="0" anchor="ctr" anchorCtr="0">
                <a:no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>
                  <a:lnSpc>
                    <a:spcPct val="150000"/>
                  </a:lnSpc>
                  <a:buClr>
                    <a:srgbClr val="336699"/>
                  </a:buClr>
                </a:pPr>
                <a:r>
                  <a:rPr lang="en-US" altLang="ko-KR" sz="5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  <a:cs typeface="Nanum Gothic" charset="-127"/>
                  </a:rPr>
                  <a:t>Comment(3)</a:t>
                </a:r>
              </a:p>
            </p:txBody>
          </p:sp>
        </p:grpSp>
        <p:pic>
          <p:nvPicPr>
            <p:cNvPr id="127" name="그림 126"/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195" y="1302279"/>
              <a:ext cx="68495" cy="68494"/>
            </a:xfrm>
            <a:prstGeom prst="rect">
              <a:avLst/>
            </a:prstGeom>
          </p:spPr>
        </p:pic>
        <p:pic>
          <p:nvPicPr>
            <p:cNvPr id="128" name="그림 127"/>
            <p:cNvPicPr>
              <a:picLocks noChangeAspect="1"/>
            </p:cNvPicPr>
            <p:nvPr userDrawn="1"/>
          </p:nvPicPr>
          <p:blipFill rotWithShape="1">
            <a:blip r:embed="rId8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46" t="11354" r="19782" b="10254"/>
            <a:stretch/>
          </p:blipFill>
          <p:spPr>
            <a:xfrm>
              <a:off x="251507" y="1290879"/>
              <a:ext cx="94448" cy="77402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</p:pic>
        <p:cxnSp>
          <p:nvCxnSpPr>
            <p:cNvPr id="129" name="직선 연결선[R] 128"/>
            <p:cNvCxnSpPr/>
            <p:nvPr userDrawn="1"/>
          </p:nvCxnSpPr>
          <p:spPr>
            <a:xfrm>
              <a:off x="171041" y="1434783"/>
              <a:ext cx="773994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그룹 131"/>
          <p:cNvGrpSpPr/>
          <p:nvPr userDrawn="1"/>
        </p:nvGrpSpPr>
        <p:grpSpPr>
          <a:xfrm>
            <a:off x="156272" y="1453086"/>
            <a:ext cx="1592142" cy="169468"/>
            <a:chOff x="141880" y="3830588"/>
            <a:chExt cx="2366383" cy="251878"/>
          </a:xfrm>
          <a:solidFill>
            <a:schemeClr val="bg1"/>
          </a:solidFill>
        </p:grpSpPr>
        <p:sp>
          <p:nvSpPr>
            <p:cNvPr id="133" name="직사각형 132"/>
            <p:cNvSpPr/>
            <p:nvPr/>
          </p:nvSpPr>
          <p:spPr>
            <a:xfrm>
              <a:off x="141880" y="3830588"/>
              <a:ext cx="2366383" cy="251878"/>
            </a:xfrm>
            <a:prstGeom prst="rect">
              <a:avLst/>
            </a:prstGeom>
            <a:grp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ea typeface="+mn-ea"/>
                  <a:cs typeface="Nanum Gothic" charset="-127"/>
                </a:rPr>
                <a:t>   </a:t>
              </a:r>
              <a:r>
                <a:rPr kumimoji="1" lang="en-US" altLang="ko-KR" sz="600" dirty="0" err="1">
                  <a:solidFill>
                    <a:schemeClr val="tx1"/>
                  </a:solidFill>
                  <a:latin typeface="+mn-ea"/>
                  <a:ea typeface="+mn-ea"/>
                  <a:cs typeface="Nanum Gothic" charset="-127"/>
                </a:rPr>
                <a:t>Datasource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ea typeface="+mn-ea"/>
                  <a:cs typeface="Nanum Gothic" charset="-127"/>
                </a:rPr>
                <a:t>        Shown only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134" name="직사각형 133"/>
            <p:cNvSpPr/>
            <p:nvPr/>
          </p:nvSpPr>
          <p:spPr>
            <a:xfrm>
              <a:off x="1082144" y="3910998"/>
              <a:ext cx="90311" cy="88007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135" name="삼각형 134"/>
            <p:cNvSpPr/>
            <p:nvPr/>
          </p:nvSpPr>
          <p:spPr>
            <a:xfrm rot="10800000">
              <a:off x="251861" y="3937809"/>
              <a:ext cx="100455" cy="50694"/>
            </a:xfrm>
            <a:prstGeom prst="triangle">
              <a:avLst/>
            </a:prstGeom>
            <a:solidFill>
              <a:schemeClr val="tx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ea typeface="+mn-ea"/>
                <a:cs typeface="Nanum Gothic" charset="-127"/>
              </a:endParaRPr>
            </a:p>
          </p:txBody>
        </p:sp>
      </p:grpSp>
      <p:grpSp>
        <p:nvGrpSpPr>
          <p:cNvPr id="136" name="그룹 135"/>
          <p:cNvGrpSpPr/>
          <p:nvPr userDrawn="1"/>
        </p:nvGrpSpPr>
        <p:grpSpPr>
          <a:xfrm>
            <a:off x="1418928" y="1496297"/>
            <a:ext cx="291148" cy="108111"/>
            <a:chOff x="1423120" y="1500204"/>
            <a:chExt cx="291148" cy="108111"/>
          </a:xfrm>
        </p:grpSpPr>
        <p:grpSp>
          <p:nvGrpSpPr>
            <p:cNvPr id="137" name="그룹 136"/>
            <p:cNvGrpSpPr/>
            <p:nvPr/>
          </p:nvGrpSpPr>
          <p:grpSpPr>
            <a:xfrm rot="10800000">
              <a:off x="1423120" y="1500205"/>
              <a:ext cx="291148" cy="108110"/>
              <a:chOff x="1584459" y="453256"/>
              <a:chExt cx="817662" cy="162380"/>
            </a:xfrm>
          </p:grpSpPr>
          <p:sp>
            <p:nvSpPr>
              <p:cNvPr id="140" name="모서리가 둥근 직사각형 114"/>
              <p:cNvSpPr/>
              <p:nvPr/>
            </p:nvSpPr>
            <p:spPr>
              <a:xfrm>
                <a:off x="1584459" y="453256"/>
                <a:ext cx="408831" cy="162380"/>
              </a:xfrm>
              <a:custGeom>
                <a:avLst/>
                <a:gdLst>
                  <a:gd name="connsiteX0" fmla="*/ 0 w 494861"/>
                  <a:gd name="connsiteY0" fmla="*/ 24830 h 186688"/>
                  <a:gd name="connsiteX1" fmla="*/ 24830 w 494861"/>
                  <a:gd name="connsiteY1" fmla="*/ 0 h 186688"/>
                  <a:gd name="connsiteX2" fmla="*/ 470031 w 494861"/>
                  <a:gd name="connsiteY2" fmla="*/ 0 h 186688"/>
                  <a:gd name="connsiteX3" fmla="*/ 494861 w 494861"/>
                  <a:gd name="connsiteY3" fmla="*/ 24830 h 186688"/>
                  <a:gd name="connsiteX4" fmla="*/ 494861 w 494861"/>
                  <a:gd name="connsiteY4" fmla="*/ 161858 h 186688"/>
                  <a:gd name="connsiteX5" fmla="*/ 470031 w 494861"/>
                  <a:gd name="connsiteY5" fmla="*/ 186688 h 186688"/>
                  <a:gd name="connsiteX6" fmla="*/ 24830 w 494861"/>
                  <a:gd name="connsiteY6" fmla="*/ 186688 h 186688"/>
                  <a:gd name="connsiteX7" fmla="*/ 0 w 494861"/>
                  <a:gd name="connsiteY7" fmla="*/ 161858 h 186688"/>
                  <a:gd name="connsiteX8" fmla="*/ 0 w 494861"/>
                  <a:gd name="connsiteY8" fmla="*/ 24830 h 186688"/>
                  <a:gd name="connsiteX0" fmla="*/ 0 w 512698"/>
                  <a:gd name="connsiteY0" fmla="*/ 24830 h 186688"/>
                  <a:gd name="connsiteX1" fmla="*/ 24830 w 512698"/>
                  <a:gd name="connsiteY1" fmla="*/ 0 h 186688"/>
                  <a:gd name="connsiteX2" fmla="*/ 470031 w 512698"/>
                  <a:gd name="connsiteY2" fmla="*/ 0 h 186688"/>
                  <a:gd name="connsiteX3" fmla="*/ 494861 w 512698"/>
                  <a:gd name="connsiteY3" fmla="*/ 161858 h 186688"/>
                  <a:gd name="connsiteX4" fmla="*/ 470031 w 512698"/>
                  <a:gd name="connsiteY4" fmla="*/ 186688 h 186688"/>
                  <a:gd name="connsiteX5" fmla="*/ 24830 w 512698"/>
                  <a:gd name="connsiteY5" fmla="*/ 186688 h 186688"/>
                  <a:gd name="connsiteX6" fmla="*/ 0 w 512698"/>
                  <a:gd name="connsiteY6" fmla="*/ 161858 h 186688"/>
                  <a:gd name="connsiteX7" fmla="*/ 0 w 512698"/>
                  <a:gd name="connsiteY7" fmla="*/ 24830 h 186688"/>
                  <a:gd name="connsiteX0" fmla="*/ 0 w 525681"/>
                  <a:gd name="connsiteY0" fmla="*/ 24830 h 186688"/>
                  <a:gd name="connsiteX1" fmla="*/ 24830 w 525681"/>
                  <a:gd name="connsiteY1" fmla="*/ 0 h 186688"/>
                  <a:gd name="connsiteX2" fmla="*/ 470031 w 525681"/>
                  <a:gd name="connsiteY2" fmla="*/ 0 h 186688"/>
                  <a:gd name="connsiteX3" fmla="*/ 470031 w 525681"/>
                  <a:gd name="connsiteY3" fmla="*/ 186688 h 186688"/>
                  <a:gd name="connsiteX4" fmla="*/ 24830 w 525681"/>
                  <a:gd name="connsiteY4" fmla="*/ 186688 h 186688"/>
                  <a:gd name="connsiteX5" fmla="*/ 0 w 525681"/>
                  <a:gd name="connsiteY5" fmla="*/ 161858 h 186688"/>
                  <a:gd name="connsiteX6" fmla="*/ 0 w 525681"/>
                  <a:gd name="connsiteY6" fmla="*/ 24830 h 186688"/>
                  <a:gd name="connsiteX0" fmla="*/ 0 w 503008"/>
                  <a:gd name="connsiteY0" fmla="*/ 24830 h 186688"/>
                  <a:gd name="connsiteX1" fmla="*/ 24830 w 503008"/>
                  <a:gd name="connsiteY1" fmla="*/ 0 h 186688"/>
                  <a:gd name="connsiteX2" fmla="*/ 470031 w 503008"/>
                  <a:gd name="connsiteY2" fmla="*/ 0 h 186688"/>
                  <a:gd name="connsiteX3" fmla="*/ 470031 w 503008"/>
                  <a:gd name="connsiteY3" fmla="*/ 186688 h 186688"/>
                  <a:gd name="connsiteX4" fmla="*/ 24830 w 503008"/>
                  <a:gd name="connsiteY4" fmla="*/ 186688 h 186688"/>
                  <a:gd name="connsiteX5" fmla="*/ 0 w 503008"/>
                  <a:gd name="connsiteY5" fmla="*/ 161858 h 186688"/>
                  <a:gd name="connsiteX6" fmla="*/ 0 w 503008"/>
                  <a:gd name="connsiteY6" fmla="*/ 24830 h 186688"/>
                  <a:gd name="connsiteX0" fmla="*/ 0 w 470031"/>
                  <a:gd name="connsiteY0" fmla="*/ 24830 h 186688"/>
                  <a:gd name="connsiteX1" fmla="*/ 24830 w 470031"/>
                  <a:gd name="connsiteY1" fmla="*/ 0 h 186688"/>
                  <a:gd name="connsiteX2" fmla="*/ 470031 w 470031"/>
                  <a:gd name="connsiteY2" fmla="*/ 0 h 186688"/>
                  <a:gd name="connsiteX3" fmla="*/ 470031 w 470031"/>
                  <a:gd name="connsiteY3" fmla="*/ 186688 h 186688"/>
                  <a:gd name="connsiteX4" fmla="*/ 24830 w 470031"/>
                  <a:gd name="connsiteY4" fmla="*/ 186688 h 186688"/>
                  <a:gd name="connsiteX5" fmla="*/ 0 w 470031"/>
                  <a:gd name="connsiteY5" fmla="*/ 161858 h 186688"/>
                  <a:gd name="connsiteX6" fmla="*/ 0 w 470031"/>
                  <a:gd name="connsiteY6" fmla="*/ 24830 h 186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0031" h="186688">
                    <a:moveTo>
                      <a:pt x="0" y="24830"/>
                    </a:moveTo>
                    <a:cubicBezTo>
                      <a:pt x="0" y="11117"/>
                      <a:pt x="11117" y="0"/>
                      <a:pt x="24830" y="0"/>
                    </a:cubicBezTo>
                    <a:lnTo>
                      <a:pt x="470031" y="0"/>
                    </a:lnTo>
                    <a:lnTo>
                      <a:pt x="470031" y="186688"/>
                    </a:lnTo>
                    <a:lnTo>
                      <a:pt x="24830" y="186688"/>
                    </a:lnTo>
                    <a:cubicBezTo>
                      <a:pt x="11117" y="186688"/>
                      <a:pt x="0" y="175571"/>
                      <a:pt x="0" y="161858"/>
                    </a:cubicBezTo>
                    <a:lnTo>
                      <a:pt x="0" y="248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600" b="1" dirty="0">
                  <a:solidFill>
                    <a:prstClr val="white"/>
                  </a:solidFill>
                  <a:latin typeface="+mn-ea"/>
                  <a:ea typeface="+mn-ea"/>
                  <a:cs typeface="Nanum Gothic" charset="-127"/>
                </a:endParaRPr>
              </a:p>
            </p:txBody>
          </p:sp>
          <p:sp>
            <p:nvSpPr>
              <p:cNvPr id="141" name="모서리가 둥근 직사각형 114"/>
              <p:cNvSpPr/>
              <p:nvPr/>
            </p:nvSpPr>
            <p:spPr>
              <a:xfrm rot="10800000">
                <a:off x="1993290" y="453256"/>
                <a:ext cx="408831" cy="162380"/>
              </a:xfrm>
              <a:custGeom>
                <a:avLst/>
                <a:gdLst>
                  <a:gd name="connsiteX0" fmla="*/ 0 w 494861"/>
                  <a:gd name="connsiteY0" fmla="*/ 24830 h 186688"/>
                  <a:gd name="connsiteX1" fmla="*/ 24830 w 494861"/>
                  <a:gd name="connsiteY1" fmla="*/ 0 h 186688"/>
                  <a:gd name="connsiteX2" fmla="*/ 470031 w 494861"/>
                  <a:gd name="connsiteY2" fmla="*/ 0 h 186688"/>
                  <a:gd name="connsiteX3" fmla="*/ 494861 w 494861"/>
                  <a:gd name="connsiteY3" fmla="*/ 24830 h 186688"/>
                  <a:gd name="connsiteX4" fmla="*/ 494861 w 494861"/>
                  <a:gd name="connsiteY4" fmla="*/ 161858 h 186688"/>
                  <a:gd name="connsiteX5" fmla="*/ 470031 w 494861"/>
                  <a:gd name="connsiteY5" fmla="*/ 186688 h 186688"/>
                  <a:gd name="connsiteX6" fmla="*/ 24830 w 494861"/>
                  <a:gd name="connsiteY6" fmla="*/ 186688 h 186688"/>
                  <a:gd name="connsiteX7" fmla="*/ 0 w 494861"/>
                  <a:gd name="connsiteY7" fmla="*/ 161858 h 186688"/>
                  <a:gd name="connsiteX8" fmla="*/ 0 w 494861"/>
                  <a:gd name="connsiteY8" fmla="*/ 24830 h 186688"/>
                  <a:gd name="connsiteX0" fmla="*/ 0 w 512698"/>
                  <a:gd name="connsiteY0" fmla="*/ 24830 h 186688"/>
                  <a:gd name="connsiteX1" fmla="*/ 24830 w 512698"/>
                  <a:gd name="connsiteY1" fmla="*/ 0 h 186688"/>
                  <a:gd name="connsiteX2" fmla="*/ 470031 w 512698"/>
                  <a:gd name="connsiteY2" fmla="*/ 0 h 186688"/>
                  <a:gd name="connsiteX3" fmla="*/ 494861 w 512698"/>
                  <a:gd name="connsiteY3" fmla="*/ 161858 h 186688"/>
                  <a:gd name="connsiteX4" fmla="*/ 470031 w 512698"/>
                  <a:gd name="connsiteY4" fmla="*/ 186688 h 186688"/>
                  <a:gd name="connsiteX5" fmla="*/ 24830 w 512698"/>
                  <a:gd name="connsiteY5" fmla="*/ 186688 h 186688"/>
                  <a:gd name="connsiteX6" fmla="*/ 0 w 512698"/>
                  <a:gd name="connsiteY6" fmla="*/ 161858 h 186688"/>
                  <a:gd name="connsiteX7" fmla="*/ 0 w 512698"/>
                  <a:gd name="connsiteY7" fmla="*/ 24830 h 186688"/>
                  <a:gd name="connsiteX0" fmla="*/ 0 w 525681"/>
                  <a:gd name="connsiteY0" fmla="*/ 24830 h 186688"/>
                  <a:gd name="connsiteX1" fmla="*/ 24830 w 525681"/>
                  <a:gd name="connsiteY1" fmla="*/ 0 h 186688"/>
                  <a:gd name="connsiteX2" fmla="*/ 470031 w 525681"/>
                  <a:gd name="connsiteY2" fmla="*/ 0 h 186688"/>
                  <a:gd name="connsiteX3" fmla="*/ 470031 w 525681"/>
                  <a:gd name="connsiteY3" fmla="*/ 186688 h 186688"/>
                  <a:gd name="connsiteX4" fmla="*/ 24830 w 525681"/>
                  <a:gd name="connsiteY4" fmla="*/ 186688 h 186688"/>
                  <a:gd name="connsiteX5" fmla="*/ 0 w 525681"/>
                  <a:gd name="connsiteY5" fmla="*/ 161858 h 186688"/>
                  <a:gd name="connsiteX6" fmla="*/ 0 w 525681"/>
                  <a:gd name="connsiteY6" fmla="*/ 24830 h 186688"/>
                  <a:gd name="connsiteX0" fmla="*/ 0 w 503008"/>
                  <a:gd name="connsiteY0" fmla="*/ 24830 h 186688"/>
                  <a:gd name="connsiteX1" fmla="*/ 24830 w 503008"/>
                  <a:gd name="connsiteY1" fmla="*/ 0 h 186688"/>
                  <a:gd name="connsiteX2" fmla="*/ 470031 w 503008"/>
                  <a:gd name="connsiteY2" fmla="*/ 0 h 186688"/>
                  <a:gd name="connsiteX3" fmla="*/ 470031 w 503008"/>
                  <a:gd name="connsiteY3" fmla="*/ 186688 h 186688"/>
                  <a:gd name="connsiteX4" fmla="*/ 24830 w 503008"/>
                  <a:gd name="connsiteY4" fmla="*/ 186688 h 186688"/>
                  <a:gd name="connsiteX5" fmla="*/ 0 w 503008"/>
                  <a:gd name="connsiteY5" fmla="*/ 161858 h 186688"/>
                  <a:gd name="connsiteX6" fmla="*/ 0 w 503008"/>
                  <a:gd name="connsiteY6" fmla="*/ 24830 h 186688"/>
                  <a:gd name="connsiteX0" fmla="*/ 0 w 470031"/>
                  <a:gd name="connsiteY0" fmla="*/ 24830 h 186688"/>
                  <a:gd name="connsiteX1" fmla="*/ 24830 w 470031"/>
                  <a:gd name="connsiteY1" fmla="*/ 0 h 186688"/>
                  <a:gd name="connsiteX2" fmla="*/ 470031 w 470031"/>
                  <a:gd name="connsiteY2" fmla="*/ 0 h 186688"/>
                  <a:gd name="connsiteX3" fmla="*/ 470031 w 470031"/>
                  <a:gd name="connsiteY3" fmla="*/ 186688 h 186688"/>
                  <a:gd name="connsiteX4" fmla="*/ 24830 w 470031"/>
                  <a:gd name="connsiteY4" fmla="*/ 186688 h 186688"/>
                  <a:gd name="connsiteX5" fmla="*/ 0 w 470031"/>
                  <a:gd name="connsiteY5" fmla="*/ 161858 h 186688"/>
                  <a:gd name="connsiteX6" fmla="*/ 0 w 470031"/>
                  <a:gd name="connsiteY6" fmla="*/ 24830 h 186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0031" h="186688">
                    <a:moveTo>
                      <a:pt x="0" y="24830"/>
                    </a:moveTo>
                    <a:cubicBezTo>
                      <a:pt x="0" y="11117"/>
                      <a:pt x="11117" y="0"/>
                      <a:pt x="24830" y="0"/>
                    </a:cubicBezTo>
                    <a:lnTo>
                      <a:pt x="470031" y="0"/>
                    </a:lnTo>
                    <a:lnTo>
                      <a:pt x="470031" y="186688"/>
                    </a:lnTo>
                    <a:lnTo>
                      <a:pt x="24830" y="186688"/>
                    </a:lnTo>
                    <a:cubicBezTo>
                      <a:pt x="11117" y="186688"/>
                      <a:pt x="0" y="175571"/>
                      <a:pt x="0" y="161858"/>
                    </a:cubicBezTo>
                    <a:lnTo>
                      <a:pt x="0" y="2483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600" b="1" dirty="0">
                  <a:solidFill>
                    <a:prstClr val="white"/>
                  </a:solidFill>
                  <a:latin typeface="+mn-ea"/>
                  <a:ea typeface="+mn-ea"/>
                  <a:cs typeface="Nanum Gothic" charset="-127"/>
                </a:endParaRPr>
              </a:p>
            </p:txBody>
          </p:sp>
        </p:grpSp>
        <p:pic>
          <p:nvPicPr>
            <p:cNvPr id="138" name="그림 137"/>
            <p:cNvPicPr>
              <a:picLocks noChangeAspect="1"/>
            </p:cNvPicPr>
            <p:nvPr/>
          </p:nvPicPr>
          <p:blipFill>
            <a:blip r:embed="rId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2422" y="1500204"/>
              <a:ext cx="80422" cy="106607"/>
            </a:xfrm>
            <a:prstGeom prst="rect">
              <a:avLst/>
            </a:prstGeom>
          </p:spPr>
        </p:pic>
        <p:pic>
          <p:nvPicPr>
            <p:cNvPr id="139" name="Picture 2" descr="https://d30y9cdsu7xlg0.cloudfront.net/png/89783-200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417" y="1522088"/>
              <a:ext cx="62980" cy="62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9" name="직사각형 68"/>
          <p:cNvSpPr/>
          <p:nvPr userDrawn="1"/>
        </p:nvSpPr>
        <p:spPr>
          <a:xfrm>
            <a:off x="4873194" y="3296578"/>
            <a:ext cx="1988194" cy="4810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buClr>
                <a:srgbClr val="336699"/>
              </a:buClr>
            </a:pPr>
            <a:r>
              <a:rPr lang="en-US" altLang="ko-KR" sz="90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No dashboard</a:t>
            </a:r>
          </a:p>
          <a:p>
            <a:pPr algn="ctr">
              <a:lnSpc>
                <a:spcPct val="150000"/>
              </a:lnSpc>
              <a:buClr>
                <a:srgbClr val="336699"/>
              </a:buClr>
            </a:pPr>
            <a:r>
              <a:rPr lang="en-US" altLang="ko-KR" sz="90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Please</a:t>
            </a:r>
            <a:r>
              <a:rPr lang="en-US" altLang="ko-KR" sz="900" baseline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 create a dashboard</a:t>
            </a:r>
            <a:endParaRPr lang="en-US" altLang="ko-KR" sz="900" dirty="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70" name="모서리가 둥근 직사각형 69"/>
          <p:cNvSpPr/>
          <p:nvPr userDrawn="1"/>
        </p:nvSpPr>
        <p:spPr>
          <a:xfrm>
            <a:off x="5407178" y="3900881"/>
            <a:ext cx="920226" cy="204496"/>
          </a:xfrm>
          <a:prstGeom prst="roundRect">
            <a:avLst>
              <a:gd name="adj" fmla="val 21428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Create dashboard</a:t>
            </a:r>
          </a:p>
        </p:txBody>
      </p:sp>
    </p:spTree>
    <p:extLst>
      <p:ext uri="{BB962C8B-B14F-4D97-AF65-F5344CB8AC3E}">
        <p14:creationId xmlns:p14="http://schemas.microsoft.com/office/powerpoint/2010/main" val="2278294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중간표지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979463" cy="13549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200529" y="4285281"/>
            <a:ext cx="7991471" cy="2572719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1387180" y="3260297"/>
            <a:ext cx="8778796" cy="333518"/>
          </a:xfrm>
        </p:spPr>
        <p:txBody>
          <a:bodyPr>
            <a:normAutofit/>
          </a:bodyPr>
          <a:lstStyle>
            <a:lvl1pPr>
              <a:defRPr sz="2000">
                <a:solidFill>
                  <a:srgbClr val="002060"/>
                </a:solidFill>
                <a:latin typeface="Moebius Korea" charset="-127"/>
                <a:ea typeface="Moebius Korea" charset="-127"/>
                <a:cs typeface="Moebius Korea" charset="-127"/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/>
          </p:nvPr>
        </p:nvSpPr>
        <p:spPr>
          <a:xfrm>
            <a:off x="1605777" y="3759355"/>
            <a:ext cx="8560200" cy="2030413"/>
          </a:xfrm>
        </p:spPr>
        <p:txBody>
          <a:bodyPr>
            <a:normAutofit/>
          </a:bodyPr>
          <a:lstStyle>
            <a:lvl1pPr marL="133350" indent="-133350">
              <a:buFont typeface="+mj-lt"/>
              <a:buAutoNum type="arabicPeriod"/>
              <a:tabLst/>
              <a:defRPr sz="1000">
                <a:solidFill>
                  <a:srgbClr val="86A0DB"/>
                </a:solidFill>
              </a:defRPr>
            </a:lvl1pPr>
            <a:lvl2pPr marL="268288" indent="-134938">
              <a:buFont typeface="+mj-lt"/>
              <a:buAutoNum type="arabicPeriod"/>
              <a:tabLst/>
              <a:defRPr sz="1000">
                <a:solidFill>
                  <a:srgbClr val="86A0DB"/>
                </a:solidFill>
              </a:defRPr>
            </a:lvl2pPr>
            <a:lvl3pPr marL="401638" indent="-128588">
              <a:buFont typeface="+mj-lt"/>
              <a:buAutoNum type="arabicPeriod"/>
              <a:tabLst/>
              <a:defRPr sz="1000">
                <a:solidFill>
                  <a:srgbClr val="86A0DB"/>
                </a:solidFill>
              </a:defRPr>
            </a:lvl3pPr>
            <a:lvl4pPr marL="360363" indent="-87313">
              <a:buFont typeface="+mj-lt"/>
              <a:buAutoNum type="arabicPeriod"/>
              <a:tabLst/>
              <a:defRPr sz="1000">
                <a:solidFill>
                  <a:srgbClr val="86A0DB"/>
                </a:solidFill>
              </a:defRPr>
            </a:lvl4pPr>
            <a:lvl5pPr marL="446088" indent="-85725">
              <a:buFont typeface="+mj-lt"/>
              <a:buAutoNum type="arabicPeriod"/>
              <a:tabLst/>
              <a:defRPr sz="1000">
                <a:solidFill>
                  <a:srgbClr val="86A0DB"/>
                </a:solidFill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719255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설명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1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72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설명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8882743" y="651623"/>
            <a:ext cx="3151149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1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5650445" y="651623"/>
            <a:ext cx="3151149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1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990877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팝업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 userDrawn="1"/>
        </p:nvSpPr>
        <p:spPr>
          <a:xfrm>
            <a:off x="158110" y="649416"/>
            <a:ext cx="9826321" cy="30130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grpSp>
        <p:nvGrpSpPr>
          <p:cNvPr id="48" name="그룹 47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9" name="직사각형 48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50" name="직사각형 49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52" name="직사각형 51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</p:grpSp>
      <p:sp>
        <p:nvSpPr>
          <p:cNvPr id="23" name="직사각형 22"/>
          <p:cNvSpPr/>
          <p:nvPr userDrawn="1"/>
        </p:nvSpPr>
        <p:spPr>
          <a:xfrm>
            <a:off x="158110" y="947302"/>
            <a:ext cx="9826321" cy="2998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45" y="732452"/>
            <a:ext cx="142600" cy="1426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568" y="700909"/>
            <a:ext cx="199486" cy="199486"/>
          </a:xfrm>
          <a:prstGeom prst="ellipse">
            <a:avLst/>
          </a:prstGeom>
        </p:spPr>
      </p:pic>
      <p:sp>
        <p:nvSpPr>
          <p:cNvPr id="29" name="직사각형 28"/>
          <p:cNvSpPr/>
          <p:nvPr userDrawn="1"/>
        </p:nvSpPr>
        <p:spPr>
          <a:xfrm>
            <a:off x="158111" y="947302"/>
            <a:ext cx="9826196" cy="579406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158111" y="651627"/>
            <a:ext cx="9826323" cy="6090489"/>
          </a:xfrm>
          <a:prstGeom prst="rect">
            <a:avLst/>
          </a:prstGeom>
          <a:solidFill>
            <a:schemeClr val="tx1">
              <a:alpha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3000" b="0" i="0" dirty="0">
              <a:solidFill>
                <a:schemeClr val="bg1"/>
              </a:solidFill>
              <a:latin typeface="Malgun Gothic" charset="-127"/>
              <a:ea typeface="Malgun Gothic" charset="-127"/>
            </a:endParaRPr>
          </a:p>
        </p:txBody>
      </p:sp>
      <p:cxnSp>
        <p:nvCxnSpPr>
          <p:cNvPr id="31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4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0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9" name="제목 2"/>
          <p:cNvSpPr txBox="1">
            <a:spLocks/>
          </p:cNvSpPr>
          <p:nvPr userDrawn="1"/>
        </p:nvSpPr>
        <p:spPr bwMode="auto">
          <a:xfrm>
            <a:off x="1993600" y="2045469"/>
            <a:ext cx="6181136" cy="359749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xtLst/>
        </p:spPr>
        <p:txBody>
          <a:bodyPr lIns="108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latinLnBrk="1">
              <a:lnSpc>
                <a:spcPct val="250000"/>
              </a:lnSpc>
              <a:buClr>
                <a:srgbClr val="336699"/>
              </a:buClr>
            </a:pP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2" name="십자형[C] 21"/>
          <p:cNvSpPr/>
          <p:nvPr userDrawn="1"/>
        </p:nvSpPr>
        <p:spPr>
          <a:xfrm rot="2700000">
            <a:off x="7981964" y="2111041"/>
            <a:ext cx="123674" cy="123674"/>
          </a:xfrm>
          <a:prstGeom prst="plus">
            <a:avLst>
              <a:gd name="adj" fmla="val 43868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0" i="0" dirty="0">
              <a:latin typeface="Nanum Gothic Regular" charset="-127"/>
              <a:ea typeface="Nanum Gothic Regular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8599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팝업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 userDrawn="1"/>
        </p:nvSpPr>
        <p:spPr>
          <a:xfrm>
            <a:off x="158110" y="649416"/>
            <a:ext cx="9826321" cy="30130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grpSp>
        <p:nvGrpSpPr>
          <p:cNvPr id="48" name="그룹 47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9" name="직사각형 48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50" name="직사각형 49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52" name="직사각형 51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</p:grpSp>
      <p:sp>
        <p:nvSpPr>
          <p:cNvPr id="23" name="직사각형 22"/>
          <p:cNvSpPr/>
          <p:nvPr userDrawn="1"/>
        </p:nvSpPr>
        <p:spPr>
          <a:xfrm>
            <a:off x="158110" y="947302"/>
            <a:ext cx="9826321" cy="2998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45" y="732452"/>
            <a:ext cx="142600" cy="1426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568" y="700909"/>
            <a:ext cx="199486" cy="199486"/>
          </a:xfrm>
          <a:prstGeom prst="ellipse">
            <a:avLst/>
          </a:prstGeom>
        </p:spPr>
      </p:pic>
      <p:sp>
        <p:nvSpPr>
          <p:cNvPr id="29" name="직사각형 28"/>
          <p:cNvSpPr/>
          <p:nvPr userDrawn="1"/>
        </p:nvSpPr>
        <p:spPr>
          <a:xfrm>
            <a:off x="158111" y="947302"/>
            <a:ext cx="9826196" cy="579406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158111" y="651627"/>
            <a:ext cx="9826323" cy="6090489"/>
          </a:xfrm>
          <a:prstGeom prst="rect">
            <a:avLst/>
          </a:prstGeom>
          <a:solidFill>
            <a:schemeClr val="tx1">
              <a:alpha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3000" b="0" i="0" dirty="0">
              <a:solidFill>
                <a:schemeClr val="bg1"/>
              </a:solidFill>
              <a:latin typeface="Malgun Gothic" charset="-127"/>
              <a:ea typeface="Malgun Gothic" charset="-127"/>
            </a:endParaRPr>
          </a:p>
        </p:txBody>
      </p:sp>
      <p:cxnSp>
        <p:nvCxnSpPr>
          <p:cNvPr id="31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4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0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1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1" name="제목 2"/>
          <p:cNvSpPr txBox="1">
            <a:spLocks/>
          </p:cNvSpPr>
          <p:nvPr userDrawn="1"/>
        </p:nvSpPr>
        <p:spPr bwMode="auto">
          <a:xfrm>
            <a:off x="207523" y="700161"/>
            <a:ext cx="9714689" cy="597301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xtLst/>
        </p:spPr>
        <p:txBody>
          <a:bodyPr lIns="108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latinLnBrk="1">
              <a:lnSpc>
                <a:spcPct val="250000"/>
              </a:lnSpc>
              <a:buClr>
                <a:srgbClr val="336699"/>
              </a:buClr>
            </a:pP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7" name="십자형[C] 26"/>
          <p:cNvSpPr/>
          <p:nvPr userDrawn="1"/>
        </p:nvSpPr>
        <p:spPr>
          <a:xfrm rot="2700000">
            <a:off x="9656005" y="771918"/>
            <a:ext cx="214379" cy="214379"/>
          </a:xfrm>
          <a:prstGeom prst="plus">
            <a:avLst>
              <a:gd name="adj" fmla="val 43868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0" i="0" dirty="0">
              <a:latin typeface="Nanum Gothic Regular" charset="-127"/>
              <a:ea typeface="Nanum Gothic Regular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872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대시보드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80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2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8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4" name="직사각형 83"/>
          <p:cNvSpPr/>
          <p:nvPr userDrawn="1"/>
        </p:nvSpPr>
        <p:spPr>
          <a:xfrm>
            <a:off x="158110" y="649416"/>
            <a:ext cx="9826321" cy="2978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+mn-ea"/>
              <a:ea typeface="+mn-ea"/>
              <a:cs typeface="Malgun Gothic" charset="-127"/>
            </a:endParaRPr>
          </a:p>
        </p:txBody>
      </p:sp>
      <p:grpSp>
        <p:nvGrpSpPr>
          <p:cNvPr id="88" name="그룹 87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9" name="직사각형 88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+mn-ea"/>
                <a:ea typeface="+mn-ea"/>
                <a:cs typeface="Malgun Gothic" charset="-127"/>
              </a:endParaRPr>
            </a:p>
          </p:txBody>
        </p:sp>
        <p:sp>
          <p:nvSpPr>
            <p:cNvPr id="90" name="직사각형 89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+mn-ea"/>
                <a:ea typeface="+mn-ea"/>
                <a:cs typeface="Malgun Gothic" charset="-127"/>
              </a:endParaRPr>
            </a:p>
          </p:txBody>
        </p:sp>
        <p:sp>
          <p:nvSpPr>
            <p:cNvPr id="91" name="직사각형 90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+mn-ea"/>
                <a:ea typeface="+mn-ea"/>
                <a:cs typeface="Malgun Gothic" charset="-127"/>
              </a:endParaRPr>
            </a:p>
          </p:txBody>
        </p:sp>
      </p:grpSp>
      <p:sp>
        <p:nvSpPr>
          <p:cNvPr id="29" name="직사각형 28"/>
          <p:cNvSpPr/>
          <p:nvPr userDrawn="1"/>
        </p:nvSpPr>
        <p:spPr>
          <a:xfrm>
            <a:off x="1750277" y="947301"/>
            <a:ext cx="8234029" cy="579406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224" name="제목 2"/>
          <p:cNvSpPr txBox="1">
            <a:spLocks/>
          </p:cNvSpPr>
          <p:nvPr userDrawn="1"/>
        </p:nvSpPr>
        <p:spPr bwMode="auto">
          <a:xfrm>
            <a:off x="158112" y="947302"/>
            <a:ext cx="1593702" cy="49185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xtLst/>
        </p:spPr>
        <p:txBody>
          <a:bodyPr wrap="none" lIns="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234" name="직사각형 233"/>
          <p:cNvSpPr/>
          <p:nvPr userDrawn="1"/>
        </p:nvSpPr>
        <p:spPr>
          <a:xfrm>
            <a:off x="585113" y="982704"/>
            <a:ext cx="107117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새로운 워크북 </a:t>
            </a:r>
            <a:r>
              <a:rPr lang="en-US" altLang="ko-KR" sz="70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01</a:t>
            </a:r>
          </a:p>
        </p:txBody>
      </p:sp>
      <p:sp>
        <p:nvSpPr>
          <p:cNvPr id="235" name="모서리가 둥근 직사각형 234"/>
          <p:cNvSpPr/>
          <p:nvPr userDrawn="1"/>
        </p:nvSpPr>
        <p:spPr>
          <a:xfrm>
            <a:off x="406921" y="1045117"/>
            <a:ext cx="256654" cy="83839"/>
          </a:xfrm>
          <a:prstGeom prst="round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4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Workbook</a:t>
            </a:r>
            <a:endParaRPr kumimoji="1" lang="ko-KR" altLang="en-US" sz="4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grpSp>
        <p:nvGrpSpPr>
          <p:cNvPr id="237" name="그룹 236"/>
          <p:cNvGrpSpPr>
            <a:grpSpLocks noChangeAspect="1"/>
          </p:cNvGrpSpPr>
          <p:nvPr userDrawn="1"/>
        </p:nvGrpSpPr>
        <p:grpSpPr>
          <a:xfrm>
            <a:off x="1549088" y="1064142"/>
            <a:ext cx="134785" cy="26957"/>
            <a:chOff x="6096000" y="1417850"/>
            <a:chExt cx="520198" cy="105871"/>
          </a:xfrm>
        </p:grpSpPr>
        <p:sp>
          <p:nvSpPr>
            <p:cNvPr id="238" name="타원 237"/>
            <p:cNvSpPr/>
            <p:nvPr userDrawn="1"/>
          </p:nvSpPr>
          <p:spPr>
            <a:xfrm>
              <a:off x="6096000" y="1417850"/>
              <a:ext cx="105871" cy="10587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239" name="타원 238"/>
            <p:cNvSpPr/>
            <p:nvPr userDrawn="1"/>
          </p:nvSpPr>
          <p:spPr>
            <a:xfrm>
              <a:off x="6303164" y="1417850"/>
              <a:ext cx="105871" cy="10587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240" name="타원 239"/>
            <p:cNvSpPr/>
            <p:nvPr userDrawn="1"/>
          </p:nvSpPr>
          <p:spPr>
            <a:xfrm>
              <a:off x="6510327" y="1417850"/>
              <a:ext cx="105871" cy="10587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+mn-ea"/>
                <a:ea typeface="+mn-ea"/>
                <a:cs typeface="Nanum Gothic" charset="-127"/>
              </a:endParaRPr>
            </a:p>
          </p:txBody>
        </p:sp>
      </p:grpSp>
      <p:pic>
        <p:nvPicPr>
          <p:cNvPr id="93" name="그림 92"/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25419" b="-1"/>
          <a:stretch/>
        </p:blipFill>
        <p:spPr>
          <a:xfrm>
            <a:off x="235687" y="1002975"/>
            <a:ext cx="118958" cy="159504"/>
          </a:xfrm>
          <a:prstGeom prst="rect">
            <a:avLst/>
          </a:prstGeom>
        </p:spPr>
      </p:pic>
      <p:sp>
        <p:nvSpPr>
          <p:cNvPr id="77" name="제목 2"/>
          <p:cNvSpPr txBox="1">
            <a:spLocks/>
          </p:cNvSpPr>
          <p:nvPr userDrawn="1"/>
        </p:nvSpPr>
        <p:spPr bwMode="auto">
          <a:xfrm>
            <a:off x="157885" y="1439156"/>
            <a:ext cx="1592142" cy="530221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/>
        </p:spPr>
        <p:txBody>
          <a:bodyPr lIns="180000" tIns="3600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8" name="모서리가 둥근 직사각형 77"/>
          <p:cNvSpPr/>
          <p:nvPr userDrawn="1"/>
        </p:nvSpPr>
        <p:spPr>
          <a:xfrm>
            <a:off x="480422" y="6482124"/>
            <a:ext cx="920226" cy="204496"/>
          </a:xfrm>
          <a:prstGeom prst="roundRect">
            <a:avLst>
              <a:gd name="adj" fmla="val 21428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Create dashboard</a:t>
            </a:r>
          </a:p>
        </p:txBody>
      </p:sp>
      <p:grpSp>
        <p:nvGrpSpPr>
          <p:cNvPr id="116" name="그룹 115"/>
          <p:cNvGrpSpPr/>
          <p:nvPr userDrawn="1"/>
        </p:nvGrpSpPr>
        <p:grpSpPr>
          <a:xfrm>
            <a:off x="239754" y="1836646"/>
            <a:ext cx="1406941" cy="1226492"/>
            <a:chOff x="1847527" y="1694754"/>
            <a:chExt cx="781245" cy="681046"/>
          </a:xfrm>
        </p:grpSpPr>
        <p:grpSp>
          <p:nvGrpSpPr>
            <p:cNvPr id="117" name="그룹 116"/>
            <p:cNvGrpSpPr/>
            <p:nvPr userDrawn="1"/>
          </p:nvGrpSpPr>
          <p:grpSpPr>
            <a:xfrm>
              <a:off x="1847527" y="1694754"/>
              <a:ext cx="781245" cy="681046"/>
              <a:chOff x="1847527" y="1694754"/>
              <a:chExt cx="781245" cy="681046"/>
            </a:xfrm>
          </p:grpSpPr>
          <p:sp>
            <p:nvSpPr>
              <p:cNvPr id="119" name="직사각형 118"/>
              <p:cNvSpPr/>
              <p:nvPr userDrawn="1"/>
            </p:nvSpPr>
            <p:spPr>
              <a:xfrm>
                <a:off x="1847527" y="1694754"/>
                <a:ext cx="781245" cy="68104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b"/>
              <a:lstStyle/>
              <a:p>
                <a:r>
                  <a:rPr kumimoji="1" lang="ko-KR" altLang="en-US" sz="700" dirty="0">
                    <a:solidFill>
                      <a:prstClr val="black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       새로운 대시보드 </a:t>
                </a:r>
                <a:r>
                  <a:rPr kumimoji="1" lang="en-US" altLang="ko-KR" sz="700" dirty="0">
                    <a:solidFill>
                      <a:prstClr val="black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01</a:t>
                </a:r>
              </a:p>
            </p:txBody>
          </p:sp>
          <p:pic>
            <p:nvPicPr>
              <p:cNvPr id="120" name="그림 119"/>
              <p:cNvPicPr>
                <a:picLocks noChangeAspect="1"/>
              </p:cNvPicPr>
              <p:nvPr userDrawn="1"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398" t="10208" r="16551" b="9974"/>
              <a:stretch/>
            </p:blipFill>
            <p:spPr>
              <a:xfrm>
                <a:off x="1883555" y="1729097"/>
                <a:ext cx="699355" cy="52978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</p:pic>
        </p:grpSp>
        <p:pic>
          <p:nvPicPr>
            <p:cNvPr id="118" name="그림 117"/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2920" y="2273515"/>
              <a:ext cx="80873" cy="80873"/>
            </a:xfrm>
            <a:prstGeom prst="rect">
              <a:avLst/>
            </a:prstGeom>
          </p:spPr>
        </p:pic>
      </p:grpSp>
      <p:pic>
        <p:nvPicPr>
          <p:cNvPr id="151" name="그림 15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11" y="1644865"/>
            <a:ext cx="1515056" cy="176567"/>
          </a:xfrm>
          <a:prstGeom prst="rect">
            <a:avLst/>
          </a:prstGeom>
        </p:spPr>
      </p:pic>
      <p:sp>
        <p:nvSpPr>
          <p:cNvPr id="152" name="제목 2"/>
          <p:cNvSpPr txBox="1">
            <a:spLocks/>
          </p:cNvSpPr>
          <p:nvPr userDrawn="1"/>
        </p:nvSpPr>
        <p:spPr bwMode="auto">
          <a:xfrm>
            <a:off x="4469601" y="712124"/>
            <a:ext cx="1203338" cy="19649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lIns="0" tIns="0" rIns="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ct val="115000"/>
              </a:lnSpc>
              <a:buClr>
                <a:srgbClr val="336699"/>
              </a:buClr>
            </a:pPr>
            <a:r>
              <a:rPr lang="en-US" altLang="ko-KR" sz="600" b="0" i="0" dirty="0" err="1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  <a:cs typeface="Malgun Gothic" charset="-127"/>
              </a:rPr>
              <a:t>metatron</a:t>
            </a:r>
            <a:r>
              <a:rPr lang="en-US" altLang="ko-KR" sz="600" b="0" i="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  <a:cs typeface="Malgun Gothic" charset="-127"/>
              </a:rPr>
              <a:t> Discovery</a:t>
            </a:r>
          </a:p>
        </p:txBody>
      </p:sp>
      <p:pic>
        <p:nvPicPr>
          <p:cNvPr id="153" name="그림 152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45" y="732452"/>
            <a:ext cx="142600" cy="142600"/>
          </a:xfrm>
          <a:prstGeom prst="rect">
            <a:avLst/>
          </a:prstGeom>
        </p:spPr>
      </p:pic>
      <p:pic>
        <p:nvPicPr>
          <p:cNvPr id="154" name="그림 153"/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568" y="700909"/>
            <a:ext cx="199486" cy="199486"/>
          </a:xfrm>
          <a:prstGeom prst="ellipse">
            <a:avLst/>
          </a:prstGeom>
        </p:spPr>
      </p:pic>
      <p:sp>
        <p:nvSpPr>
          <p:cNvPr id="155" name="모서리가 둥근 직사각형 154"/>
          <p:cNvSpPr/>
          <p:nvPr userDrawn="1"/>
        </p:nvSpPr>
        <p:spPr>
          <a:xfrm>
            <a:off x="2004473" y="983425"/>
            <a:ext cx="948443" cy="172077"/>
          </a:xfrm>
          <a:prstGeom prst="roundRect">
            <a:avLst>
              <a:gd name="adj" fmla="val 21601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r>
              <a:rPr kumimoji="1"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새로운 대시보드 </a:t>
            </a:r>
            <a:r>
              <a:rPr kumimoji="1"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02</a:t>
            </a:r>
            <a:endParaRPr kumimoji="1"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grpSp>
        <p:nvGrpSpPr>
          <p:cNvPr id="156" name="그룹 155"/>
          <p:cNvGrpSpPr>
            <a:grpSpLocks noChangeAspect="1"/>
          </p:cNvGrpSpPr>
          <p:nvPr userDrawn="1"/>
        </p:nvGrpSpPr>
        <p:grpSpPr>
          <a:xfrm>
            <a:off x="9761029" y="1071042"/>
            <a:ext cx="134785" cy="26957"/>
            <a:chOff x="6096000" y="1417850"/>
            <a:chExt cx="520198" cy="105871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57" name="타원 156"/>
            <p:cNvSpPr/>
            <p:nvPr userDrawn="1"/>
          </p:nvSpPr>
          <p:spPr>
            <a:xfrm>
              <a:off x="6096000" y="1417850"/>
              <a:ext cx="105871" cy="10587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158" name="타원 157"/>
            <p:cNvSpPr/>
            <p:nvPr userDrawn="1"/>
          </p:nvSpPr>
          <p:spPr>
            <a:xfrm>
              <a:off x="6303164" y="1417850"/>
              <a:ext cx="105871" cy="10587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159" name="타원 158"/>
            <p:cNvSpPr/>
            <p:nvPr userDrawn="1"/>
          </p:nvSpPr>
          <p:spPr>
            <a:xfrm>
              <a:off x="6510327" y="1417850"/>
              <a:ext cx="105871" cy="10587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+mn-ea"/>
                <a:ea typeface="+mn-ea"/>
                <a:cs typeface="Nanum Gothic" charset="-127"/>
              </a:endParaRPr>
            </a:p>
          </p:txBody>
        </p:sp>
      </p:grpSp>
      <p:pic>
        <p:nvPicPr>
          <p:cNvPr id="160" name="그림 15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6" t="11354" r="19782" b="10254"/>
          <a:stretch/>
        </p:blipFill>
        <p:spPr>
          <a:xfrm>
            <a:off x="1811512" y="1011432"/>
            <a:ext cx="146290" cy="11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61" name="모서리가 둥근 직사각형 160"/>
          <p:cNvSpPr/>
          <p:nvPr userDrawn="1"/>
        </p:nvSpPr>
        <p:spPr>
          <a:xfrm>
            <a:off x="3068486" y="983424"/>
            <a:ext cx="2151709" cy="172077"/>
          </a:xfrm>
          <a:prstGeom prst="roundRect">
            <a:avLst>
              <a:gd name="adj" fmla="val 21601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r>
              <a:rPr kumimoji="1"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설명입니다</a:t>
            </a:r>
            <a:endParaRPr kumimoji="1" lang="en-US" altLang="ko-KR" sz="8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pic>
        <p:nvPicPr>
          <p:cNvPr id="162" name="그림 161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680" y="995566"/>
            <a:ext cx="139538" cy="14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그림 162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110" y="972782"/>
            <a:ext cx="207160" cy="207160"/>
          </a:xfrm>
          <a:prstGeom prst="rect">
            <a:avLst/>
          </a:prstGeom>
        </p:spPr>
      </p:pic>
      <p:grpSp>
        <p:nvGrpSpPr>
          <p:cNvPr id="164" name="그룹 163"/>
          <p:cNvGrpSpPr/>
          <p:nvPr userDrawn="1"/>
        </p:nvGrpSpPr>
        <p:grpSpPr>
          <a:xfrm>
            <a:off x="9024350" y="1006160"/>
            <a:ext cx="151558" cy="129763"/>
            <a:chOff x="9765378" y="1274795"/>
            <a:chExt cx="135446" cy="115968"/>
          </a:xfrm>
        </p:grpSpPr>
        <p:pic>
          <p:nvPicPr>
            <p:cNvPr id="165" name="그림 16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5378" y="1274795"/>
              <a:ext cx="126088" cy="103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그림 16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6790" y="1316729"/>
              <a:ext cx="74034" cy="740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</p:grpSp>
      <p:grpSp>
        <p:nvGrpSpPr>
          <p:cNvPr id="167" name="그룹 166"/>
          <p:cNvGrpSpPr/>
          <p:nvPr userDrawn="1"/>
        </p:nvGrpSpPr>
        <p:grpSpPr>
          <a:xfrm>
            <a:off x="157885" y="1242115"/>
            <a:ext cx="1592142" cy="211187"/>
            <a:chOff x="157885" y="1226771"/>
            <a:chExt cx="1592142" cy="211187"/>
          </a:xfrm>
        </p:grpSpPr>
        <p:grpSp>
          <p:nvGrpSpPr>
            <p:cNvPr id="168" name="그룹 167"/>
            <p:cNvGrpSpPr/>
            <p:nvPr userDrawn="1"/>
          </p:nvGrpSpPr>
          <p:grpSpPr>
            <a:xfrm>
              <a:off x="157885" y="1226771"/>
              <a:ext cx="1592142" cy="211187"/>
              <a:chOff x="157885" y="1226771"/>
              <a:chExt cx="1540682" cy="211187"/>
            </a:xfrm>
          </p:grpSpPr>
          <p:sp>
            <p:nvSpPr>
              <p:cNvPr id="172" name="제목 2"/>
              <p:cNvSpPr txBox="1">
                <a:spLocks/>
              </p:cNvSpPr>
              <p:nvPr userDrawn="1"/>
            </p:nvSpPr>
            <p:spPr bwMode="auto">
              <a:xfrm>
                <a:off x="157885" y="1226771"/>
                <a:ext cx="772117" cy="21118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xtLst/>
            </p:spPr>
            <p:txBody>
              <a:bodyPr lIns="0" tIns="0" rIns="0" bIns="0" anchor="ctr" anchorCtr="0">
                <a:no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>
                  <a:lnSpc>
                    <a:spcPct val="150000"/>
                  </a:lnSpc>
                  <a:buClr>
                    <a:srgbClr val="336699"/>
                  </a:buClr>
                </a:pPr>
                <a:r>
                  <a:rPr lang="en-US" altLang="ko-KR" sz="5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  <a:cs typeface="Nanum Gothic" charset="-127"/>
                  </a:rPr>
                  <a:t>Dashboard(6)</a:t>
                </a:r>
              </a:p>
            </p:txBody>
          </p:sp>
          <p:sp>
            <p:nvSpPr>
              <p:cNvPr id="173" name="제목 2"/>
              <p:cNvSpPr txBox="1">
                <a:spLocks/>
              </p:cNvSpPr>
              <p:nvPr userDrawn="1"/>
            </p:nvSpPr>
            <p:spPr bwMode="auto">
              <a:xfrm>
                <a:off x="926450" y="1226771"/>
                <a:ext cx="772117" cy="2111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xtLst/>
            </p:spPr>
            <p:txBody>
              <a:bodyPr lIns="0" tIns="0" rIns="0" bIns="0" anchor="ctr" anchorCtr="0">
                <a:no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>
                  <a:lnSpc>
                    <a:spcPct val="150000"/>
                  </a:lnSpc>
                  <a:buClr>
                    <a:srgbClr val="336699"/>
                  </a:buClr>
                </a:pPr>
                <a:r>
                  <a:rPr lang="en-US" altLang="ko-KR" sz="5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  <a:cs typeface="Nanum Gothic" charset="-127"/>
                  </a:rPr>
                  <a:t>Comment(3)</a:t>
                </a:r>
              </a:p>
            </p:txBody>
          </p:sp>
        </p:grpSp>
        <p:pic>
          <p:nvPicPr>
            <p:cNvPr id="169" name="그림 168"/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195" y="1302279"/>
              <a:ext cx="68495" cy="68494"/>
            </a:xfrm>
            <a:prstGeom prst="rect">
              <a:avLst/>
            </a:prstGeom>
          </p:spPr>
        </p:pic>
        <p:pic>
          <p:nvPicPr>
            <p:cNvPr id="170" name="그림 169"/>
            <p:cNvPicPr>
              <a:picLocks noChangeAspect="1"/>
            </p:cNvPicPr>
            <p:nvPr userDrawn="1"/>
          </p:nvPicPr>
          <p:blipFill rotWithShape="1">
            <a:blip r:embed="rId5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46" t="11354" r="19782" b="10254"/>
            <a:stretch/>
          </p:blipFill>
          <p:spPr>
            <a:xfrm>
              <a:off x="251507" y="1290879"/>
              <a:ext cx="94448" cy="77402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</p:pic>
        <p:cxnSp>
          <p:nvCxnSpPr>
            <p:cNvPr id="171" name="직선 연결선[R] 170"/>
            <p:cNvCxnSpPr/>
            <p:nvPr userDrawn="1"/>
          </p:nvCxnSpPr>
          <p:spPr>
            <a:xfrm>
              <a:off x="171041" y="1434783"/>
              <a:ext cx="773994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그룹 173"/>
          <p:cNvGrpSpPr/>
          <p:nvPr userDrawn="1"/>
        </p:nvGrpSpPr>
        <p:grpSpPr>
          <a:xfrm>
            <a:off x="156272" y="1453086"/>
            <a:ext cx="1592142" cy="169468"/>
            <a:chOff x="141880" y="3830588"/>
            <a:chExt cx="2366383" cy="251878"/>
          </a:xfrm>
          <a:solidFill>
            <a:schemeClr val="bg1"/>
          </a:solidFill>
        </p:grpSpPr>
        <p:sp>
          <p:nvSpPr>
            <p:cNvPr id="175" name="직사각형 174"/>
            <p:cNvSpPr/>
            <p:nvPr/>
          </p:nvSpPr>
          <p:spPr>
            <a:xfrm>
              <a:off x="141880" y="3830588"/>
              <a:ext cx="2366383" cy="251878"/>
            </a:xfrm>
            <a:prstGeom prst="rect">
              <a:avLst/>
            </a:prstGeom>
            <a:grp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ea typeface="+mn-ea"/>
                  <a:cs typeface="Nanum Gothic" charset="-127"/>
                </a:rPr>
                <a:t>   </a:t>
              </a:r>
              <a:r>
                <a:rPr kumimoji="1" lang="en-US" altLang="ko-KR" sz="600" dirty="0" err="1">
                  <a:solidFill>
                    <a:schemeClr val="tx1"/>
                  </a:solidFill>
                  <a:latin typeface="+mn-ea"/>
                  <a:ea typeface="+mn-ea"/>
                  <a:cs typeface="Nanum Gothic" charset="-127"/>
                </a:rPr>
                <a:t>Datasource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ea typeface="+mn-ea"/>
                  <a:cs typeface="Nanum Gothic" charset="-127"/>
                </a:rPr>
                <a:t>        Shown only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1082144" y="3910998"/>
              <a:ext cx="90311" cy="88007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177" name="삼각형 176"/>
            <p:cNvSpPr/>
            <p:nvPr/>
          </p:nvSpPr>
          <p:spPr>
            <a:xfrm rot="10800000">
              <a:off x="251861" y="3937809"/>
              <a:ext cx="100455" cy="50694"/>
            </a:xfrm>
            <a:prstGeom prst="triangle">
              <a:avLst/>
            </a:prstGeom>
            <a:solidFill>
              <a:schemeClr val="tx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ea typeface="+mn-ea"/>
                <a:cs typeface="Nanum Gothic" charset="-127"/>
              </a:endParaRPr>
            </a:p>
          </p:txBody>
        </p:sp>
      </p:grpSp>
      <p:grpSp>
        <p:nvGrpSpPr>
          <p:cNvPr id="178" name="그룹 177"/>
          <p:cNvGrpSpPr/>
          <p:nvPr userDrawn="1"/>
        </p:nvGrpSpPr>
        <p:grpSpPr>
          <a:xfrm>
            <a:off x="1418928" y="1496297"/>
            <a:ext cx="291148" cy="108111"/>
            <a:chOff x="1423120" y="1500204"/>
            <a:chExt cx="291148" cy="108111"/>
          </a:xfrm>
        </p:grpSpPr>
        <p:grpSp>
          <p:nvGrpSpPr>
            <p:cNvPr id="179" name="그룹 178"/>
            <p:cNvGrpSpPr/>
            <p:nvPr/>
          </p:nvGrpSpPr>
          <p:grpSpPr>
            <a:xfrm rot="10800000">
              <a:off x="1423120" y="1500205"/>
              <a:ext cx="291148" cy="108110"/>
              <a:chOff x="1584459" y="453256"/>
              <a:chExt cx="817662" cy="162380"/>
            </a:xfrm>
          </p:grpSpPr>
          <p:sp>
            <p:nvSpPr>
              <p:cNvPr id="182" name="모서리가 둥근 직사각형 114"/>
              <p:cNvSpPr/>
              <p:nvPr/>
            </p:nvSpPr>
            <p:spPr>
              <a:xfrm>
                <a:off x="1584459" y="453256"/>
                <a:ext cx="408831" cy="162380"/>
              </a:xfrm>
              <a:custGeom>
                <a:avLst/>
                <a:gdLst>
                  <a:gd name="connsiteX0" fmla="*/ 0 w 494861"/>
                  <a:gd name="connsiteY0" fmla="*/ 24830 h 186688"/>
                  <a:gd name="connsiteX1" fmla="*/ 24830 w 494861"/>
                  <a:gd name="connsiteY1" fmla="*/ 0 h 186688"/>
                  <a:gd name="connsiteX2" fmla="*/ 470031 w 494861"/>
                  <a:gd name="connsiteY2" fmla="*/ 0 h 186688"/>
                  <a:gd name="connsiteX3" fmla="*/ 494861 w 494861"/>
                  <a:gd name="connsiteY3" fmla="*/ 24830 h 186688"/>
                  <a:gd name="connsiteX4" fmla="*/ 494861 w 494861"/>
                  <a:gd name="connsiteY4" fmla="*/ 161858 h 186688"/>
                  <a:gd name="connsiteX5" fmla="*/ 470031 w 494861"/>
                  <a:gd name="connsiteY5" fmla="*/ 186688 h 186688"/>
                  <a:gd name="connsiteX6" fmla="*/ 24830 w 494861"/>
                  <a:gd name="connsiteY6" fmla="*/ 186688 h 186688"/>
                  <a:gd name="connsiteX7" fmla="*/ 0 w 494861"/>
                  <a:gd name="connsiteY7" fmla="*/ 161858 h 186688"/>
                  <a:gd name="connsiteX8" fmla="*/ 0 w 494861"/>
                  <a:gd name="connsiteY8" fmla="*/ 24830 h 186688"/>
                  <a:gd name="connsiteX0" fmla="*/ 0 w 512698"/>
                  <a:gd name="connsiteY0" fmla="*/ 24830 h 186688"/>
                  <a:gd name="connsiteX1" fmla="*/ 24830 w 512698"/>
                  <a:gd name="connsiteY1" fmla="*/ 0 h 186688"/>
                  <a:gd name="connsiteX2" fmla="*/ 470031 w 512698"/>
                  <a:gd name="connsiteY2" fmla="*/ 0 h 186688"/>
                  <a:gd name="connsiteX3" fmla="*/ 494861 w 512698"/>
                  <a:gd name="connsiteY3" fmla="*/ 161858 h 186688"/>
                  <a:gd name="connsiteX4" fmla="*/ 470031 w 512698"/>
                  <a:gd name="connsiteY4" fmla="*/ 186688 h 186688"/>
                  <a:gd name="connsiteX5" fmla="*/ 24830 w 512698"/>
                  <a:gd name="connsiteY5" fmla="*/ 186688 h 186688"/>
                  <a:gd name="connsiteX6" fmla="*/ 0 w 512698"/>
                  <a:gd name="connsiteY6" fmla="*/ 161858 h 186688"/>
                  <a:gd name="connsiteX7" fmla="*/ 0 w 512698"/>
                  <a:gd name="connsiteY7" fmla="*/ 24830 h 186688"/>
                  <a:gd name="connsiteX0" fmla="*/ 0 w 525681"/>
                  <a:gd name="connsiteY0" fmla="*/ 24830 h 186688"/>
                  <a:gd name="connsiteX1" fmla="*/ 24830 w 525681"/>
                  <a:gd name="connsiteY1" fmla="*/ 0 h 186688"/>
                  <a:gd name="connsiteX2" fmla="*/ 470031 w 525681"/>
                  <a:gd name="connsiteY2" fmla="*/ 0 h 186688"/>
                  <a:gd name="connsiteX3" fmla="*/ 470031 w 525681"/>
                  <a:gd name="connsiteY3" fmla="*/ 186688 h 186688"/>
                  <a:gd name="connsiteX4" fmla="*/ 24830 w 525681"/>
                  <a:gd name="connsiteY4" fmla="*/ 186688 h 186688"/>
                  <a:gd name="connsiteX5" fmla="*/ 0 w 525681"/>
                  <a:gd name="connsiteY5" fmla="*/ 161858 h 186688"/>
                  <a:gd name="connsiteX6" fmla="*/ 0 w 525681"/>
                  <a:gd name="connsiteY6" fmla="*/ 24830 h 186688"/>
                  <a:gd name="connsiteX0" fmla="*/ 0 w 503008"/>
                  <a:gd name="connsiteY0" fmla="*/ 24830 h 186688"/>
                  <a:gd name="connsiteX1" fmla="*/ 24830 w 503008"/>
                  <a:gd name="connsiteY1" fmla="*/ 0 h 186688"/>
                  <a:gd name="connsiteX2" fmla="*/ 470031 w 503008"/>
                  <a:gd name="connsiteY2" fmla="*/ 0 h 186688"/>
                  <a:gd name="connsiteX3" fmla="*/ 470031 w 503008"/>
                  <a:gd name="connsiteY3" fmla="*/ 186688 h 186688"/>
                  <a:gd name="connsiteX4" fmla="*/ 24830 w 503008"/>
                  <a:gd name="connsiteY4" fmla="*/ 186688 h 186688"/>
                  <a:gd name="connsiteX5" fmla="*/ 0 w 503008"/>
                  <a:gd name="connsiteY5" fmla="*/ 161858 h 186688"/>
                  <a:gd name="connsiteX6" fmla="*/ 0 w 503008"/>
                  <a:gd name="connsiteY6" fmla="*/ 24830 h 186688"/>
                  <a:gd name="connsiteX0" fmla="*/ 0 w 470031"/>
                  <a:gd name="connsiteY0" fmla="*/ 24830 h 186688"/>
                  <a:gd name="connsiteX1" fmla="*/ 24830 w 470031"/>
                  <a:gd name="connsiteY1" fmla="*/ 0 h 186688"/>
                  <a:gd name="connsiteX2" fmla="*/ 470031 w 470031"/>
                  <a:gd name="connsiteY2" fmla="*/ 0 h 186688"/>
                  <a:gd name="connsiteX3" fmla="*/ 470031 w 470031"/>
                  <a:gd name="connsiteY3" fmla="*/ 186688 h 186688"/>
                  <a:gd name="connsiteX4" fmla="*/ 24830 w 470031"/>
                  <a:gd name="connsiteY4" fmla="*/ 186688 h 186688"/>
                  <a:gd name="connsiteX5" fmla="*/ 0 w 470031"/>
                  <a:gd name="connsiteY5" fmla="*/ 161858 h 186688"/>
                  <a:gd name="connsiteX6" fmla="*/ 0 w 470031"/>
                  <a:gd name="connsiteY6" fmla="*/ 24830 h 186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0031" h="186688">
                    <a:moveTo>
                      <a:pt x="0" y="24830"/>
                    </a:moveTo>
                    <a:cubicBezTo>
                      <a:pt x="0" y="11117"/>
                      <a:pt x="11117" y="0"/>
                      <a:pt x="24830" y="0"/>
                    </a:cubicBezTo>
                    <a:lnTo>
                      <a:pt x="470031" y="0"/>
                    </a:lnTo>
                    <a:lnTo>
                      <a:pt x="470031" y="186688"/>
                    </a:lnTo>
                    <a:lnTo>
                      <a:pt x="24830" y="186688"/>
                    </a:lnTo>
                    <a:cubicBezTo>
                      <a:pt x="11117" y="186688"/>
                      <a:pt x="0" y="175571"/>
                      <a:pt x="0" y="161858"/>
                    </a:cubicBezTo>
                    <a:lnTo>
                      <a:pt x="0" y="248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600" b="1" dirty="0">
                  <a:solidFill>
                    <a:prstClr val="white"/>
                  </a:solidFill>
                  <a:latin typeface="+mn-ea"/>
                  <a:ea typeface="+mn-ea"/>
                  <a:cs typeface="Nanum Gothic" charset="-127"/>
                </a:endParaRPr>
              </a:p>
            </p:txBody>
          </p:sp>
          <p:sp>
            <p:nvSpPr>
              <p:cNvPr id="183" name="모서리가 둥근 직사각형 114"/>
              <p:cNvSpPr/>
              <p:nvPr/>
            </p:nvSpPr>
            <p:spPr>
              <a:xfrm rot="10800000">
                <a:off x="1993290" y="453256"/>
                <a:ext cx="408831" cy="162380"/>
              </a:xfrm>
              <a:custGeom>
                <a:avLst/>
                <a:gdLst>
                  <a:gd name="connsiteX0" fmla="*/ 0 w 494861"/>
                  <a:gd name="connsiteY0" fmla="*/ 24830 h 186688"/>
                  <a:gd name="connsiteX1" fmla="*/ 24830 w 494861"/>
                  <a:gd name="connsiteY1" fmla="*/ 0 h 186688"/>
                  <a:gd name="connsiteX2" fmla="*/ 470031 w 494861"/>
                  <a:gd name="connsiteY2" fmla="*/ 0 h 186688"/>
                  <a:gd name="connsiteX3" fmla="*/ 494861 w 494861"/>
                  <a:gd name="connsiteY3" fmla="*/ 24830 h 186688"/>
                  <a:gd name="connsiteX4" fmla="*/ 494861 w 494861"/>
                  <a:gd name="connsiteY4" fmla="*/ 161858 h 186688"/>
                  <a:gd name="connsiteX5" fmla="*/ 470031 w 494861"/>
                  <a:gd name="connsiteY5" fmla="*/ 186688 h 186688"/>
                  <a:gd name="connsiteX6" fmla="*/ 24830 w 494861"/>
                  <a:gd name="connsiteY6" fmla="*/ 186688 h 186688"/>
                  <a:gd name="connsiteX7" fmla="*/ 0 w 494861"/>
                  <a:gd name="connsiteY7" fmla="*/ 161858 h 186688"/>
                  <a:gd name="connsiteX8" fmla="*/ 0 w 494861"/>
                  <a:gd name="connsiteY8" fmla="*/ 24830 h 186688"/>
                  <a:gd name="connsiteX0" fmla="*/ 0 w 512698"/>
                  <a:gd name="connsiteY0" fmla="*/ 24830 h 186688"/>
                  <a:gd name="connsiteX1" fmla="*/ 24830 w 512698"/>
                  <a:gd name="connsiteY1" fmla="*/ 0 h 186688"/>
                  <a:gd name="connsiteX2" fmla="*/ 470031 w 512698"/>
                  <a:gd name="connsiteY2" fmla="*/ 0 h 186688"/>
                  <a:gd name="connsiteX3" fmla="*/ 494861 w 512698"/>
                  <a:gd name="connsiteY3" fmla="*/ 161858 h 186688"/>
                  <a:gd name="connsiteX4" fmla="*/ 470031 w 512698"/>
                  <a:gd name="connsiteY4" fmla="*/ 186688 h 186688"/>
                  <a:gd name="connsiteX5" fmla="*/ 24830 w 512698"/>
                  <a:gd name="connsiteY5" fmla="*/ 186688 h 186688"/>
                  <a:gd name="connsiteX6" fmla="*/ 0 w 512698"/>
                  <a:gd name="connsiteY6" fmla="*/ 161858 h 186688"/>
                  <a:gd name="connsiteX7" fmla="*/ 0 w 512698"/>
                  <a:gd name="connsiteY7" fmla="*/ 24830 h 186688"/>
                  <a:gd name="connsiteX0" fmla="*/ 0 w 525681"/>
                  <a:gd name="connsiteY0" fmla="*/ 24830 h 186688"/>
                  <a:gd name="connsiteX1" fmla="*/ 24830 w 525681"/>
                  <a:gd name="connsiteY1" fmla="*/ 0 h 186688"/>
                  <a:gd name="connsiteX2" fmla="*/ 470031 w 525681"/>
                  <a:gd name="connsiteY2" fmla="*/ 0 h 186688"/>
                  <a:gd name="connsiteX3" fmla="*/ 470031 w 525681"/>
                  <a:gd name="connsiteY3" fmla="*/ 186688 h 186688"/>
                  <a:gd name="connsiteX4" fmla="*/ 24830 w 525681"/>
                  <a:gd name="connsiteY4" fmla="*/ 186688 h 186688"/>
                  <a:gd name="connsiteX5" fmla="*/ 0 w 525681"/>
                  <a:gd name="connsiteY5" fmla="*/ 161858 h 186688"/>
                  <a:gd name="connsiteX6" fmla="*/ 0 w 525681"/>
                  <a:gd name="connsiteY6" fmla="*/ 24830 h 186688"/>
                  <a:gd name="connsiteX0" fmla="*/ 0 w 503008"/>
                  <a:gd name="connsiteY0" fmla="*/ 24830 h 186688"/>
                  <a:gd name="connsiteX1" fmla="*/ 24830 w 503008"/>
                  <a:gd name="connsiteY1" fmla="*/ 0 h 186688"/>
                  <a:gd name="connsiteX2" fmla="*/ 470031 w 503008"/>
                  <a:gd name="connsiteY2" fmla="*/ 0 h 186688"/>
                  <a:gd name="connsiteX3" fmla="*/ 470031 w 503008"/>
                  <a:gd name="connsiteY3" fmla="*/ 186688 h 186688"/>
                  <a:gd name="connsiteX4" fmla="*/ 24830 w 503008"/>
                  <a:gd name="connsiteY4" fmla="*/ 186688 h 186688"/>
                  <a:gd name="connsiteX5" fmla="*/ 0 w 503008"/>
                  <a:gd name="connsiteY5" fmla="*/ 161858 h 186688"/>
                  <a:gd name="connsiteX6" fmla="*/ 0 w 503008"/>
                  <a:gd name="connsiteY6" fmla="*/ 24830 h 186688"/>
                  <a:gd name="connsiteX0" fmla="*/ 0 w 470031"/>
                  <a:gd name="connsiteY0" fmla="*/ 24830 h 186688"/>
                  <a:gd name="connsiteX1" fmla="*/ 24830 w 470031"/>
                  <a:gd name="connsiteY1" fmla="*/ 0 h 186688"/>
                  <a:gd name="connsiteX2" fmla="*/ 470031 w 470031"/>
                  <a:gd name="connsiteY2" fmla="*/ 0 h 186688"/>
                  <a:gd name="connsiteX3" fmla="*/ 470031 w 470031"/>
                  <a:gd name="connsiteY3" fmla="*/ 186688 h 186688"/>
                  <a:gd name="connsiteX4" fmla="*/ 24830 w 470031"/>
                  <a:gd name="connsiteY4" fmla="*/ 186688 h 186688"/>
                  <a:gd name="connsiteX5" fmla="*/ 0 w 470031"/>
                  <a:gd name="connsiteY5" fmla="*/ 161858 h 186688"/>
                  <a:gd name="connsiteX6" fmla="*/ 0 w 470031"/>
                  <a:gd name="connsiteY6" fmla="*/ 24830 h 186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0031" h="186688">
                    <a:moveTo>
                      <a:pt x="0" y="24830"/>
                    </a:moveTo>
                    <a:cubicBezTo>
                      <a:pt x="0" y="11117"/>
                      <a:pt x="11117" y="0"/>
                      <a:pt x="24830" y="0"/>
                    </a:cubicBezTo>
                    <a:lnTo>
                      <a:pt x="470031" y="0"/>
                    </a:lnTo>
                    <a:lnTo>
                      <a:pt x="470031" y="186688"/>
                    </a:lnTo>
                    <a:lnTo>
                      <a:pt x="24830" y="186688"/>
                    </a:lnTo>
                    <a:cubicBezTo>
                      <a:pt x="11117" y="186688"/>
                      <a:pt x="0" y="175571"/>
                      <a:pt x="0" y="161858"/>
                    </a:cubicBezTo>
                    <a:lnTo>
                      <a:pt x="0" y="2483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600" b="1" dirty="0">
                  <a:solidFill>
                    <a:prstClr val="white"/>
                  </a:solidFill>
                  <a:latin typeface="+mn-ea"/>
                  <a:ea typeface="+mn-ea"/>
                  <a:cs typeface="Nanum Gothic" charset="-127"/>
                </a:endParaRPr>
              </a:p>
            </p:txBody>
          </p:sp>
        </p:grpSp>
        <p:pic>
          <p:nvPicPr>
            <p:cNvPr id="180" name="그림 179"/>
            <p:cNvPicPr>
              <a:picLocks noChangeAspect="1"/>
            </p:cNvPicPr>
            <p:nvPr/>
          </p:nvPicPr>
          <p:blipFill>
            <a:blip r:embed="rId1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2422" y="1500204"/>
              <a:ext cx="80422" cy="106607"/>
            </a:xfrm>
            <a:prstGeom prst="rect">
              <a:avLst/>
            </a:prstGeom>
          </p:spPr>
        </p:pic>
        <p:pic>
          <p:nvPicPr>
            <p:cNvPr id="181" name="Picture 2" descr="https://d30y9cdsu7xlg0.cloudfront.net/png/89783-200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417" y="1522088"/>
              <a:ext cx="62980" cy="62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1" name="직사각형 120"/>
          <p:cNvSpPr/>
          <p:nvPr userDrawn="1"/>
        </p:nvSpPr>
        <p:spPr>
          <a:xfrm>
            <a:off x="9243115" y="997685"/>
            <a:ext cx="199787" cy="186827"/>
          </a:xfrm>
          <a:prstGeom prst="rect">
            <a:avLst/>
          </a:prstGeom>
          <a:solidFill>
            <a:schemeClr val="bg1">
              <a:lumMod val="95000"/>
              <a:alpha val="71000"/>
            </a:schemeClr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0" bIns="0" rtlCol="0" anchor="ctr" anchorCtr="0"/>
          <a:lstStyle/>
          <a:p>
            <a:endParaRPr lang="ko-KR" altLang="en-US" sz="7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0" name="모서리가 둥근 직사각형 69"/>
          <p:cNvSpPr/>
          <p:nvPr userDrawn="1"/>
        </p:nvSpPr>
        <p:spPr>
          <a:xfrm>
            <a:off x="667648" y="6287931"/>
            <a:ext cx="598438" cy="139445"/>
          </a:xfrm>
          <a:prstGeom prst="roundRect">
            <a:avLst>
              <a:gd name="adj" fmla="val 135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More</a:t>
            </a:r>
            <a:endParaRPr kumimoji="1" lang="ko-KR" altLang="en-US" sz="1400" dirty="0">
              <a:solidFill>
                <a:prstClr val="black">
                  <a:lumMod val="50000"/>
                  <a:lumOff val="50000"/>
                </a:prstClr>
              </a:solidFill>
              <a:latin typeface="Nanum Gothic Regular" charset="-127"/>
              <a:ea typeface="Nanum Gothic Regular" charset="-127"/>
            </a:endParaRPr>
          </a:p>
        </p:txBody>
      </p:sp>
      <p:grpSp>
        <p:nvGrpSpPr>
          <p:cNvPr id="71" name="그룹 70"/>
          <p:cNvGrpSpPr/>
          <p:nvPr userDrawn="1"/>
        </p:nvGrpSpPr>
        <p:grpSpPr>
          <a:xfrm rot="16200000">
            <a:off x="867416" y="5352186"/>
            <a:ext cx="169853" cy="1592142"/>
            <a:chOff x="4470167" y="670560"/>
            <a:chExt cx="205258" cy="6065520"/>
          </a:xfrm>
        </p:grpSpPr>
        <p:sp>
          <p:nvSpPr>
            <p:cNvPr id="72" name="자유형 71"/>
            <p:cNvSpPr/>
            <p:nvPr/>
          </p:nvSpPr>
          <p:spPr>
            <a:xfrm>
              <a:off x="4470167" y="670560"/>
              <a:ext cx="156765" cy="6065520"/>
            </a:xfrm>
            <a:custGeom>
              <a:avLst/>
              <a:gdLst>
                <a:gd name="connsiteX0" fmla="*/ 71353 w 156765"/>
                <a:gd name="connsiteY0" fmla="*/ 0 h 6065520"/>
                <a:gd name="connsiteX1" fmla="*/ 2773 w 156765"/>
                <a:gd name="connsiteY1" fmla="*/ 1501140 h 6065520"/>
                <a:gd name="connsiteX2" fmla="*/ 155173 w 156765"/>
                <a:gd name="connsiteY2" fmla="*/ 4792980 h 6065520"/>
                <a:gd name="connsiteX3" fmla="*/ 86593 w 156765"/>
                <a:gd name="connsiteY3" fmla="*/ 6065520 h 6065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765" h="6065520">
                  <a:moveTo>
                    <a:pt x="71353" y="0"/>
                  </a:moveTo>
                  <a:cubicBezTo>
                    <a:pt x="30078" y="351155"/>
                    <a:pt x="-11197" y="702310"/>
                    <a:pt x="2773" y="1501140"/>
                  </a:cubicBezTo>
                  <a:cubicBezTo>
                    <a:pt x="16743" y="2299970"/>
                    <a:pt x="141203" y="4032250"/>
                    <a:pt x="155173" y="4792980"/>
                  </a:cubicBezTo>
                  <a:cubicBezTo>
                    <a:pt x="169143" y="5553710"/>
                    <a:pt x="86593" y="6065520"/>
                    <a:pt x="86593" y="6065520"/>
                  </a:cubicBez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3" name="자유형 72"/>
            <p:cNvSpPr/>
            <p:nvPr/>
          </p:nvSpPr>
          <p:spPr>
            <a:xfrm>
              <a:off x="4518660" y="670560"/>
              <a:ext cx="156765" cy="6065520"/>
            </a:xfrm>
            <a:custGeom>
              <a:avLst/>
              <a:gdLst>
                <a:gd name="connsiteX0" fmla="*/ 71353 w 156765"/>
                <a:gd name="connsiteY0" fmla="*/ 0 h 6065520"/>
                <a:gd name="connsiteX1" fmla="*/ 2773 w 156765"/>
                <a:gd name="connsiteY1" fmla="*/ 1501140 h 6065520"/>
                <a:gd name="connsiteX2" fmla="*/ 155173 w 156765"/>
                <a:gd name="connsiteY2" fmla="*/ 4792980 h 6065520"/>
                <a:gd name="connsiteX3" fmla="*/ 86593 w 156765"/>
                <a:gd name="connsiteY3" fmla="*/ 6065520 h 6065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765" h="6065520">
                  <a:moveTo>
                    <a:pt x="71353" y="0"/>
                  </a:moveTo>
                  <a:cubicBezTo>
                    <a:pt x="30078" y="351155"/>
                    <a:pt x="-11197" y="702310"/>
                    <a:pt x="2773" y="1501140"/>
                  </a:cubicBezTo>
                  <a:cubicBezTo>
                    <a:pt x="16743" y="2299970"/>
                    <a:pt x="141203" y="4032250"/>
                    <a:pt x="155173" y="4792980"/>
                  </a:cubicBezTo>
                  <a:cubicBezTo>
                    <a:pt x="169143" y="5553710"/>
                    <a:pt x="86593" y="6065520"/>
                    <a:pt x="86593" y="6065520"/>
                  </a:cubicBez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5" name="그룹 84"/>
          <p:cNvGrpSpPr/>
          <p:nvPr userDrawn="1"/>
        </p:nvGrpSpPr>
        <p:grpSpPr>
          <a:xfrm>
            <a:off x="1780435" y="1517154"/>
            <a:ext cx="8173899" cy="5200621"/>
            <a:chOff x="242924" y="1017958"/>
            <a:chExt cx="8127192" cy="5477266"/>
          </a:xfrm>
        </p:grpSpPr>
        <p:sp>
          <p:nvSpPr>
            <p:cNvPr id="86" name="직사각형 85"/>
            <p:cNvSpPr/>
            <p:nvPr/>
          </p:nvSpPr>
          <p:spPr>
            <a:xfrm>
              <a:off x="242924" y="1017958"/>
              <a:ext cx="8127192" cy="110479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텍스트 위젯 내용</a:t>
              </a:r>
            </a:p>
          </p:txBody>
        </p:sp>
        <p:grpSp>
          <p:nvGrpSpPr>
            <p:cNvPr id="87" name="그룹 86"/>
            <p:cNvGrpSpPr/>
            <p:nvPr/>
          </p:nvGrpSpPr>
          <p:grpSpPr>
            <a:xfrm>
              <a:off x="5928155" y="4817620"/>
              <a:ext cx="2441961" cy="1672752"/>
              <a:chOff x="6412697" y="3497952"/>
              <a:chExt cx="1615681" cy="1106747"/>
            </a:xfrm>
          </p:grpSpPr>
          <p:sp>
            <p:nvSpPr>
              <p:cNvPr id="111" name="직사각형 110"/>
              <p:cNvSpPr/>
              <p:nvPr/>
            </p:nvSpPr>
            <p:spPr>
              <a:xfrm>
                <a:off x="6412697" y="3497952"/>
                <a:ext cx="1615681" cy="110674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6000" tIns="72000" rIns="72000" bIns="72000" rtlCol="0" anchor="t" anchorCtr="0"/>
              <a:lstStyle/>
              <a:p>
                <a:r>
                  <a:rPr lang="ko-KR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   매개변수명</a:t>
                </a:r>
              </a:p>
            </p:txBody>
          </p:sp>
          <p:grpSp>
            <p:nvGrpSpPr>
              <p:cNvPr id="112" name="그룹 111"/>
              <p:cNvGrpSpPr/>
              <p:nvPr/>
            </p:nvGrpSpPr>
            <p:grpSpPr>
              <a:xfrm>
                <a:off x="6557875" y="3940679"/>
                <a:ext cx="1300365" cy="424277"/>
                <a:chOff x="351001" y="3689864"/>
                <a:chExt cx="1300365" cy="424277"/>
              </a:xfrm>
            </p:grpSpPr>
            <p:grpSp>
              <p:nvGrpSpPr>
                <p:cNvPr id="123" name="그룹 122"/>
                <p:cNvGrpSpPr/>
                <p:nvPr/>
              </p:nvGrpSpPr>
              <p:grpSpPr>
                <a:xfrm rot="10800000">
                  <a:off x="352636" y="3892977"/>
                  <a:ext cx="1298730" cy="89256"/>
                  <a:chOff x="6962553" y="5600669"/>
                  <a:chExt cx="2670967" cy="183564"/>
                </a:xfrm>
              </p:grpSpPr>
              <p:sp>
                <p:nvSpPr>
                  <p:cNvPr id="127" name="Track"/>
                  <p:cNvSpPr>
                    <a:spLocks/>
                  </p:cNvSpPr>
                  <p:nvPr>
                    <p:custDataLst>
                      <p:tags r:id="rId1"/>
                    </p:custDataLst>
                  </p:nvPr>
                </p:nvSpPr>
                <p:spPr bwMode="auto">
                  <a:xfrm>
                    <a:off x="6962553" y="5658728"/>
                    <a:ext cx="2670967" cy="67449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6350" cap="flat" cmpd="sng" algn="ctr">
                    <a:solidFill>
                      <a:srgbClr val="33333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2400" dirty="0">
                      <a:latin typeface="+mn-ea"/>
                    </a:endParaRPr>
                  </a:p>
                </p:txBody>
              </p:sp>
              <p:sp>
                <p:nvSpPr>
                  <p:cNvPr id="128" name="Slider Thumb"/>
                  <p:cNvSpPr>
                    <a:spLocks/>
                  </p:cNvSpPr>
                  <p:nvPr>
                    <p:custDataLst>
                      <p:tags r:id="rId2"/>
                    </p:custDataLst>
                  </p:nvPr>
                </p:nvSpPr>
                <p:spPr bwMode="auto">
                  <a:xfrm>
                    <a:off x="8842028" y="5600669"/>
                    <a:ext cx="72433" cy="183564"/>
                  </a:xfrm>
                  <a:prstGeom prst="roundRect">
                    <a:avLst/>
                  </a:prstGeom>
                  <a:solidFill>
                    <a:srgbClr val="D9D9D9"/>
                  </a:solidFill>
                  <a:ln w="6350" cap="flat" cmpd="sng" algn="ctr">
                    <a:solidFill>
                      <a:srgbClr val="33333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2400" dirty="0">
                      <a:latin typeface="+mn-ea"/>
                    </a:endParaRPr>
                  </a:p>
                </p:txBody>
              </p:sp>
            </p:grpSp>
            <p:sp>
              <p:nvSpPr>
                <p:cNvPr id="124" name="제목 2"/>
                <p:cNvSpPr txBox="1">
                  <a:spLocks/>
                </p:cNvSpPr>
                <p:nvPr/>
              </p:nvSpPr>
              <p:spPr bwMode="auto">
                <a:xfrm>
                  <a:off x="1180332" y="3918134"/>
                  <a:ext cx="469383" cy="196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>
                  <a:no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r" latinLnBrk="1">
                    <a:lnSpc>
                      <a:spcPct val="115000"/>
                    </a:lnSpc>
                    <a:buClr>
                      <a:srgbClr val="336699"/>
                    </a:buClr>
                  </a:pPr>
                  <a:r>
                    <a:rPr lang="en-US" altLang="ko-KR" sz="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n-ea"/>
                      <a:ea typeface="+mn-ea"/>
                      <a:cs typeface="Calibri" pitchFamily="34" charset="0"/>
                    </a:rPr>
                    <a:t>100.00</a:t>
                  </a:r>
                  <a:endParaRPr lang="en-US" altLang="ko-KR"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125" name="모서리가 둥근 직사각형 45"/>
                <p:cNvSpPr/>
                <p:nvPr/>
              </p:nvSpPr>
              <p:spPr>
                <a:xfrm>
                  <a:off x="351001" y="3689864"/>
                  <a:ext cx="1300365" cy="132896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r"/>
                  <a:r>
                    <a:rPr lang="en-US" altLang="ko-KR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</a:rPr>
                    <a:t>25.32</a:t>
                  </a:r>
                  <a:endPara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126" name="제목 2"/>
                <p:cNvSpPr txBox="1">
                  <a:spLocks/>
                </p:cNvSpPr>
                <p:nvPr/>
              </p:nvSpPr>
              <p:spPr bwMode="auto">
                <a:xfrm>
                  <a:off x="351002" y="3918134"/>
                  <a:ext cx="469383" cy="196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>
                  <a:no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latinLnBrk="1">
                    <a:lnSpc>
                      <a:spcPct val="115000"/>
                    </a:lnSpc>
                    <a:buClr>
                      <a:srgbClr val="336699"/>
                    </a:buClr>
                  </a:pPr>
                  <a:r>
                    <a:rPr lang="en-US" altLang="ko-KR" sz="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n-ea"/>
                      <a:ea typeface="+mn-ea"/>
                      <a:cs typeface="Calibri" pitchFamily="34" charset="0"/>
                    </a:rPr>
                    <a:t>1.00</a:t>
                  </a:r>
                  <a:endParaRPr lang="en-US" altLang="ko-KR"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ea typeface="+mn-ea"/>
                  </a:endParaRPr>
                </a:p>
              </p:txBody>
            </p:sp>
          </p:grpSp>
          <p:pic>
            <p:nvPicPr>
              <p:cNvPr id="122" name="그림 121"/>
              <p:cNvPicPr>
                <a:picLocks noChangeAspect="1"/>
              </p:cNvPicPr>
              <p:nvPr/>
            </p:nvPicPr>
            <p:blipFill>
              <a:blip r:embed="rId17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1327" y="3537068"/>
                <a:ext cx="105048" cy="1050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</p:pic>
        </p:grpSp>
        <p:grpSp>
          <p:nvGrpSpPr>
            <p:cNvPr id="92" name="그룹 91"/>
            <p:cNvGrpSpPr/>
            <p:nvPr/>
          </p:nvGrpSpPr>
          <p:grpSpPr>
            <a:xfrm>
              <a:off x="246120" y="2161434"/>
              <a:ext cx="5631290" cy="4333790"/>
              <a:chOff x="1796451" y="2354405"/>
              <a:chExt cx="1429465" cy="1106747"/>
            </a:xfrm>
          </p:grpSpPr>
          <p:grpSp>
            <p:nvGrpSpPr>
              <p:cNvPr id="107" name="그룹 106"/>
              <p:cNvGrpSpPr/>
              <p:nvPr/>
            </p:nvGrpSpPr>
            <p:grpSpPr>
              <a:xfrm>
                <a:off x="1796451" y="2354405"/>
                <a:ext cx="1429465" cy="1106747"/>
                <a:chOff x="1796451" y="2354405"/>
                <a:chExt cx="1429465" cy="1106747"/>
              </a:xfrm>
            </p:grpSpPr>
            <p:sp>
              <p:nvSpPr>
                <p:cNvPr id="109" name="직사각형 108"/>
                <p:cNvSpPr/>
                <p:nvPr/>
              </p:nvSpPr>
              <p:spPr>
                <a:xfrm>
                  <a:off x="1796451" y="2354405"/>
                  <a:ext cx="1429465" cy="110674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72000" rIns="72000" bIns="72000" rtlCol="0" anchor="t" anchorCtr="0"/>
                <a:lstStyle/>
                <a:p>
                  <a:r>
                    <a: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      차트명</a:t>
                  </a:r>
                </a:p>
              </p:txBody>
            </p:sp>
            <p:pic>
              <p:nvPicPr>
                <p:cNvPr id="110" name="그림 109"/>
                <p:cNvPicPr>
                  <a:picLocks noChangeAspect="1"/>
                </p:cNvPicPr>
                <p:nvPr/>
              </p:nvPicPr>
              <p:blipFill rotWithShape="1">
                <a:blip r:embed="rId18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sharpenSoften amount="50000"/>
                          </a14:imgEffect>
                        </a14:imgLayer>
                      </a14:imgProps>
                    </a:ext>
                  </a:extLst>
                </a:blip>
                <a:srcRect r="192"/>
                <a:stretch/>
              </p:blipFill>
              <p:spPr>
                <a:xfrm>
                  <a:off x="1845334" y="2445029"/>
                  <a:ext cx="1346573" cy="984620"/>
                </a:xfrm>
                <a:prstGeom prst="rect">
                  <a:avLst/>
                </a:prstGeom>
              </p:spPr>
            </p:pic>
          </p:grpSp>
          <p:pic>
            <p:nvPicPr>
              <p:cNvPr id="108" name="그림 107"/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566" t="29142" r="22186" b="22226"/>
              <a:stretch/>
            </p:blipFill>
            <p:spPr>
              <a:xfrm>
                <a:off x="1808115" y="2372442"/>
                <a:ext cx="53017" cy="41084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95" name="그룹 94"/>
            <p:cNvGrpSpPr/>
            <p:nvPr/>
          </p:nvGrpSpPr>
          <p:grpSpPr>
            <a:xfrm>
              <a:off x="5923360" y="2169653"/>
              <a:ext cx="2441961" cy="2605298"/>
              <a:chOff x="4438647" y="2402891"/>
              <a:chExt cx="1615681" cy="1723750"/>
            </a:xfrm>
          </p:grpSpPr>
          <p:grpSp>
            <p:nvGrpSpPr>
              <p:cNvPr id="96" name="그룹 95"/>
              <p:cNvGrpSpPr/>
              <p:nvPr/>
            </p:nvGrpSpPr>
            <p:grpSpPr>
              <a:xfrm>
                <a:off x="4438647" y="2402891"/>
                <a:ext cx="1615681" cy="1723750"/>
                <a:chOff x="6307055" y="2402891"/>
                <a:chExt cx="1615681" cy="1723750"/>
              </a:xfrm>
            </p:grpSpPr>
            <p:sp>
              <p:nvSpPr>
                <p:cNvPr id="105" name="직사각형 104"/>
                <p:cNvSpPr/>
                <p:nvPr/>
              </p:nvSpPr>
              <p:spPr>
                <a:xfrm>
                  <a:off x="6307055" y="2402891"/>
                  <a:ext cx="1615681" cy="172375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16000" tIns="72000" rIns="72000" bIns="72000" rtlCol="0" anchor="t" anchorCtr="0"/>
                <a:lstStyle/>
                <a:p>
                  <a:r>
                    <a: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  필터명</a:t>
                  </a:r>
                </a:p>
              </p:txBody>
            </p:sp>
            <p:pic>
              <p:nvPicPr>
                <p:cNvPr id="106" name="그림 105"/>
                <p:cNvPicPr>
                  <a:picLocks noChangeAspect="1"/>
                </p:cNvPicPr>
                <p:nvPr/>
              </p:nvPicPr>
              <p:blipFill rotWithShape="1"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346" t="35993" r="27215" b="51523"/>
                <a:stretch/>
              </p:blipFill>
              <p:spPr>
                <a:xfrm>
                  <a:off x="6347888" y="2452039"/>
                  <a:ext cx="101088" cy="92283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97" name="그룹 96"/>
              <p:cNvGrpSpPr/>
              <p:nvPr/>
            </p:nvGrpSpPr>
            <p:grpSpPr>
              <a:xfrm>
                <a:off x="4643388" y="2491542"/>
                <a:ext cx="1308736" cy="1283658"/>
                <a:chOff x="1686149" y="2517488"/>
                <a:chExt cx="1308736" cy="1283658"/>
              </a:xfrm>
            </p:grpSpPr>
            <p:sp>
              <p:nvSpPr>
                <p:cNvPr id="98" name="직사각형 97"/>
                <p:cNvSpPr/>
                <p:nvPr/>
              </p:nvSpPr>
              <p:spPr>
                <a:xfrm>
                  <a:off x="1686149" y="2517488"/>
                  <a:ext cx="1308736" cy="1018096"/>
                </a:xfrm>
                <a:prstGeom prst="rect">
                  <a:avLst/>
                </a:prstGeom>
                <a:noFill/>
                <a:ln w="31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24000" tIns="144000" rtlCol="0" anchor="t"/>
                <a:lstStyle/>
                <a:p>
                  <a:pPr>
                    <a:lnSpc>
                      <a:spcPct val="200000"/>
                    </a:lnSpc>
                  </a:pPr>
                  <a:r>
                    <a:rPr lang="ko-KR" altLang="en-US" sz="1000" dirty="0">
                      <a:solidFill>
                        <a:schemeClr val="bg1">
                          <a:lumMod val="75000"/>
                        </a:schemeClr>
                      </a:solidFill>
                      <a:latin typeface="+mn-ea"/>
                    </a:rPr>
                    <a:t>항목찾기</a:t>
                  </a:r>
                  <a:endParaRPr lang="en-US" altLang="ko-KR" sz="1000" dirty="0">
                    <a:solidFill>
                      <a:schemeClr val="bg1">
                        <a:lumMod val="75000"/>
                      </a:schemeClr>
                    </a:solidFill>
                    <a:latin typeface="+mn-ea"/>
                  </a:endParaRPr>
                </a:p>
                <a:p>
                  <a:pPr>
                    <a:lnSpc>
                      <a:spcPct val="200000"/>
                    </a:lnSpc>
                  </a:pPr>
                  <a:r>
                    <a:rPr lang="en-US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All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de-DE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Seoul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de-DE" altLang="ko-KR" sz="10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Inchon</a:t>
                  </a:r>
                  <a:endParaRPr lang="de-DE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  <a:p>
                  <a:pPr>
                    <a:lnSpc>
                      <a:spcPct val="200000"/>
                    </a:lnSpc>
                  </a:pPr>
                  <a:r>
                    <a:rPr lang="en-US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Busan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en-US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Daegu</a:t>
                  </a:r>
                  <a:endParaRPr lang="de-DE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99" name="직사각형 98"/>
                <p:cNvSpPr/>
                <p:nvPr/>
              </p:nvSpPr>
              <p:spPr>
                <a:xfrm>
                  <a:off x="1713747" y="3086772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54000" rIns="0" bIns="36000" rtlCol="0" anchor="ctr"/>
                <a:lstStyle/>
                <a:p>
                  <a:pPr algn="ctr"/>
                  <a:r>
                    <a:rPr lang="en-US" altLang="ko-KR" sz="7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V</a:t>
                  </a:r>
                  <a:endParaRPr lang="ko-KR" altLang="en-US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100" name="직사각형 99"/>
                <p:cNvSpPr/>
                <p:nvPr/>
              </p:nvSpPr>
              <p:spPr>
                <a:xfrm>
                  <a:off x="1713747" y="2886730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pic>
              <p:nvPicPr>
                <p:cNvPr id="101" name="그림 100"/>
                <p:cNvPicPr>
                  <a:picLocks noChangeAspect="1"/>
                </p:cNvPicPr>
                <p:nvPr/>
              </p:nvPicPr>
              <p:blipFill>
                <a:blip r:embed="rId22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25458" y="2677543"/>
                  <a:ext cx="91778" cy="91778"/>
                </a:xfrm>
                <a:prstGeom prst="rect">
                  <a:avLst/>
                </a:prstGeom>
              </p:spPr>
            </p:pic>
            <p:sp>
              <p:nvSpPr>
                <p:cNvPr id="102" name="직사각형 101"/>
                <p:cNvSpPr/>
                <p:nvPr/>
              </p:nvSpPr>
              <p:spPr>
                <a:xfrm>
                  <a:off x="1713747" y="3286814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103" name="직사각형 102"/>
                <p:cNvSpPr/>
                <p:nvPr/>
              </p:nvSpPr>
              <p:spPr>
                <a:xfrm>
                  <a:off x="1713747" y="3486856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104" name="직사각형 103"/>
                <p:cNvSpPr/>
                <p:nvPr/>
              </p:nvSpPr>
              <p:spPr>
                <a:xfrm>
                  <a:off x="1713747" y="3686897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</p:grpSp>
        </p:grpSp>
      </p:grpSp>
      <p:pic>
        <p:nvPicPr>
          <p:cNvPr id="114" name="그림 113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329" y="1219297"/>
            <a:ext cx="735789" cy="204087"/>
          </a:xfrm>
          <a:prstGeom prst="rect">
            <a:avLst/>
          </a:prstGeom>
        </p:spPr>
      </p:pic>
      <p:sp>
        <p:nvSpPr>
          <p:cNvPr id="113" name="직사각형 112"/>
          <p:cNvSpPr/>
          <p:nvPr userDrawn="1"/>
        </p:nvSpPr>
        <p:spPr>
          <a:xfrm>
            <a:off x="2020881" y="1241304"/>
            <a:ext cx="1237455" cy="18682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0" bIns="0" rtlCol="0" anchor="ctr" anchorCtr="0"/>
          <a:lstStyle/>
          <a:p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  <a:cs typeface="Nanum Gothic" charset="-127"/>
              </a:rPr>
              <a:t>Select data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  <a:latin typeface="+mn-ea"/>
              <a:ea typeface="+mn-ea"/>
              <a:cs typeface="Nanum Gothic" charset="-127"/>
            </a:endParaRPr>
          </a:p>
        </p:txBody>
      </p:sp>
      <p:grpSp>
        <p:nvGrpSpPr>
          <p:cNvPr id="115" name="그룹 114"/>
          <p:cNvGrpSpPr/>
          <p:nvPr userDrawn="1"/>
        </p:nvGrpSpPr>
        <p:grpSpPr>
          <a:xfrm>
            <a:off x="1795419" y="1241009"/>
            <a:ext cx="204202" cy="186827"/>
            <a:chOff x="255671" y="1303249"/>
            <a:chExt cx="204202" cy="186827"/>
          </a:xfrm>
        </p:grpSpPr>
        <p:sp>
          <p:nvSpPr>
            <p:cNvPr id="129" name="직사각형 128"/>
            <p:cNvSpPr/>
            <p:nvPr/>
          </p:nvSpPr>
          <p:spPr>
            <a:xfrm>
              <a:off x="255671" y="1303249"/>
              <a:ext cx="204202" cy="186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0" rIns="0" bIns="0" rtlCol="0" anchor="ctr" anchorCtr="0"/>
            <a:lstStyle/>
            <a:p>
              <a:endParaRPr lang="de-DE" altLang="ko-KR" sz="600" dirty="0">
                <a:solidFill>
                  <a:schemeClr val="tx1"/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pic>
          <p:nvPicPr>
            <p:cNvPr id="130" name="그림 129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85" y="1345591"/>
              <a:ext cx="105644" cy="105644"/>
            </a:xfrm>
            <a:prstGeom prst="rect">
              <a:avLst/>
            </a:prstGeom>
          </p:spPr>
        </p:pic>
      </p:grpSp>
      <p:sp>
        <p:nvSpPr>
          <p:cNvPr id="131" name="제목 2"/>
          <p:cNvSpPr txBox="1">
            <a:spLocks/>
          </p:cNvSpPr>
          <p:nvPr userDrawn="1"/>
        </p:nvSpPr>
        <p:spPr bwMode="auto">
          <a:xfrm>
            <a:off x="7306712" y="979820"/>
            <a:ext cx="963039" cy="135486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216000" tIns="3600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r>
              <a:rPr lang="en-US" altLang="ko-KR" sz="5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Datasource</a:t>
            </a:r>
            <a:r>
              <a:rPr lang="en-US" altLang="ko-KR" sz="5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 sync. interval</a:t>
            </a:r>
          </a:p>
        </p:txBody>
      </p:sp>
      <p:pic>
        <p:nvPicPr>
          <p:cNvPr id="132" name="그림 131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650" y="992220"/>
            <a:ext cx="153372" cy="137687"/>
          </a:xfrm>
          <a:prstGeom prst="rect">
            <a:avLst/>
          </a:prstGeom>
        </p:spPr>
      </p:pic>
      <p:sp>
        <p:nvSpPr>
          <p:cNvPr id="133" name="직사각형 132"/>
          <p:cNvSpPr/>
          <p:nvPr userDrawn="1"/>
        </p:nvSpPr>
        <p:spPr>
          <a:xfrm>
            <a:off x="8274050" y="995132"/>
            <a:ext cx="456545" cy="14191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10 sec.</a:t>
            </a:r>
            <a:r>
              <a: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  ▼</a:t>
            </a:r>
            <a:endParaRPr lang="en-US" altLang="ko-KR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3118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대시보드편집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1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80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2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8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4" name="직사각형 83"/>
          <p:cNvSpPr/>
          <p:nvPr userDrawn="1"/>
        </p:nvSpPr>
        <p:spPr>
          <a:xfrm>
            <a:off x="158110" y="649416"/>
            <a:ext cx="9826321" cy="2978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+mn-ea"/>
              <a:ea typeface="+mn-ea"/>
              <a:cs typeface="Malgun Gothic" charset="-127"/>
            </a:endParaRPr>
          </a:p>
        </p:txBody>
      </p:sp>
      <p:sp>
        <p:nvSpPr>
          <p:cNvPr id="41" name="직사각형 40"/>
          <p:cNvSpPr/>
          <p:nvPr userDrawn="1"/>
        </p:nvSpPr>
        <p:spPr>
          <a:xfrm>
            <a:off x="378241" y="682497"/>
            <a:ext cx="190393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9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새로운 대시보드 </a:t>
            </a:r>
            <a:r>
              <a:rPr lang="en-US" altLang="ko-KR" sz="9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01</a:t>
            </a:r>
            <a:endParaRPr lang="en-US" altLang="ko-KR" sz="900" b="1" dirty="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grpSp>
        <p:nvGrpSpPr>
          <p:cNvPr id="42" name="그룹 41"/>
          <p:cNvGrpSpPr/>
          <p:nvPr userDrawn="1"/>
        </p:nvGrpSpPr>
        <p:grpSpPr>
          <a:xfrm>
            <a:off x="9208492" y="680173"/>
            <a:ext cx="712706" cy="201863"/>
            <a:chOff x="8371785" y="1072102"/>
            <a:chExt cx="712706" cy="201863"/>
          </a:xfrm>
        </p:grpSpPr>
        <p:sp>
          <p:nvSpPr>
            <p:cNvPr id="43" name="모서리가 둥근 직사각형 160"/>
            <p:cNvSpPr/>
            <p:nvPr userDrawn="1"/>
          </p:nvSpPr>
          <p:spPr>
            <a:xfrm>
              <a:off x="8371785" y="1072102"/>
              <a:ext cx="712706" cy="20186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b="0" i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  <a:ea typeface="+mn-ea"/>
                </a:rPr>
                <a:t>      </a:t>
              </a:r>
              <a:r>
                <a:rPr lang="en-US" altLang="ko-KR" sz="700" b="0" i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  <a:ea typeface="+mn-ea"/>
                </a:rPr>
                <a:t>DONE</a:t>
              </a:r>
              <a:endParaRPr lang="ko-KR" altLang="en-US" sz="700" b="0" i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</a:endParaRPr>
            </a:p>
          </p:txBody>
        </p:sp>
        <p:pic>
          <p:nvPicPr>
            <p:cNvPr id="44" name="그림 43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0818" y="1107809"/>
              <a:ext cx="134961" cy="134961"/>
            </a:xfrm>
            <a:prstGeom prst="rect">
              <a:avLst/>
            </a:prstGeom>
          </p:spPr>
        </p:pic>
      </p:grpSp>
      <p:pic>
        <p:nvPicPr>
          <p:cNvPr id="45" name="그림 44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6" t="11354" r="19782" b="10254"/>
          <a:stretch/>
        </p:blipFill>
        <p:spPr>
          <a:xfrm>
            <a:off x="241996" y="738413"/>
            <a:ext cx="146290" cy="11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46" name="L 도형 45"/>
          <p:cNvSpPr/>
          <p:nvPr userDrawn="1"/>
        </p:nvSpPr>
        <p:spPr>
          <a:xfrm rot="18900000">
            <a:off x="1510581" y="754279"/>
            <a:ext cx="73731" cy="73731"/>
          </a:xfrm>
          <a:prstGeom prst="corner">
            <a:avLst>
              <a:gd name="adj1" fmla="val 18553"/>
              <a:gd name="adj2" fmla="val 21308"/>
            </a:avLst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48" name="모서리가 둥근 직사각형 160"/>
          <p:cNvSpPr/>
          <p:nvPr userDrawn="1"/>
        </p:nvSpPr>
        <p:spPr>
          <a:xfrm>
            <a:off x="8446270" y="677501"/>
            <a:ext cx="712706" cy="20317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  <a:cs typeface="Nanum Gothic" charset="-127"/>
              </a:rPr>
              <a:t>   </a:t>
            </a:r>
            <a:r>
              <a:rPr lang="en-US" altLang="ko-KR" sz="7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  <a:cs typeface="Nanum Gothic" charset="-127"/>
              </a:rPr>
              <a:t>DISMISS</a:t>
            </a:r>
            <a:endParaRPr lang="ko-KR" altLang="en-US" sz="700" dirty="0">
              <a:solidFill>
                <a:prstClr val="black">
                  <a:lumMod val="65000"/>
                  <a:lumOff val="3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49" name="없음 기호[&quot;] 48"/>
          <p:cNvSpPr/>
          <p:nvPr userDrawn="1"/>
        </p:nvSpPr>
        <p:spPr>
          <a:xfrm>
            <a:off x="8488222" y="724160"/>
            <a:ext cx="119494" cy="119494"/>
          </a:xfrm>
          <a:prstGeom prst="noSmoking">
            <a:avLst>
              <a:gd name="adj" fmla="val 15772"/>
            </a:avLst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ea typeface="+mn-ea"/>
              <a:cs typeface="Nanum Gothic" charset="-127"/>
            </a:endParaRPr>
          </a:p>
        </p:txBody>
      </p:sp>
      <p:pic>
        <p:nvPicPr>
          <p:cNvPr id="306" name="그림 30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241" y="700558"/>
            <a:ext cx="2267687" cy="217119"/>
          </a:xfrm>
          <a:prstGeom prst="rect">
            <a:avLst/>
          </a:prstGeom>
        </p:spPr>
      </p:pic>
      <p:grpSp>
        <p:nvGrpSpPr>
          <p:cNvPr id="307" name="그룹 306"/>
          <p:cNvGrpSpPr/>
          <p:nvPr userDrawn="1"/>
        </p:nvGrpSpPr>
        <p:grpSpPr>
          <a:xfrm>
            <a:off x="158111" y="943059"/>
            <a:ext cx="9826196" cy="5798309"/>
            <a:chOff x="158111" y="1247142"/>
            <a:chExt cx="9826196" cy="5494226"/>
          </a:xfrm>
        </p:grpSpPr>
        <p:sp>
          <p:nvSpPr>
            <p:cNvPr id="308" name="직사각형 307"/>
            <p:cNvSpPr/>
            <p:nvPr/>
          </p:nvSpPr>
          <p:spPr>
            <a:xfrm>
              <a:off x="158111" y="1247142"/>
              <a:ext cx="9826196" cy="54942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grpSp>
          <p:nvGrpSpPr>
            <p:cNvPr id="309" name="그룹 308"/>
            <p:cNvGrpSpPr/>
            <p:nvPr/>
          </p:nvGrpSpPr>
          <p:grpSpPr>
            <a:xfrm>
              <a:off x="337291" y="1247142"/>
              <a:ext cx="9476064" cy="5494226"/>
              <a:chOff x="337291" y="1247142"/>
              <a:chExt cx="9476064" cy="5494226"/>
            </a:xfrm>
          </p:grpSpPr>
          <p:cxnSp>
            <p:nvCxnSpPr>
              <p:cNvPr id="325" name="직선 연결선[R] 324"/>
              <p:cNvCxnSpPr/>
              <p:nvPr userDrawn="1"/>
            </p:nvCxnSpPr>
            <p:spPr>
              <a:xfrm>
                <a:off x="33729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직선 연결선[R] 325"/>
              <p:cNvCxnSpPr/>
              <p:nvPr userDrawn="1"/>
            </p:nvCxnSpPr>
            <p:spPr>
              <a:xfrm>
                <a:off x="73212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직선 연결선[R] 326"/>
              <p:cNvCxnSpPr/>
              <p:nvPr userDrawn="1"/>
            </p:nvCxnSpPr>
            <p:spPr>
              <a:xfrm>
                <a:off x="112696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직선 연결선[R] 327"/>
              <p:cNvCxnSpPr/>
              <p:nvPr userDrawn="1"/>
            </p:nvCxnSpPr>
            <p:spPr>
              <a:xfrm>
                <a:off x="152179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직선 연결선[R] 328"/>
              <p:cNvCxnSpPr/>
              <p:nvPr userDrawn="1"/>
            </p:nvCxnSpPr>
            <p:spPr>
              <a:xfrm>
                <a:off x="191663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직선 연결선[R] 329"/>
              <p:cNvCxnSpPr/>
              <p:nvPr userDrawn="1"/>
            </p:nvCxnSpPr>
            <p:spPr>
              <a:xfrm>
                <a:off x="231147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직선 연결선[R] 330"/>
              <p:cNvCxnSpPr/>
              <p:nvPr userDrawn="1"/>
            </p:nvCxnSpPr>
            <p:spPr>
              <a:xfrm>
                <a:off x="270630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직선 연결선[R] 331"/>
              <p:cNvCxnSpPr/>
              <p:nvPr userDrawn="1"/>
            </p:nvCxnSpPr>
            <p:spPr>
              <a:xfrm>
                <a:off x="310114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직선 연결선[R] 332"/>
              <p:cNvCxnSpPr/>
              <p:nvPr userDrawn="1"/>
            </p:nvCxnSpPr>
            <p:spPr>
              <a:xfrm>
                <a:off x="349597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직선 연결선[R] 333"/>
              <p:cNvCxnSpPr/>
              <p:nvPr userDrawn="1"/>
            </p:nvCxnSpPr>
            <p:spPr>
              <a:xfrm>
                <a:off x="389081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직선 연결선[R] 334"/>
              <p:cNvCxnSpPr/>
              <p:nvPr userDrawn="1"/>
            </p:nvCxnSpPr>
            <p:spPr>
              <a:xfrm>
                <a:off x="428565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직선 연결선[R] 335"/>
              <p:cNvCxnSpPr/>
              <p:nvPr userDrawn="1"/>
            </p:nvCxnSpPr>
            <p:spPr>
              <a:xfrm>
                <a:off x="468048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직선 연결선[R] 336"/>
              <p:cNvCxnSpPr/>
              <p:nvPr userDrawn="1"/>
            </p:nvCxnSpPr>
            <p:spPr>
              <a:xfrm>
                <a:off x="507532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직선 연결선[R] 337"/>
              <p:cNvCxnSpPr/>
              <p:nvPr userDrawn="1"/>
            </p:nvCxnSpPr>
            <p:spPr>
              <a:xfrm>
                <a:off x="547015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직선 연결선[R] 338"/>
              <p:cNvCxnSpPr/>
              <p:nvPr userDrawn="1"/>
            </p:nvCxnSpPr>
            <p:spPr>
              <a:xfrm>
                <a:off x="586499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직선 연결선[R] 339"/>
              <p:cNvCxnSpPr/>
              <p:nvPr userDrawn="1"/>
            </p:nvCxnSpPr>
            <p:spPr>
              <a:xfrm>
                <a:off x="625983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직선 연결선[R] 340"/>
              <p:cNvCxnSpPr/>
              <p:nvPr userDrawn="1"/>
            </p:nvCxnSpPr>
            <p:spPr>
              <a:xfrm>
                <a:off x="665466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직선 연결선[R] 341"/>
              <p:cNvCxnSpPr/>
              <p:nvPr userDrawn="1"/>
            </p:nvCxnSpPr>
            <p:spPr>
              <a:xfrm>
                <a:off x="704950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직선 연결선[R] 342"/>
              <p:cNvCxnSpPr/>
              <p:nvPr userDrawn="1"/>
            </p:nvCxnSpPr>
            <p:spPr>
              <a:xfrm>
                <a:off x="744433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직선 연결선[R] 343"/>
              <p:cNvCxnSpPr/>
              <p:nvPr userDrawn="1"/>
            </p:nvCxnSpPr>
            <p:spPr>
              <a:xfrm>
                <a:off x="862884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직선 연결선[R] 344"/>
              <p:cNvCxnSpPr/>
              <p:nvPr userDrawn="1"/>
            </p:nvCxnSpPr>
            <p:spPr>
              <a:xfrm>
                <a:off x="783917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직선 연결선[R] 345"/>
              <p:cNvCxnSpPr/>
              <p:nvPr userDrawn="1"/>
            </p:nvCxnSpPr>
            <p:spPr>
              <a:xfrm>
                <a:off x="823401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직선 연결선[R] 346"/>
              <p:cNvCxnSpPr/>
              <p:nvPr userDrawn="1"/>
            </p:nvCxnSpPr>
            <p:spPr>
              <a:xfrm>
                <a:off x="902368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직선 연결선[R] 347"/>
              <p:cNvCxnSpPr/>
              <p:nvPr userDrawn="1"/>
            </p:nvCxnSpPr>
            <p:spPr>
              <a:xfrm>
                <a:off x="941851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직선 연결선[R] 348"/>
              <p:cNvCxnSpPr/>
              <p:nvPr userDrawn="1"/>
            </p:nvCxnSpPr>
            <p:spPr>
              <a:xfrm>
                <a:off x="981335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0" name="그룹 309"/>
            <p:cNvGrpSpPr/>
            <p:nvPr/>
          </p:nvGrpSpPr>
          <p:grpSpPr>
            <a:xfrm>
              <a:off x="173351" y="1250648"/>
              <a:ext cx="9810955" cy="5132868"/>
              <a:chOff x="173351" y="1374755"/>
              <a:chExt cx="9810955" cy="5132868"/>
            </a:xfrm>
          </p:grpSpPr>
          <p:cxnSp>
            <p:nvCxnSpPr>
              <p:cNvPr id="311" name="직선 연결선[R] 310"/>
              <p:cNvCxnSpPr/>
              <p:nvPr userDrawn="1"/>
            </p:nvCxnSpPr>
            <p:spPr>
              <a:xfrm rot="16200000">
                <a:off x="5078829" y="1602145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직선 연결선[R] 311"/>
              <p:cNvCxnSpPr/>
              <p:nvPr userDrawn="1"/>
            </p:nvCxnSpPr>
            <p:spPr>
              <a:xfrm rot="16200000">
                <a:off x="5078829" y="1207309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직선 연결선[R] 312"/>
              <p:cNvCxnSpPr/>
              <p:nvPr userDrawn="1"/>
            </p:nvCxnSpPr>
            <p:spPr>
              <a:xfrm rot="16200000">
                <a:off x="5078829" y="812473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직선 연결선[R] 313"/>
              <p:cNvCxnSpPr/>
              <p:nvPr userDrawn="1"/>
            </p:nvCxnSpPr>
            <p:spPr>
              <a:xfrm rot="16200000">
                <a:off x="5078829" y="417637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직선 연결선[R] 314"/>
              <p:cNvCxnSpPr/>
              <p:nvPr userDrawn="1"/>
            </p:nvCxnSpPr>
            <p:spPr>
              <a:xfrm rot="16200000">
                <a:off x="5078829" y="22801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직선 연결선[R] 315"/>
              <p:cNvCxnSpPr/>
              <p:nvPr userDrawn="1"/>
            </p:nvCxnSpPr>
            <p:spPr>
              <a:xfrm rot="16200000">
                <a:off x="5078829" y="-372035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직선 연결선[R] 316"/>
              <p:cNvCxnSpPr/>
              <p:nvPr userDrawn="1"/>
            </p:nvCxnSpPr>
            <p:spPr>
              <a:xfrm rot="16200000">
                <a:off x="5078829" y="-766871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직선 연결선[R] 317"/>
              <p:cNvCxnSpPr/>
              <p:nvPr userDrawn="1"/>
            </p:nvCxnSpPr>
            <p:spPr>
              <a:xfrm rot="16200000">
                <a:off x="5078829" y="-1161707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직선 연결선[R] 318"/>
              <p:cNvCxnSpPr/>
              <p:nvPr userDrawn="1"/>
            </p:nvCxnSpPr>
            <p:spPr>
              <a:xfrm rot="16200000">
                <a:off x="5078829" y="-2346215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직선 연결선[R] 319"/>
              <p:cNvCxnSpPr/>
              <p:nvPr userDrawn="1"/>
            </p:nvCxnSpPr>
            <p:spPr>
              <a:xfrm rot="16200000">
                <a:off x="5078829" y="-1556543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직선 연결선[R] 320"/>
              <p:cNvCxnSpPr/>
              <p:nvPr userDrawn="1"/>
            </p:nvCxnSpPr>
            <p:spPr>
              <a:xfrm rot="16200000">
                <a:off x="5078829" y="-1951379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직선 연결선[R] 321"/>
              <p:cNvCxnSpPr/>
              <p:nvPr userDrawn="1"/>
            </p:nvCxnSpPr>
            <p:spPr>
              <a:xfrm rot="16200000">
                <a:off x="5078829" y="-2741051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직선 연결선[R] 322"/>
              <p:cNvCxnSpPr/>
              <p:nvPr userDrawn="1"/>
            </p:nvCxnSpPr>
            <p:spPr>
              <a:xfrm rot="16200000">
                <a:off x="5078829" y="-3135887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직선 연결선[R] 323"/>
              <p:cNvCxnSpPr/>
              <p:nvPr userDrawn="1"/>
            </p:nvCxnSpPr>
            <p:spPr>
              <a:xfrm rot="16200000">
                <a:off x="5078829" y="-3530723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0" name="제목 2"/>
          <p:cNvSpPr txBox="1">
            <a:spLocks/>
          </p:cNvSpPr>
          <p:nvPr userDrawn="1"/>
        </p:nvSpPr>
        <p:spPr bwMode="auto">
          <a:xfrm>
            <a:off x="9736275" y="951316"/>
            <a:ext cx="252018" cy="5790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lIns="7200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endParaRPr lang="en-US" altLang="ko-KR" sz="800" dirty="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351" name="그룹 350"/>
          <p:cNvGrpSpPr/>
          <p:nvPr userDrawn="1"/>
        </p:nvGrpSpPr>
        <p:grpSpPr>
          <a:xfrm rot="10800000">
            <a:off x="9807175" y="1541376"/>
            <a:ext cx="121206" cy="99007"/>
            <a:chOff x="4612159" y="975341"/>
            <a:chExt cx="1016959" cy="830701"/>
          </a:xfrm>
          <a:solidFill>
            <a:schemeClr val="tx1"/>
          </a:solidFill>
        </p:grpSpPr>
        <p:sp>
          <p:nvSpPr>
            <p:cNvPr id="352" name="타원 351"/>
            <p:cNvSpPr/>
            <p:nvPr/>
          </p:nvSpPr>
          <p:spPr>
            <a:xfrm>
              <a:off x="5014259" y="975341"/>
              <a:ext cx="201719" cy="201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grpSp>
          <p:nvGrpSpPr>
            <p:cNvPr id="353" name="그룹 352"/>
            <p:cNvGrpSpPr/>
            <p:nvPr/>
          </p:nvGrpSpPr>
          <p:grpSpPr>
            <a:xfrm>
              <a:off x="4832791" y="1289832"/>
              <a:ext cx="584906" cy="201719"/>
              <a:chOff x="4832791" y="1753520"/>
              <a:chExt cx="584906" cy="201719"/>
            </a:xfrm>
            <a:grpFill/>
          </p:grpSpPr>
          <p:sp>
            <p:nvSpPr>
              <p:cNvPr id="358" name="타원 357"/>
              <p:cNvSpPr/>
              <p:nvPr/>
            </p:nvSpPr>
            <p:spPr>
              <a:xfrm>
                <a:off x="4832791" y="1753520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359" name="타원 358"/>
              <p:cNvSpPr/>
              <p:nvPr/>
            </p:nvSpPr>
            <p:spPr>
              <a:xfrm>
                <a:off x="5215978" y="1753520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  <p:grpSp>
          <p:nvGrpSpPr>
            <p:cNvPr id="354" name="그룹 353"/>
            <p:cNvGrpSpPr/>
            <p:nvPr/>
          </p:nvGrpSpPr>
          <p:grpSpPr>
            <a:xfrm>
              <a:off x="4612159" y="1604323"/>
              <a:ext cx="1016959" cy="201719"/>
              <a:chOff x="4612159" y="2063335"/>
              <a:chExt cx="1016959" cy="201719"/>
            </a:xfrm>
            <a:grpFill/>
          </p:grpSpPr>
          <p:sp>
            <p:nvSpPr>
              <p:cNvPr id="355" name="타원 354"/>
              <p:cNvSpPr/>
              <p:nvPr/>
            </p:nvSpPr>
            <p:spPr>
              <a:xfrm>
                <a:off x="5019779" y="2063335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356" name="타원 355"/>
              <p:cNvSpPr/>
              <p:nvPr/>
            </p:nvSpPr>
            <p:spPr>
              <a:xfrm>
                <a:off x="4612159" y="2063335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357" name="타원 356"/>
              <p:cNvSpPr/>
              <p:nvPr/>
            </p:nvSpPr>
            <p:spPr>
              <a:xfrm>
                <a:off x="5427399" y="2063335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</p:grpSp>
      <p:pic>
        <p:nvPicPr>
          <p:cNvPr id="360" name="그림 359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696" y="1026360"/>
            <a:ext cx="132619" cy="146336"/>
          </a:xfrm>
          <a:prstGeom prst="rect">
            <a:avLst/>
          </a:prstGeom>
        </p:spPr>
      </p:pic>
      <p:grpSp>
        <p:nvGrpSpPr>
          <p:cNvPr id="361" name="그룹 360"/>
          <p:cNvGrpSpPr/>
          <p:nvPr userDrawn="1"/>
        </p:nvGrpSpPr>
        <p:grpSpPr>
          <a:xfrm>
            <a:off x="9777146" y="2036881"/>
            <a:ext cx="169035" cy="169035"/>
            <a:chOff x="5486400" y="2819400"/>
            <a:chExt cx="1219200" cy="1219200"/>
          </a:xfrm>
        </p:grpSpPr>
        <p:pic>
          <p:nvPicPr>
            <p:cNvPr id="362" name="그림 36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2819400"/>
              <a:ext cx="1219200" cy="1219200"/>
            </a:xfrm>
            <a:prstGeom prst="rect">
              <a:avLst/>
            </a:prstGeom>
          </p:spPr>
        </p:pic>
        <p:pic>
          <p:nvPicPr>
            <p:cNvPr id="363" name="그림 36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9621" y="3305594"/>
              <a:ext cx="552030" cy="552030"/>
            </a:xfrm>
            <a:prstGeom prst="rect">
              <a:avLst/>
            </a:prstGeom>
          </p:spPr>
        </p:pic>
      </p:grpSp>
      <p:grpSp>
        <p:nvGrpSpPr>
          <p:cNvPr id="364" name="그룹 363"/>
          <p:cNvGrpSpPr/>
          <p:nvPr userDrawn="1"/>
        </p:nvGrpSpPr>
        <p:grpSpPr>
          <a:xfrm>
            <a:off x="242924" y="1017958"/>
            <a:ext cx="9452922" cy="5660490"/>
            <a:chOff x="242924" y="1017958"/>
            <a:chExt cx="8127192" cy="5477266"/>
          </a:xfrm>
        </p:grpSpPr>
        <p:sp>
          <p:nvSpPr>
            <p:cNvPr id="365" name="직사각형 364"/>
            <p:cNvSpPr/>
            <p:nvPr/>
          </p:nvSpPr>
          <p:spPr>
            <a:xfrm>
              <a:off x="242924" y="1017958"/>
              <a:ext cx="8127192" cy="110479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텍스트 위젯 내용</a:t>
              </a:r>
            </a:p>
          </p:txBody>
        </p:sp>
        <p:grpSp>
          <p:nvGrpSpPr>
            <p:cNvPr id="366" name="그룹 365"/>
            <p:cNvGrpSpPr/>
            <p:nvPr/>
          </p:nvGrpSpPr>
          <p:grpSpPr>
            <a:xfrm>
              <a:off x="5928155" y="4817620"/>
              <a:ext cx="2441961" cy="1672752"/>
              <a:chOff x="6412697" y="3497952"/>
              <a:chExt cx="1615681" cy="1106747"/>
            </a:xfrm>
          </p:grpSpPr>
          <p:sp>
            <p:nvSpPr>
              <p:cNvPr id="385" name="직사각형 384"/>
              <p:cNvSpPr/>
              <p:nvPr/>
            </p:nvSpPr>
            <p:spPr>
              <a:xfrm>
                <a:off x="6412697" y="3497952"/>
                <a:ext cx="1615681" cy="110674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6000" tIns="72000" rIns="72000" bIns="72000" rtlCol="0" anchor="t" anchorCtr="0"/>
              <a:lstStyle/>
              <a:p>
                <a:r>
                  <a:rPr lang="ko-KR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   매개변수명</a:t>
                </a:r>
              </a:p>
            </p:txBody>
          </p:sp>
          <p:grpSp>
            <p:nvGrpSpPr>
              <p:cNvPr id="386" name="그룹 385"/>
              <p:cNvGrpSpPr/>
              <p:nvPr/>
            </p:nvGrpSpPr>
            <p:grpSpPr>
              <a:xfrm>
                <a:off x="6557875" y="3940679"/>
                <a:ext cx="1300365" cy="424277"/>
                <a:chOff x="351001" y="3689864"/>
                <a:chExt cx="1300365" cy="424277"/>
              </a:xfrm>
            </p:grpSpPr>
            <p:grpSp>
              <p:nvGrpSpPr>
                <p:cNvPr id="388" name="그룹 387"/>
                <p:cNvGrpSpPr/>
                <p:nvPr/>
              </p:nvGrpSpPr>
              <p:grpSpPr>
                <a:xfrm rot="10800000">
                  <a:off x="352636" y="3892977"/>
                  <a:ext cx="1298730" cy="89256"/>
                  <a:chOff x="6962553" y="5600669"/>
                  <a:chExt cx="2670967" cy="183564"/>
                </a:xfrm>
              </p:grpSpPr>
              <p:sp>
                <p:nvSpPr>
                  <p:cNvPr id="392" name="Track"/>
                  <p:cNvSpPr>
                    <a:spLocks/>
                  </p:cNvSpPr>
                  <p:nvPr>
                    <p:custDataLst>
                      <p:tags r:id="rId1"/>
                    </p:custDataLst>
                  </p:nvPr>
                </p:nvSpPr>
                <p:spPr bwMode="auto">
                  <a:xfrm>
                    <a:off x="6962553" y="5658728"/>
                    <a:ext cx="2670967" cy="67449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6350" cap="flat" cmpd="sng" algn="ctr">
                    <a:solidFill>
                      <a:srgbClr val="33333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2400" dirty="0">
                      <a:latin typeface="+mn-ea"/>
                    </a:endParaRPr>
                  </a:p>
                </p:txBody>
              </p:sp>
              <p:sp>
                <p:nvSpPr>
                  <p:cNvPr id="393" name="Slider Thumb"/>
                  <p:cNvSpPr>
                    <a:spLocks/>
                  </p:cNvSpPr>
                  <p:nvPr>
                    <p:custDataLst>
                      <p:tags r:id="rId2"/>
                    </p:custDataLst>
                  </p:nvPr>
                </p:nvSpPr>
                <p:spPr bwMode="auto">
                  <a:xfrm>
                    <a:off x="8842028" y="5600669"/>
                    <a:ext cx="72433" cy="183564"/>
                  </a:xfrm>
                  <a:prstGeom prst="roundRect">
                    <a:avLst/>
                  </a:prstGeom>
                  <a:solidFill>
                    <a:srgbClr val="D9D9D9"/>
                  </a:solidFill>
                  <a:ln w="6350" cap="flat" cmpd="sng" algn="ctr">
                    <a:solidFill>
                      <a:srgbClr val="33333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2400" dirty="0">
                      <a:latin typeface="+mn-ea"/>
                    </a:endParaRPr>
                  </a:p>
                </p:txBody>
              </p:sp>
            </p:grpSp>
            <p:sp>
              <p:nvSpPr>
                <p:cNvPr id="389" name="제목 2"/>
                <p:cNvSpPr txBox="1">
                  <a:spLocks/>
                </p:cNvSpPr>
                <p:nvPr/>
              </p:nvSpPr>
              <p:spPr bwMode="auto">
                <a:xfrm>
                  <a:off x="1180332" y="3918134"/>
                  <a:ext cx="469383" cy="196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>
                  <a:no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r" latinLnBrk="1">
                    <a:lnSpc>
                      <a:spcPct val="115000"/>
                    </a:lnSpc>
                    <a:buClr>
                      <a:srgbClr val="336699"/>
                    </a:buClr>
                  </a:pPr>
                  <a:r>
                    <a:rPr lang="en-US" altLang="ko-KR" sz="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n-ea"/>
                      <a:ea typeface="+mn-ea"/>
                      <a:cs typeface="Calibri" pitchFamily="34" charset="0"/>
                    </a:rPr>
                    <a:t>100.00</a:t>
                  </a:r>
                  <a:endParaRPr lang="en-US" altLang="ko-KR"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390" name="모서리가 둥근 직사각형 45"/>
                <p:cNvSpPr/>
                <p:nvPr/>
              </p:nvSpPr>
              <p:spPr>
                <a:xfrm>
                  <a:off x="351001" y="3689864"/>
                  <a:ext cx="1300365" cy="132896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r"/>
                  <a:r>
                    <a:rPr lang="en-US" altLang="ko-KR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</a:rPr>
                    <a:t>25.32</a:t>
                  </a:r>
                  <a:endPara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391" name="제목 2"/>
                <p:cNvSpPr txBox="1">
                  <a:spLocks/>
                </p:cNvSpPr>
                <p:nvPr/>
              </p:nvSpPr>
              <p:spPr bwMode="auto">
                <a:xfrm>
                  <a:off x="351002" y="3918134"/>
                  <a:ext cx="469383" cy="196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>
                  <a:no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latinLnBrk="1">
                    <a:lnSpc>
                      <a:spcPct val="115000"/>
                    </a:lnSpc>
                    <a:buClr>
                      <a:srgbClr val="336699"/>
                    </a:buClr>
                  </a:pPr>
                  <a:r>
                    <a:rPr lang="en-US" altLang="ko-KR" sz="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n-ea"/>
                      <a:ea typeface="+mn-ea"/>
                      <a:cs typeface="Calibri" pitchFamily="34" charset="0"/>
                    </a:rPr>
                    <a:t>1.00</a:t>
                  </a:r>
                  <a:endParaRPr lang="en-US" altLang="ko-KR"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ea typeface="+mn-ea"/>
                  </a:endParaRPr>
                </a:p>
              </p:txBody>
            </p:sp>
          </p:grpSp>
          <p:pic>
            <p:nvPicPr>
              <p:cNvPr id="387" name="그림 386"/>
              <p:cNvPicPr>
                <a:picLocks noChangeAspect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1327" y="3537068"/>
                <a:ext cx="105048" cy="1050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</p:pic>
        </p:grpSp>
        <p:grpSp>
          <p:nvGrpSpPr>
            <p:cNvPr id="367" name="그룹 366"/>
            <p:cNvGrpSpPr/>
            <p:nvPr/>
          </p:nvGrpSpPr>
          <p:grpSpPr>
            <a:xfrm>
              <a:off x="246120" y="2161434"/>
              <a:ext cx="5631290" cy="4333790"/>
              <a:chOff x="1796451" y="2354405"/>
              <a:chExt cx="1429465" cy="1106747"/>
            </a:xfrm>
          </p:grpSpPr>
          <p:grpSp>
            <p:nvGrpSpPr>
              <p:cNvPr id="381" name="그룹 380"/>
              <p:cNvGrpSpPr/>
              <p:nvPr/>
            </p:nvGrpSpPr>
            <p:grpSpPr>
              <a:xfrm>
                <a:off x="1796451" y="2354405"/>
                <a:ext cx="1429465" cy="1106747"/>
                <a:chOff x="1796451" y="2354405"/>
                <a:chExt cx="1429465" cy="1106747"/>
              </a:xfrm>
            </p:grpSpPr>
            <p:sp>
              <p:nvSpPr>
                <p:cNvPr id="383" name="직사각형 382"/>
                <p:cNvSpPr/>
                <p:nvPr/>
              </p:nvSpPr>
              <p:spPr>
                <a:xfrm>
                  <a:off x="1796451" y="2354405"/>
                  <a:ext cx="1429465" cy="110674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72000" rIns="72000" bIns="72000" rtlCol="0" anchor="t" anchorCtr="0"/>
                <a:lstStyle/>
                <a:p>
                  <a:r>
                    <a: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      차트명</a:t>
                  </a:r>
                </a:p>
              </p:txBody>
            </p:sp>
            <p:pic>
              <p:nvPicPr>
                <p:cNvPr id="384" name="그림 383"/>
                <p:cNvPicPr>
                  <a:picLocks noChangeAspect="1"/>
                </p:cNvPicPr>
                <p:nvPr/>
              </p:nvPicPr>
              <p:blipFill rotWithShape="1">
                <a:blip r:embed="rId11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sharpenSoften amount="50000"/>
                          </a14:imgEffect>
                        </a14:imgLayer>
                      </a14:imgProps>
                    </a:ext>
                  </a:extLst>
                </a:blip>
                <a:srcRect r="192"/>
                <a:stretch/>
              </p:blipFill>
              <p:spPr>
                <a:xfrm>
                  <a:off x="1845334" y="2445029"/>
                  <a:ext cx="1346573" cy="984620"/>
                </a:xfrm>
                <a:prstGeom prst="rect">
                  <a:avLst/>
                </a:prstGeom>
              </p:spPr>
            </p:pic>
          </p:grpSp>
          <p:pic>
            <p:nvPicPr>
              <p:cNvPr id="382" name="그림 381"/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566" t="29142" r="22186" b="22226"/>
              <a:stretch/>
            </p:blipFill>
            <p:spPr>
              <a:xfrm>
                <a:off x="1808115" y="2372442"/>
                <a:ext cx="53017" cy="41084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368" name="직사각형 367"/>
            <p:cNvSpPr/>
            <p:nvPr/>
          </p:nvSpPr>
          <p:spPr>
            <a:xfrm>
              <a:off x="283848" y="1064263"/>
              <a:ext cx="177885" cy="17107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lang="en-US" altLang="ko-KR" sz="800" b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T</a:t>
              </a:r>
              <a:endParaRPr lang="ko-KR" altLang="en-US" sz="800" b="1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grpSp>
          <p:nvGrpSpPr>
            <p:cNvPr id="369" name="그룹 368"/>
            <p:cNvGrpSpPr/>
            <p:nvPr/>
          </p:nvGrpSpPr>
          <p:grpSpPr>
            <a:xfrm>
              <a:off x="5923360" y="2169653"/>
              <a:ext cx="2441961" cy="2605298"/>
              <a:chOff x="4438647" y="2402891"/>
              <a:chExt cx="1615681" cy="1723750"/>
            </a:xfrm>
          </p:grpSpPr>
          <p:grpSp>
            <p:nvGrpSpPr>
              <p:cNvPr id="370" name="그룹 369"/>
              <p:cNvGrpSpPr/>
              <p:nvPr/>
            </p:nvGrpSpPr>
            <p:grpSpPr>
              <a:xfrm>
                <a:off x="4438647" y="2402891"/>
                <a:ext cx="1615681" cy="1723750"/>
                <a:chOff x="6307055" y="2402891"/>
                <a:chExt cx="1615681" cy="1723750"/>
              </a:xfrm>
            </p:grpSpPr>
            <p:sp>
              <p:nvSpPr>
                <p:cNvPr id="379" name="직사각형 378"/>
                <p:cNvSpPr/>
                <p:nvPr/>
              </p:nvSpPr>
              <p:spPr>
                <a:xfrm>
                  <a:off x="6307055" y="2402891"/>
                  <a:ext cx="1615681" cy="172375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16000" tIns="72000" rIns="72000" bIns="72000" rtlCol="0" anchor="t" anchorCtr="0"/>
                <a:lstStyle/>
                <a:p>
                  <a:r>
                    <a: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  필터명</a:t>
                  </a:r>
                </a:p>
              </p:txBody>
            </p:sp>
            <p:pic>
              <p:nvPicPr>
                <p:cNvPr id="380" name="그림 379"/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346" t="35993" r="27215" b="51523"/>
                <a:stretch/>
              </p:blipFill>
              <p:spPr>
                <a:xfrm>
                  <a:off x="6347888" y="2452039"/>
                  <a:ext cx="101088" cy="92283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371" name="그룹 370"/>
              <p:cNvGrpSpPr/>
              <p:nvPr/>
            </p:nvGrpSpPr>
            <p:grpSpPr>
              <a:xfrm>
                <a:off x="4643388" y="2491542"/>
                <a:ext cx="1308736" cy="1283658"/>
                <a:chOff x="1686149" y="2517488"/>
                <a:chExt cx="1308736" cy="1283658"/>
              </a:xfrm>
            </p:grpSpPr>
            <p:sp>
              <p:nvSpPr>
                <p:cNvPr id="372" name="직사각형 371"/>
                <p:cNvSpPr/>
                <p:nvPr/>
              </p:nvSpPr>
              <p:spPr>
                <a:xfrm>
                  <a:off x="1686149" y="2517488"/>
                  <a:ext cx="1308736" cy="1018096"/>
                </a:xfrm>
                <a:prstGeom prst="rect">
                  <a:avLst/>
                </a:prstGeom>
                <a:noFill/>
                <a:ln w="31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24000" tIns="144000" rtlCol="0" anchor="t"/>
                <a:lstStyle/>
                <a:p>
                  <a:pPr>
                    <a:lnSpc>
                      <a:spcPct val="200000"/>
                    </a:lnSpc>
                  </a:pPr>
                  <a:r>
                    <a:rPr lang="ko-KR" altLang="en-US" sz="1000" dirty="0">
                      <a:solidFill>
                        <a:schemeClr val="bg1">
                          <a:lumMod val="75000"/>
                        </a:schemeClr>
                      </a:solidFill>
                      <a:latin typeface="+mn-ea"/>
                    </a:rPr>
                    <a:t>항목찾기</a:t>
                  </a:r>
                  <a:endParaRPr lang="en-US" altLang="ko-KR" sz="1000" dirty="0">
                    <a:solidFill>
                      <a:schemeClr val="bg1">
                        <a:lumMod val="75000"/>
                      </a:schemeClr>
                    </a:solidFill>
                    <a:latin typeface="+mn-ea"/>
                  </a:endParaRPr>
                </a:p>
                <a:p>
                  <a:pPr>
                    <a:lnSpc>
                      <a:spcPct val="200000"/>
                    </a:lnSpc>
                  </a:pPr>
                  <a:r>
                    <a:rPr lang="en-US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All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de-DE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Seoul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de-DE" altLang="ko-KR" sz="10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Inchon</a:t>
                  </a:r>
                  <a:endParaRPr lang="de-DE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  <a:p>
                  <a:pPr>
                    <a:lnSpc>
                      <a:spcPct val="200000"/>
                    </a:lnSpc>
                  </a:pPr>
                  <a:r>
                    <a:rPr lang="en-US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Busan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en-US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Daegu</a:t>
                  </a:r>
                  <a:endParaRPr lang="de-DE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373" name="직사각형 372"/>
                <p:cNvSpPr/>
                <p:nvPr/>
              </p:nvSpPr>
              <p:spPr>
                <a:xfrm>
                  <a:off x="1713747" y="3086772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54000" rIns="0" bIns="36000" rtlCol="0" anchor="ctr"/>
                <a:lstStyle/>
                <a:p>
                  <a:pPr algn="ctr"/>
                  <a:r>
                    <a:rPr lang="en-US" altLang="ko-KR" sz="7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V</a:t>
                  </a:r>
                  <a:endParaRPr lang="ko-KR" altLang="en-US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374" name="직사각형 373"/>
                <p:cNvSpPr/>
                <p:nvPr/>
              </p:nvSpPr>
              <p:spPr>
                <a:xfrm>
                  <a:off x="1713747" y="2886730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pic>
              <p:nvPicPr>
                <p:cNvPr id="375" name="그림 374"/>
                <p:cNvPicPr>
                  <a:picLocks noChangeAspect="1"/>
                </p:cNvPicPr>
                <p:nvPr/>
              </p:nvPicPr>
              <p:blipFill>
                <a:blip r:embed="rId15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25458" y="2677543"/>
                  <a:ext cx="91778" cy="91778"/>
                </a:xfrm>
                <a:prstGeom prst="rect">
                  <a:avLst/>
                </a:prstGeom>
              </p:spPr>
            </p:pic>
            <p:sp>
              <p:nvSpPr>
                <p:cNvPr id="376" name="직사각형 375"/>
                <p:cNvSpPr/>
                <p:nvPr/>
              </p:nvSpPr>
              <p:spPr>
                <a:xfrm>
                  <a:off x="1713747" y="3286814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377" name="직사각형 376"/>
                <p:cNvSpPr/>
                <p:nvPr/>
              </p:nvSpPr>
              <p:spPr>
                <a:xfrm>
                  <a:off x="1713747" y="3486856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378" name="직사각형 377"/>
                <p:cNvSpPr/>
                <p:nvPr/>
              </p:nvSpPr>
              <p:spPr>
                <a:xfrm>
                  <a:off x="1713747" y="3686897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</p:grpSp>
        </p:grpSp>
      </p:grpSp>
      <p:sp>
        <p:nvSpPr>
          <p:cNvPr id="394" name="직사각형 393"/>
          <p:cNvSpPr/>
          <p:nvPr userDrawn="1"/>
        </p:nvSpPr>
        <p:spPr>
          <a:xfrm>
            <a:off x="9757542" y="1259647"/>
            <a:ext cx="206902" cy="176793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9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</a:t>
            </a:r>
            <a:endParaRPr lang="ko-KR" altLang="en-US" sz="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95" name="그림 39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083" y="1746521"/>
            <a:ext cx="126662" cy="1125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96" name="그림 395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083" y="6585530"/>
            <a:ext cx="131608" cy="108372"/>
          </a:xfrm>
          <a:prstGeom prst="rect">
            <a:avLst/>
          </a:prstGeom>
        </p:spPr>
      </p:pic>
      <p:cxnSp>
        <p:nvCxnSpPr>
          <p:cNvPr id="397" name="직선 연결선[R] 396"/>
          <p:cNvCxnSpPr/>
          <p:nvPr userDrawn="1"/>
        </p:nvCxnSpPr>
        <p:spPr>
          <a:xfrm>
            <a:off x="9769266" y="1960380"/>
            <a:ext cx="18488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직사각형 304"/>
          <p:cNvSpPr/>
          <p:nvPr userDrawn="1"/>
        </p:nvSpPr>
        <p:spPr>
          <a:xfrm>
            <a:off x="158111" y="651627"/>
            <a:ext cx="9826323" cy="6090489"/>
          </a:xfrm>
          <a:prstGeom prst="rect">
            <a:avLst/>
          </a:prstGeom>
          <a:solidFill>
            <a:schemeClr val="tx1">
              <a:alpha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3000" b="0" i="0" dirty="0">
              <a:solidFill>
                <a:schemeClr val="bg1"/>
              </a:solidFill>
              <a:latin typeface="Malgun Gothic" charset="-127"/>
              <a:ea typeface="Malgun Gothic" charset="-127"/>
            </a:endParaRPr>
          </a:p>
        </p:txBody>
      </p:sp>
      <p:pic>
        <p:nvPicPr>
          <p:cNvPr id="109" name="그림 108"/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5" t="20360" r="73700" b="10785"/>
          <a:stretch/>
        </p:blipFill>
        <p:spPr>
          <a:xfrm>
            <a:off x="1016959" y="1313863"/>
            <a:ext cx="1841866" cy="4851715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7" t="35353" r="11484" b="11145"/>
          <a:stretch/>
        </p:blipFill>
        <p:spPr>
          <a:xfrm>
            <a:off x="2858824" y="1313864"/>
            <a:ext cx="5813911" cy="3537062"/>
          </a:xfrm>
          <a:prstGeom prst="rect">
            <a:avLst/>
          </a:prstGeom>
        </p:spPr>
      </p:pic>
      <p:sp>
        <p:nvSpPr>
          <p:cNvPr id="111" name="직사각형 110"/>
          <p:cNvSpPr/>
          <p:nvPr userDrawn="1"/>
        </p:nvSpPr>
        <p:spPr>
          <a:xfrm>
            <a:off x="2958295" y="1360304"/>
            <a:ext cx="4772975" cy="202474"/>
          </a:xfrm>
          <a:prstGeom prst="rect">
            <a:avLst/>
          </a:prstGeom>
          <a:solidFill>
            <a:schemeClr val="bg1">
              <a:lumMod val="95000"/>
              <a:alpha val="2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112" name="그림 111"/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27" t="20360" r="6664" b="8105"/>
          <a:stretch/>
        </p:blipFill>
        <p:spPr>
          <a:xfrm>
            <a:off x="8672736" y="1313864"/>
            <a:ext cx="449726" cy="4729304"/>
          </a:xfrm>
          <a:prstGeom prst="rect">
            <a:avLst/>
          </a:prstGeom>
        </p:spPr>
      </p:pic>
      <p:sp>
        <p:nvSpPr>
          <p:cNvPr id="113" name="직사각형 112"/>
          <p:cNvSpPr/>
          <p:nvPr userDrawn="1"/>
        </p:nvSpPr>
        <p:spPr>
          <a:xfrm>
            <a:off x="2858824" y="5830641"/>
            <a:ext cx="6263640" cy="32585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114" name="그룹 113"/>
          <p:cNvGrpSpPr/>
          <p:nvPr userDrawn="1"/>
        </p:nvGrpSpPr>
        <p:grpSpPr>
          <a:xfrm>
            <a:off x="6913189" y="5897330"/>
            <a:ext cx="2111721" cy="227970"/>
            <a:chOff x="2958860" y="4572000"/>
            <a:chExt cx="3036498" cy="327804"/>
          </a:xfrm>
        </p:grpSpPr>
        <p:pic>
          <p:nvPicPr>
            <p:cNvPr id="115" name="그림 114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87" t="65765" r="33590" b="29268"/>
            <a:stretch/>
          </p:blipFill>
          <p:spPr>
            <a:xfrm>
              <a:off x="2958860" y="4572000"/>
              <a:ext cx="3036498" cy="327804"/>
            </a:xfrm>
            <a:prstGeom prst="rect">
              <a:avLst/>
            </a:prstGeom>
          </p:spPr>
        </p:pic>
        <p:grpSp>
          <p:nvGrpSpPr>
            <p:cNvPr id="116" name="그룹 115"/>
            <p:cNvGrpSpPr/>
            <p:nvPr/>
          </p:nvGrpSpPr>
          <p:grpSpPr>
            <a:xfrm>
              <a:off x="3308320" y="4635650"/>
              <a:ext cx="2335049" cy="198223"/>
              <a:chOff x="3308320" y="4635650"/>
              <a:chExt cx="2335049" cy="198223"/>
            </a:xfrm>
          </p:grpSpPr>
          <p:sp>
            <p:nvSpPr>
              <p:cNvPr id="117" name="직사각형 116"/>
              <p:cNvSpPr/>
              <p:nvPr/>
            </p:nvSpPr>
            <p:spPr>
              <a:xfrm>
                <a:off x="4782080" y="4635650"/>
                <a:ext cx="861289" cy="198223"/>
              </a:xfrm>
              <a:prstGeom prst="rect">
                <a:avLst/>
              </a:prstGeom>
              <a:solidFill>
                <a:srgbClr val="4C515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bg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Done</a:t>
                </a:r>
                <a:endParaRPr kumimoji="1" lang="ko-KR" altLang="en-US" sz="600" dirty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>
                <a:off x="3308320" y="4635650"/>
                <a:ext cx="861289" cy="198223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Cancel</a:t>
                </a:r>
                <a:endParaRPr kumimoji="1"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</p:grpSp>
      <p:pic>
        <p:nvPicPr>
          <p:cNvPr id="119" name="그림 118"/>
          <p:cNvPicPr>
            <a:picLocks noChangeAspect="1"/>
          </p:cNvPicPr>
          <p:nvPr userDrawn="1"/>
        </p:nvPicPr>
        <p:blipFill>
          <a:blip r:embed="rId1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053" y="1367598"/>
            <a:ext cx="144920" cy="144920"/>
          </a:xfrm>
          <a:prstGeom prst="rect">
            <a:avLst/>
          </a:prstGeom>
        </p:spPr>
      </p:pic>
      <p:pic>
        <p:nvPicPr>
          <p:cNvPr id="120" name="그림 119"/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7" t="35353" r="11484" b="11145"/>
          <a:stretch/>
        </p:blipFill>
        <p:spPr>
          <a:xfrm>
            <a:off x="2858824" y="2291207"/>
            <a:ext cx="5813911" cy="3537062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7" t="19844" r="11484" b="65238"/>
          <a:stretch/>
        </p:blipFill>
        <p:spPr>
          <a:xfrm>
            <a:off x="2858824" y="1566252"/>
            <a:ext cx="5813911" cy="986246"/>
          </a:xfrm>
          <a:prstGeom prst="rect">
            <a:avLst/>
          </a:prstGeom>
        </p:spPr>
      </p:pic>
      <p:sp>
        <p:nvSpPr>
          <p:cNvPr id="122" name="직사각형 121"/>
          <p:cNvSpPr/>
          <p:nvPr userDrawn="1"/>
        </p:nvSpPr>
        <p:spPr>
          <a:xfrm>
            <a:off x="7017834" y="1354215"/>
            <a:ext cx="722533" cy="16235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kumimoji="1" lang="ko-KR" altLang="en-US" sz="6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데이터 동기화</a:t>
            </a:r>
            <a:endParaRPr kumimoji="1" lang="ko-KR" altLang="en-US" sz="6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123" name="그림 122"/>
          <p:cNvPicPr>
            <a:picLocks noChangeAspect="1"/>
          </p:cNvPicPr>
          <p:nvPr userDrawn="1"/>
        </p:nvPicPr>
        <p:blipFill>
          <a:blip r:embed="rId20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406" y="1388878"/>
            <a:ext cx="103621" cy="9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70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E8C9C-9491-C246-81E1-70196FB4CB4F}" type="slidenum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124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3" r:id="rId1"/>
    <p:sldLayoutId id="2147484044" r:id="rId2"/>
    <p:sldLayoutId id="2147484045" r:id="rId3"/>
    <p:sldLayoutId id="2147484046" r:id="rId4"/>
    <p:sldLayoutId id="2147484080" r:id="rId5"/>
    <p:sldLayoutId id="2147484048" r:id="rId6"/>
    <p:sldLayoutId id="2147484049" r:id="rId7"/>
    <p:sldLayoutId id="2147484078" r:id="rId8"/>
    <p:sldLayoutId id="2147484088" r:id="rId9"/>
    <p:sldLayoutId id="2147484082" r:id="rId10"/>
    <p:sldLayoutId id="2147484086" r:id="rId11"/>
    <p:sldLayoutId id="2147484081" r:id="rId12"/>
    <p:sldLayoutId id="2147484083" r:id="rId13"/>
    <p:sldLayoutId id="2147484091" r:id="rId14"/>
    <p:sldLayoutId id="2147484085" r:id="rId15"/>
    <p:sldLayoutId id="2147484090" r:id="rId16"/>
    <p:sldLayoutId id="2147484092" r:id="rId17"/>
    <p:sldLayoutId id="2147484093" r:id="rId18"/>
    <p:sldLayoutId id="2147484097" r:id="rId19"/>
    <p:sldLayoutId id="2147484098" r:id="rId20"/>
    <p:sldLayoutId id="2147484099" r:id="rId21"/>
    <p:sldLayoutId id="2147484100" r:id="rId22"/>
    <p:sldLayoutId id="2147484101" r:id="rId23"/>
    <p:sldLayoutId id="2147484102" r:id="rId24"/>
    <p:sldLayoutId id="2147484103" r:id="rId25"/>
    <p:sldLayoutId id="2147484104" r:id="rId26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sv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notesSlide" Target="../notesSlides/notesSlide10.xml"/><Relationship Id="rId12" Type="http://schemas.openxmlformats.org/officeDocument/2006/relationships/image" Target="../media/image55.png"/><Relationship Id="rId13" Type="http://schemas.openxmlformats.org/officeDocument/2006/relationships/image" Target="../media/image56.png"/><Relationship Id="rId14" Type="http://schemas.microsoft.com/office/2007/relationships/hdphoto" Target="../media/hdphoto5.wdp"/><Relationship Id="rId15" Type="http://schemas.openxmlformats.org/officeDocument/2006/relationships/image" Target="../media/image57.png"/><Relationship Id="rId16" Type="http://schemas.openxmlformats.org/officeDocument/2006/relationships/image" Target="../media/image58.png"/><Relationship Id="rId17" Type="http://schemas.openxmlformats.org/officeDocument/2006/relationships/image" Target="../media/image59.png"/><Relationship Id="rId18" Type="http://schemas.openxmlformats.org/officeDocument/2006/relationships/image" Target="../media/image60.png"/><Relationship Id="rId1" Type="http://schemas.openxmlformats.org/officeDocument/2006/relationships/tags" Target="../tags/tag20.xml"/><Relationship Id="rId2" Type="http://schemas.openxmlformats.org/officeDocument/2006/relationships/tags" Target="../tags/tag21.xml"/><Relationship Id="rId3" Type="http://schemas.openxmlformats.org/officeDocument/2006/relationships/tags" Target="../tags/tag22.xml"/><Relationship Id="rId4" Type="http://schemas.openxmlformats.org/officeDocument/2006/relationships/tags" Target="../tags/tag23.xml"/><Relationship Id="rId5" Type="http://schemas.openxmlformats.org/officeDocument/2006/relationships/tags" Target="../tags/tag24.xml"/><Relationship Id="rId6" Type="http://schemas.openxmlformats.org/officeDocument/2006/relationships/tags" Target="../tags/tag25.xml"/><Relationship Id="rId7" Type="http://schemas.openxmlformats.org/officeDocument/2006/relationships/tags" Target="../tags/tag26.xml"/><Relationship Id="rId8" Type="http://schemas.openxmlformats.org/officeDocument/2006/relationships/tags" Target="../tags/tag27.xml"/><Relationship Id="rId9" Type="http://schemas.openxmlformats.org/officeDocument/2006/relationships/tags" Target="../tags/tag28.xml"/><Relationship Id="rId10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56.png"/><Relationship Id="rId7" Type="http://schemas.microsoft.com/office/2007/relationships/hdphoto" Target="../media/hdphoto5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microsoft.com/office/2007/relationships/hdphoto" Target="../media/hdphoto6.wdp"/><Relationship Id="rId5" Type="http://schemas.microsoft.com/office/2007/relationships/hdphoto" Target="../media/hdphoto7.wdp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20.png"/><Relationship Id="rId5" Type="http://schemas.openxmlformats.org/officeDocument/2006/relationships/image" Target="../media/image38.png"/><Relationship Id="rId1" Type="http://schemas.openxmlformats.org/officeDocument/2006/relationships/tags" Target="../tags/tag29.xml"/><Relationship Id="rId2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4" Type="http://schemas.openxmlformats.org/officeDocument/2006/relationships/tags" Target="../tags/tag33.xml"/><Relationship Id="rId5" Type="http://schemas.openxmlformats.org/officeDocument/2006/relationships/slideLayout" Target="../slideLayouts/slideLayout17.xml"/><Relationship Id="rId6" Type="http://schemas.openxmlformats.org/officeDocument/2006/relationships/notesSlide" Target="../notesSlides/notesSlide15.xml"/><Relationship Id="rId7" Type="http://schemas.openxmlformats.org/officeDocument/2006/relationships/image" Target="../media/image6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64.png"/><Relationship Id="rId1" Type="http://schemas.openxmlformats.org/officeDocument/2006/relationships/tags" Target="../tags/tag30.xml"/><Relationship Id="rId2" Type="http://schemas.openxmlformats.org/officeDocument/2006/relationships/tags" Target="../tags/tag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2.png"/><Relationship Id="rId6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2.png"/><Relationship Id="rId6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2.png"/><Relationship Id="rId6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2.png"/><Relationship Id="rId6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22.xml"/><Relationship Id="rId6" Type="http://schemas.openxmlformats.org/officeDocument/2006/relationships/image" Target="../media/image55.png"/><Relationship Id="rId7" Type="http://schemas.openxmlformats.org/officeDocument/2006/relationships/image" Target="../media/image69.png"/><Relationship Id="rId8" Type="http://schemas.openxmlformats.org/officeDocument/2006/relationships/image" Target="../media/image65.png"/><Relationship Id="rId9" Type="http://schemas.openxmlformats.org/officeDocument/2006/relationships/image" Target="../media/image66.png"/><Relationship Id="rId1" Type="http://schemas.openxmlformats.org/officeDocument/2006/relationships/tags" Target="../tags/tag34.xml"/><Relationship Id="rId2" Type="http://schemas.openxmlformats.org/officeDocument/2006/relationships/tags" Target="../tags/tag35.xml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5.png"/><Relationship Id="rId12" Type="http://schemas.openxmlformats.org/officeDocument/2006/relationships/image" Target="../media/image66.png"/><Relationship Id="rId1" Type="http://schemas.openxmlformats.org/officeDocument/2006/relationships/tags" Target="../tags/tag37.xml"/><Relationship Id="rId2" Type="http://schemas.openxmlformats.org/officeDocument/2006/relationships/tags" Target="../tags/tag38.xml"/><Relationship Id="rId3" Type="http://schemas.openxmlformats.org/officeDocument/2006/relationships/tags" Target="../tags/tag39.xml"/><Relationship Id="rId4" Type="http://schemas.openxmlformats.org/officeDocument/2006/relationships/tags" Target="../tags/tag40.xml"/><Relationship Id="rId5" Type="http://schemas.openxmlformats.org/officeDocument/2006/relationships/tags" Target="../tags/tag41.xml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23.xml"/><Relationship Id="rId8" Type="http://schemas.openxmlformats.org/officeDocument/2006/relationships/image" Target="../media/image56.png"/><Relationship Id="rId9" Type="http://schemas.microsoft.com/office/2007/relationships/hdphoto" Target="../media/hdphoto8.wdp"/><Relationship Id="rId10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56.png"/><Relationship Id="rId5" Type="http://schemas.microsoft.com/office/2007/relationships/hdphoto" Target="../media/hdphoto8.wdp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microsoft.com/office/2007/relationships/hdphoto" Target="../media/hdphoto8.wdp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7.xml"/><Relationship Id="rId12" Type="http://schemas.openxmlformats.org/officeDocument/2006/relationships/notesSlide" Target="../notesSlides/notesSlide26.xml"/><Relationship Id="rId13" Type="http://schemas.openxmlformats.org/officeDocument/2006/relationships/image" Target="../media/image20.png"/><Relationship Id="rId14" Type="http://schemas.openxmlformats.org/officeDocument/2006/relationships/image" Target="../media/image70.png"/><Relationship Id="rId15" Type="http://schemas.microsoft.com/office/2007/relationships/hdphoto" Target="../media/hdphoto9.wdp"/><Relationship Id="rId16" Type="http://schemas.openxmlformats.org/officeDocument/2006/relationships/image" Target="../media/image14.png"/><Relationship Id="rId17" Type="http://schemas.openxmlformats.org/officeDocument/2006/relationships/image" Target="../media/image55.png"/><Relationship Id="rId1" Type="http://schemas.openxmlformats.org/officeDocument/2006/relationships/tags" Target="../tags/tag42.xml"/><Relationship Id="rId2" Type="http://schemas.openxmlformats.org/officeDocument/2006/relationships/tags" Target="../tags/tag43.xml"/><Relationship Id="rId3" Type="http://schemas.openxmlformats.org/officeDocument/2006/relationships/tags" Target="../tags/tag44.xml"/><Relationship Id="rId4" Type="http://schemas.openxmlformats.org/officeDocument/2006/relationships/tags" Target="../tags/tag45.xml"/><Relationship Id="rId5" Type="http://schemas.openxmlformats.org/officeDocument/2006/relationships/tags" Target="../tags/tag46.xml"/><Relationship Id="rId6" Type="http://schemas.openxmlformats.org/officeDocument/2006/relationships/tags" Target="../tags/tag47.xml"/><Relationship Id="rId7" Type="http://schemas.openxmlformats.org/officeDocument/2006/relationships/tags" Target="../tags/tag48.xml"/><Relationship Id="rId8" Type="http://schemas.openxmlformats.org/officeDocument/2006/relationships/tags" Target="../tags/tag49.xml"/><Relationship Id="rId9" Type="http://schemas.openxmlformats.org/officeDocument/2006/relationships/tags" Target="../tags/tag50.xml"/><Relationship Id="rId10" Type="http://schemas.openxmlformats.org/officeDocument/2006/relationships/tags" Target="../tags/tag5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4" Type="http://schemas.openxmlformats.org/officeDocument/2006/relationships/tags" Target="../tags/tag55.xml"/><Relationship Id="rId5" Type="http://schemas.openxmlformats.org/officeDocument/2006/relationships/tags" Target="../tags/tag56.xml"/><Relationship Id="rId6" Type="http://schemas.openxmlformats.org/officeDocument/2006/relationships/tags" Target="../tags/tag57.xml"/><Relationship Id="rId7" Type="http://schemas.openxmlformats.org/officeDocument/2006/relationships/slideLayout" Target="../slideLayouts/slideLayout17.xml"/><Relationship Id="rId8" Type="http://schemas.openxmlformats.org/officeDocument/2006/relationships/notesSlide" Target="../notesSlides/notesSlide27.xml"/><Relationship Id="rId9" Type="http://schemas.openxmlformats.org/officeDocument/2006/relationships/image" Target="../media/image14.png"/><Relationship Id="rId10" Type="http://schemas.openxmlformats.org/officeDocument/2006/relationships/image" Target="../media/image20.png"/><Relationship Id="rId11" Type="http://schemas.openxmlformats.org/officeDocument/2006/relationships/image" Target="../media/image55.png"/><Relationship Id="rId1" Type="http://schemas.openxmlformats.org/officeDocument/2006/relationships/tags" Target="../tags/tag52.xml"/><Relationship Id="rId2" Type="http://schemas.openxmlformats.org/officeDocument/2006/relationships/tags" Target="../tags/tag5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4" Type="http://schemas.openxmlformats.org/officeDocument/2006/relationships/tags" Target="../tags/tag61.xml"/><Relationship Id="rId5" Type="http://schemas.openxmlformats.org/officeDocument/2006/relationships/tags" Target="../tags/tag62.xml"/><Relationship Id="rId6" Type="http://schemas.openxmlformats.org/officeDocument/2006/relationships/tags" Target="../tags/tag63.xml"/><Relationship Id="rId7" Type="http://schemas.openxmlformats.org/officeDocument/2006/relationships/slideLayout" Target="../slideLayouts/slideLayout17.xml"/><Relationship Id="rId8" Type="http://schemas.openxmlformats.org/officeDocument/2006/relationships/notesSlide" Target="../notesSlides/notesSlide28.xml"/><Relationship Id="rId9" Type="http://schemas.openxmlformats.org/officeDocument/2006/relationships/image" Target="../media/image14.png"/><Relationship Id="rId10" Type="http://schemas.openxmlformats.org/officeDocument/2006/relationships/image" Target="../media/image20.png"/><Relationship Id="rId11" Type="http://schemas.openxmlformats.org/officeDocument/2006/relationships/image" Target="../media/image55.png"/><Relationship Id="rId1" Type="http://schemas.openxmlformats.org/officeDocument/2006/relationships/tags" Target="../tags/tag58.xml"/><Relationship Id="rId2" Type="http://schemas.openxmlformats.org/officeDocument/2006/relationships/tags" Target="../tags/tag5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4" Type="http://schemas.openxmlformats.org/officeDocument/2006/relationships/image" Target="../media/image14.png"/><Relationship Id="rId1" Type="http://schemas.openxmlformats.org/officeDocument/2006/relationships/tags" Target="../tags/tag64.xml"/><Relationship Id="rId2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4" Type="http://schemas.openxmlformats.org/officeDocument/2006/relationships/tags" Target="../tags/tag68.xml"/><Relationship Id="rId5" Type="http://schemas.openxmlformats.org/officeDocument/2006/relationships/tags" Target="../tags/tag69.xml"/><Relationship Id="rId6" Type="http://schemas.openxmlformats.org/officeDocument/2006/relationships/tags" Target="../tags/tag70.xml"/><Relationship Id="rId7" Type="http://schemas.openxmlformats.org/officeDocument/2006/relationships/tags" Target="../tags/tag71.xml"/><Relationship Id="rId8" Type="http://schemas.openxmlformats.org/officeDocument/2006/relationships/slideLayout" Target="../slideLayouts/slideLayout17.xml"/><Relationship Id="rId9" Type="http://schemas.openxmlformats.org/officeDocument/2006/relationships/image" Target="../media/image55.png"/><Relationship Id="rId1" Type="http://schemas.openxmlformats.org/officeDocument/2006/relationships/tags" Target="../tags/tag65.xml"/><Relationship Id="rId2" Type="http://schemas.openxmlformats.org/officeDocument/2006/relationships/tags" Target="../tags/tag6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48.png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75.png"/><Relationship Id="rId6" Type="http://schemas.openxmlformats.org/officeDocument/2006/relationships/image" Target="../media/image8.png"/><Relationship Id="rId7" Type="http://schemas.openxmlformats.org/officeDocument/2006/relationships/image" Target="../media/image72.png"/><Relationship Id="rId8" Type="http://schemas.openxmlformats.org/officeDocument/2006/relationships/image" Target="../media/image74.png"/><Relationship Id="rId9" Type="http://schemas.openxmlformats.org/officeDocument/2006/relationships/image" Target="../media/image35.png"/><Relationship Id="rId10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77.png"/><Relationship Id="rId7" Type="http://schemas.openxmlformats.org/officeDocument/2006/relationships/image" Target="../media/image72.svg"/><Relationship Id="rId8" Type="http://schemas.openxmlformats.org/officeDocument/2006/relationships/image" Target="../media/image78.png"/><Relationship Id="rId9" Type="http://schemas.openxmlformats.org/officeDocument/2006/relationships/image" Target="../media/image74.sv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16.png"/><Relationship Id="rId14" Type="http://schemas.openxmlformats.org/officeDocument/2006/relationships/image" Target="../media/image22.png"/><Relationship Id="rId1" Type="http://schemas.openxmlformats.org/officeDocument/2006/relationships/tags" Target="../tags/tag72.xml"/><Relationship Id="rId2" Type="http://schemas.openxmlformats.org/officeDocument/2006/relationships/tags" Target="../tags/tag73.xml"/><Relationship Id="rId3" Type="http://schemas.openxmlformats.org/officeDocument/2006/relationships/tags" Target="../tags/tag74.xml"/><Relationship Id="rId4" Type="http://schemas.openxmlformats.org/officeDocument/2006/relationships/tags" Target="../tags/tag75.xml"/><Relationship Id="rId5" Type="http://schemas.openxmlformats.org/officeDocument/2006/relationships/slideLayout" Target="../slideLayouts/slideLayout25.xml"/><Relationship Id="rId6" Type="http://schemas.openxmlformats.org/officeDocument/2006/relationships/image" Target="../media/image26.png"/><Relationship Id="rId7" Type="http://schemas.openxmlformats.org/officeDocument/2006/relationships/image" Target="../media/image64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4.png"/><Relationship Id="rId12" Type="http://schemas.openxmlformats.org/officeDocument/2006/relationships/image" Target="../media/image85.png"/><Relationship Id="rId13" Type="http://schemas.openxmlformats.org/officeDocument/2006/relationships/image" Target="../media/image86.emf"/><Relationship Id="rId14" Type="http://schemas.openxmlformats.org/officeDocument/2006/relationships/image" Target="../media/image25.png"/><Relationship Id="rId15" Type="http://schemas.openxmlformats.org/officeDocument/2006/relationships/image" Target="../media/image87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2.png"/><Relationship Id="rId4" Type="http://schemas.openxmlformats.org/officeDocument/2006/relationships/image" Target="../media/image12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73.png"/><Relationship Id="rId9" Type="http://schemas.openxmlformats.org/officeDocument/2006/relationships/image" Target="../media/image83.png"/><Relationship Id="rId10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25.png"/><Relationship Id="rId7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microsoft.com/office/2007/relationships/hdphoto" Target="../media/hdphoto3.wdp"/><Relationship Id="rId5" Type="http://schemas.microsoft.com/office/2007/relationships/hdphoto" Target="../media/hdphoto4.wdp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26.png"/><Relationship Id="rId5" Type="http://schemas.openxmlformats.org/officeDocument/2006/relationships/image" Target="../media/image91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20.png"/><Relationship Id="rId5" Type="http://schemas.openxmlformats.org/officeDocument/2006/relationships/image" Target="../media/image38.png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12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openxmlformats.org/officeDocument/2006/relationships/image" Target="../media/image12.png"/><Relationship Id="rId14" Type="http://schemas.openxmlformats.org/officeDocument/2006/relationships/image" Target="../media/image20.png"/><Relationship Id="rId1" Type="http://schemas.openxmlformats.org/officeDocument/2006/relationships/tags" Target="../tags/tag14.xml"/><Relationship Id="rId2" Type="http://schemas.openxmlformats.org/officeDocument/2006/relationships/tags" Target="../tags/tag15.xml"/><Relationship Id="rId3" Type="http://schemas.openxmlformats.org/officeDocument/2006/relationships/tags" Target="../tags/tag16.xml"/><Relationship Id="rId4" Type="http://schemas.openxmlformats.org/officeDocument/2006/relationships/tags" Target="../tags/tag17.xml"/><Relationship Id="rId5" Type="http://schemas.openxmlformats.org/officeDocument/2006/relationships/tags" Target="../tags/tag18.xml"/><Relationship Id="rId6" Type="http://schemas.openxmlformats.org/officeDocument/2006/relationships/tags" Target="../tags/tag19.xml"/><Relationship Id="rId7" Type="http://schemas.openxmlformats.org/officeDocument/2006/relationships/slideLayout" Target="../slideLayouts/slideLayout20.xml"/><Relationship Id="rId8" Type="http://schemas.openxmlformats.org/officeDocument/2006/relationships/notesSlide" Target="../notesSlides/notesSlide5.xml"/><Relationship Id="rId9" Type="http://schemas.openxmlformats.org/officeDocument/2006/relationships/image" Target="../media/image40.png"/><Relationship Id="rId10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C-3.1 </a:t>
            </a:r>
            <a:r>
              <a:rPr lang="en-US" altLang="ko-KR" dirty="0" err="1"/>
              <a:t>Workbook&amp;Dashboard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ko-KR" dirty="0" smtClean="0"/>
              <a:t>2019.08.22</a:t>
            </a:r>
            <a:r>
              <a:rPr kumimoji="1" lang="ko-KR" altLang="en-US" dirty="0" smtClean="0"/>
              <a:t>ㅣ</a:t>
            </a:r>
            <a:r>
              <a:rPr kumimoji="1" lang="en-US" altLang="ko-KR" dirty="0" smtClean="0"/>
              <a:t>ver.1.03</a:t>
            </a:r>
            <a:endParaRPr kumimoji="1"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>
          <a:xfrm>
            <a:off x="916613" y="4048880"/>
            <a:ext cx="7638723" cy="2421769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워크북 </a:t>
            </a:r>
            <a:r>
              <a:rPr kumimoji="1" lang="en-US" altLang="ko-KR" dirty="0"/>
              <a:t>&amp; </a:t>
            </a:r>
            <a:r>
              <a:rPr kumimoji="1" lang="ko-KR" altLang="en-US" dirty="0"/>
              <a:t>대시보드 생성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9969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직사각형 251">
            <a:extLst>
              <a:ext uri="{FF2B5EF4-FFF2-40B4-BE49-F238E27FC236}">
                <a16:creationId xmlns:a16="http://schemas.microsoft.com/office/drawing/2014/main" xmlns="" id="{62D7CC83-A832-C946-9580-742DC5BA1E36}"/>
              </a:ext>
            </a:extLst>
          </p:cNvPr>
          <p:cNvSpPr/>
          <p:nvPr/>
        </p:nvSpPr>
        <p:spPr>
          <a:xfrm>
            <a:off x="2137872" y="1308138"/>
            <a:ext cx="5921909" cy="1513345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rgbClr val="00B0F0"/>
                </a:solidFill>
              </a:rPr>
              <a:t>☞</a:t>
            </a:r>
            <a:r>
              <a:rPr lang="ko-KR" altLang="en-US" sz="700" dirty="0">
                <a:solidFill>
                  <a:srgbClr val="00B0F0"/>
                </a:solidFill>
              </a:rPr>
              <a:t> </a:t>
            </a:r>
            <a:r>
              <a:rPr lang="en-US" altLang="ko-KR" sz="700" dirty="0">
                <a:solidFill>
                  <a:srgbClr val="00B0F0"/>
                </a:solidFill>
              </a:rPr>
              <a:t>[</a:t>
            </a:r>
            <a:r>
              <a:rPr lang="ko-KR" altLang="en-US" sz="700" dirty="0">
                <a:solidFill>
                  <a:srgbClr val="00B0F0"/>
                </a:solidFill>
              </a:rPr>
              <a:t>필터</a:t>
            </a:r>
            <a:r>
              <a:rPr lang="en-US" altLang="ko-KR" sz="700" dirty="0">
                <a:solidFill>
                  <a:srgbClr val="00B0F0"/>
                </a:solidFill>
              </a:rPr>
              <a:t>]</a:t>
            </a:r>
            <a:endParaRPr kumimoji="1" lang="ko-KR" altLang="en-US" sz="6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53" name="직사각형 252">
            <a:extLst>
              <a:ext uri="{FF2B5EF4-FFF2-40B4-BE49-F238E27FC236}">
                <a16:creationId xmlns:a16="http://schemas.microsoft.com/office/drawing/2014/main" xmlns="" id="{BEB45555-4D86-E447-B64D-40337E577CA5}"/>
              </a:ext>
            </a:extLst>
          </p:cNvPr>
          <p:cNvSpPr/>
          <p:nvPr/>
        </p:nvSpPr>
        <p:spPr>
          <a:xfrm>
            <a:off x="2137872" y="2909354"/>
            <a:ext cx="5921909" cy="151334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rgbClr val="00B0F0"/>
                </a:solidFill>
              </a:rPr>
              <a:t>☞</a:t>
            </a:r>
            <a:r>
              <a:rPr lang="ko-KR" altLang="en-US" sz="700" dirty="0">
                <a:solidFill>
                  <a:srgbClr val="00B0F0"/>
                </a:solidFill>
              </a:rPr>
              <a:t> </a:t>
            </a:r>
            <a:r>
              <a:rPr lang="en-US" altLang="ko-KR" sz="700" dirty="0">
                <a:solidFill>
                  <a:srgbClr val="00B0F0"/>
                </a:solidFill>
              </a:rPr>
              <a:t>[</a:t>
            </a:r>
            <a:r>
              <a:rPr lang="ko-KR" altLang="en-US" sz="700" dirty="0">
                <a:solidFill>
                  <a:srgbClr val="00B0F0"/>
                </a:solidFill>
              </a:rPr>
              <a:t>필터</a:t>
            </a:r>
            <a:r>
              <a:rPr lang="en-US" altLang="ko-KR" sz="700" dirty="0">
                <a:solidFill>
                  <a:srgbClr val="00B0F0"/>
                </a:solidFill>
              </a:rPr>
              <a:t>]</a:t>
            </a:r>
            <a:endParaRPr kumimoji="1" lang="ko-KR" altLang="en-US" sz="6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62" name="직사각형 261">
            <a:extLst>
              <a:ext uri="{FF2B5EF4-FFF2-40B4-BE49-F238E27FC236}">
                <a16:creationId xmlns:a16="http://schemas.microsoft.com/office/drawing/2014/main" xmlns="" id="{CF2FFD0E-06C9-9549-9285-9778EFB56D6C}"/>
              </a:ext>
            </a:extLst>
          </p:cNvPr>
          <p:cNvSpPr/>
          <p:nvPr/>
        </p:nvSpPr>
        <p:spPr>
          <a:xfrm>
            <a:off x="2137872" y="4513285"/>
            <a:ext cx="5921909" cy="1513345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>
                <a:solidFill>
                  <a:srgbClr val="00B0F0"/>
                </a:solidFill>
              </a:rPr>
              <a:t>☞</a:t>
            </a:r>
            <a:r>
              <a:rPr lang="ko-KR" altLang="en-US" sz="700" dirty="0">
                <a:solidFill>
                  <a:srgbClr val="00B0F0"/>
                </a:solidFill>
              </a:rPr>
              <a:t> </a:t>
            </a:r>
            <a:r>
              <a:rPr lang="en-US" altLang="ko-KR" sz="700" dirty="0">
                <a:solidFill>
                  <a:srgbClr val="00B0F0"/>
                </a:solidFill>
              </a:rPr>
              <a:t>[</a:t>
            </a:r>
            <a:r>
              <a:rPr lang="ko-KR" altLang="en-US" sz="700" dirty="0">
                <a:solidFill>
                  <a:srgbClr val="00B0F0"/>
                </a:solidFill>
              </a:rPr>
              <a:t>필터</a:t>
            </a:r>
            <a:r>
              <a:rPr lang="en-US" altLang="ko-KR" sz="700" dirty="0">
                <a:solidFill>
                  <a:srgbClr val="00B0F0"/>
                </a:solidFill>
              </a:rPr>
              <a:t>]</a:t>
            </a:r>
            <a:endParaRPr kumimoji="1" lang="ko-KR" altLang="en-US" sz="6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1" name="모서리가 둥근 직사각형 58"/>
          <p:cNvSpPr/>
          <p:nvPr/>
        </p:nvSpPr>
        <p:spPr>
          <a:xfrm>
            <a:off x="2137875" y="2907512"/>
            <a:ext cx="5921908" cy="30043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63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Ins="7200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time</a:t>
            </a:r>
          </a:p>
        </p:txBody>
      </p:sp>
      <p:sp>
        <p:nvSpPr>
          <p:cNvPr id="235" name="모서리가 둥근 직사각형 58"/>
          <p:cNvSpPr/>
          <p:nvPr/>
        </p:nvSpPr>
        <p:spPr>
          <a:xfrm>
            <a:off x="2137874" y="1310954"/>
            <a:ext cx="5921908" cy="30043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63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Ins="7200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item 1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ea typeface="+mn-ea"/>
              </a:rPr>
              <a:t>[Linked data] </a:t>
            </a:r>
            <a:r>
              <a:rPr kumimoji="1" lang="ko-KR" altLang="en-US" dirty="0">
                <a:latin typeface="+mn-ea"/>
                <a:ea typeface="+mn-ea"/>
              </a:rPr>
              <a:t>필수 필터 확인 및 </a:t>
            </a:r>
            <a:r>
              <a:rPr kumimoji="1" lang="en-US" altLang="ko-KR" dirty="0">
                <a:latin typeface="+mn-ea"/>
                <a:ea typeface="+mn-ea"/>
              </a:rPr>
              <a:t>Re-Ingestion</a:t>
            </a:r>
            <a:r>
              <a:rPr kumimoji="1" lang="ko-KR" altLang="en-US" dirty="0">
                <a:latin typeface="+mn-ea"/>
                <a:ea typeface="+mn-ea"/>
              </a:rPr>
              <a:t> 팝업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1.3</a:t>
            </a:r>
            <a:r>
              <a:rPr kumimoji="1" lang="ko-KR" altLang="en-US" dirty="0"/>
              <a:t> 대시보드 생성 </a:t>
            </a:r>
            <a:r>
              <a:rPr kumimoji="1" lang="en-US" altLang="ko-KR" dirty="0"/>
              <a:t>2</a:t>
            </a:r>
            <a:r>
              <a:rPr kumimoji="1" lang="ko-KR" altLang="en-US" dirty="0"/>
              <a:t>단계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(Linked </a:t>
            </a:r>
            <a:r>
              <a:rPr kumimoji="1" lang="en-US" altLang="ko-KR" dirty="0" err="1">
                <a:solidFill>
                  <a:srgbClr val="FF0000"/>
                </a:solidFill>
                <a:latin typeface="+mn-ea"/>
              </a:rPr>
              <a:t>datasource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) </a:t>
            </a:r>
            <a:r>
              <a:rPr kumimoji="1" lang="ko-KR" altLang="en-US" dirty="0"/>
              <a:t>필수필터 설정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19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</a:rPr>
              <a:pPr/>
              <a:t>10</a:t>
            </a:fld>
            <a:endParaRPr lang="ko-KR" altLang="en-US" dirty="0">
              <a:solidFill>
                <a:schemeClr val="accent4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+mn-ea"/>
              </a:rPr>
              <a:t>Linked </a:t>
            </a:r>
            <a:r>
              <a:rPr lang="en-US" altLang="ko-KR" dirty="0" err="1">
                <a:latin typeface="+mn-ea"/>
              </a:rPr>
              <a:t>datasource</a:t>
            </a:r>
            <a:r>
              <a:rPr lang="ko-KR" altLang="en-US" dirty="0">
                <a:latin typeface="+mn-ea"/>
              </a:rPr>
              <a:t> 필수 필터 설정 팝업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rgbClr val="FF0000"/>
                </a:solidFill>
                <a:latin typeface="+mn-ea"/>
              </a:rPr>
              <a:t>대시보드 생성 또는 대시보드의 데이터소스 편집 시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</a:t>
            </a:r>
            <a:r>
              <a:rPr lang="pt-BR" altLang="ko-KR" dirty="0">
                <a:solidFill>
                  <a:srgbClr val="00B0F0"/>
                </a:solidFill>
                <a:latin typeface="+mn-ea"/>
              </a:rPr>
              <a:t>[036.</a:t>
            </a:r>
            <a:r>
              <a:rPr lang="en-US" altLang="ko-KR" dirty="0">
                <a:solidFill>
                  <a:srgbClr val="00B0F0"/>
                </a:solidFill>
                <a:latin typeface="+mn-ea"/>
              </a:rPr>
              <a:t>1</a:t>
            </a:r>
            <a:r>
              <a:rPr lang="pt-BR" altLang="ko-KR" dirty="0">
                <a:solidFill>
                  <a:srgbClr val="00B0F0"/>
                </a:solidFill>
                <a:latin typeface="+mn-ea"/>
              </a:rPr>
              <a:t>]</a:t>
            </a:r>
            <a:r>
              <a:rPr lang="ko-KR" altLang="en-US" dirty="0">
                <a:solidFill>
                  <a:srgbClr val="00B0F0"/>
                </a:solidFill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에서 선택한 데이터 소스 중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필수 필터를 </a:t>
            </a: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개 이상 가지고 있는 데이터 소스가 있을 경우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</a:t>
            </a:r>
            <a:r>
              <a:rPr lang="pt-BR" altLang="ko-KR" dirty="0">
                <a:solidFill>
                  <a:srgbClr val="00B0F0"/>
                </a:solidFill>
                <a:highlight>
                  <a:srgbClr val="00FF00"/>
                </a:highlight>
                <a:latin typeface="+mn-ea"/>
              </a:rPr>
              <a:t>[036.</a:t>
            </a:r>
            <a:r>
              <a:rPr lang="en-US" altLang="ko-KR" dirty="0">
                <a:solidFill>
                  <a:srgbClr val="00B0F0"/>
                </a:solidFill>
                <a:highlight>
                  <a:srgbClr val="00FF00"/>
                </a:highlight>
                <a:latin typeface="+mn-ea"/>
              </a:rPr>
              <a:t>2</a:t>
            </a:r>
            <a:r>
              <a:rPr lang="pt-BR" altLang="ko-KR" dirty="0">
                <a:solidFill>
                  <a:srgbClr val="00B0F0"/>
                </a:solidFill>
                <a:highlight>
                  <a:srgbClr val="00FF00"/>
                </a:highlight>
                <a:latin typeface="+mn-ea"/>
              </a:rPr>
              <a:t>] </a:t>
            </a:r>
            <a:r>
              <a:rPr lang="ko-KR" altLang="en-US" dirty="0">
                <a:highlight>
                  <a:srgbClr val="00FF00"/>
                </a:highlight>
                <a:latin typeface="+mn-ea"/>
              </a:rPr>
              <a:t>진입 즉시 나타남</a:t>
            </a:r>
            <a:endParaRPr lang="en-US" altLang="ko-KR" dirty="0">
              <a:highlight>
                <a:srgbClr val="00FF00"/>
              </a:highlight>
              <a:latin typeface="+mn-ea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가이드 문구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1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도움말 링크가 있는 부분 클릭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&gt;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도움말 팝업 출력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dirty="0">
                <a:latin typeface="+mn-ea"/>
              </a:rPr>
              <a:t>컨펌 버튼 영역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취소 클릭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팝업 닫힘 </a:t>
            </a:r>
            <a:endParaRPr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완료 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 </a:t>
            </a:r>
            <a:endParaRPr kumimoji="1" lang="en-US" altLang="ko-KR" dirty="0">
              <a:solidFill>
                <a:srgbClr val="FF0000"/>
              </a:solidFill>
              <a:latin typeface="+mn-ea"/>
            </a:endParaRPr>
          </a:p>
          <a:p>
            <a:pPr lvl="2"/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완료 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&amp;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 팝업 닫힘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. 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데이터소스 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Ingestion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 진행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(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프로그래스 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UI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는 다음 페이지 참고</a:t>
            </a:r>
            <a:endParaRPr kumimoji="1" lang="en-US" altLang="ko-KR" dirty="0">
              <a:solidFill>
                <a:srgbClr val="FF0000"/>
              </a:solidFill>
              <a:latin typeface="+mn-ea"/>
            </a:endParaRPr>
          </a:p>
          <a:p>
            <a:pPr lvl="3"/>
            <a:r>
              <a:rPr kumimoji="1" lang="ko-KR" altLang="en-US" u="sng" dirty="0">
                <a:solidFill>
                  <a:srgbClr val="FF0000"/>
                </a:solidFill>
                <a:latin typeface="+mn-ea"/>
              </a:rPr>
              <a:t>필수필터가 있는 데이터소스가 더 있는 경우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,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 해당 데이터소스의 필수필터 설정 및 인제스쳔 과정이 동일하게 진행됨</a:t>
            </a:r>
            <a:endParaRPr kumimoji="1" lang="en-US" altLang="ko-KR" dirty="0">
              <a:solidFill>
                <a:srgbClr val="FF0000"/>
              </a:solidFill>
              <a:latin typeface="+mn-ea"/>
            </a:endParaRPr>
          </a:p>
          <a:p>
            <a:pPr lvl="3"/>
            <a:r>
              <a:rPr kumimoji="1" lang="ko-KR" altLang="en-US" u="sng" dirty="0">
                <a:solidFill>
                  <a:srgbClr val="FF0000"/>
                </a:solidFill>
                <a:latin typeface="+mn-ea"/>
              </a:rPr>
              <a:t>없는 경우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,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 </a:t>
            </a:r>
            <a:endParaRPr kumimoji="1" lang="en-US" altLang="ko-KR" dirty="0">
              <a:solidFill>
                <a:srgbClr val="FF0000"/>
              </a:solidFill>
              <a:latin typeface="+mn-ea"/>
            </a:endParaRPr>
          </a:p>
          <a:p>
            <a:pPr lvl="4"/>
            <a:r>
              <a:rPr kumimoji="1" lang="ko-KR" altLang="en-US" dirty="0" err="1">
                <a:latin typeface="+mn-ea"/>
              </a:rPr>
              <a:t>인제스쳔</a:t>
            </a:r>
            <a:r>
              <a:rPr kumimoji="1" lang="ko-KR" altLang="en-US" dirty="0">
                <a:latin typeface="+mn-ea"/>
              </a:rPr>
              <a:t> 진행 후 </a:t>
            </a:r>
            <a:r>
              <a:rPr lang="pt-BR" altLang="ko-KR" dirty="0">
                <a:solidFill>
                  <a:srgbClr val="00B0F0"/>
                </a:solidFill>
                <a:latin typeface="+mn-ea"/>
              </a:rPr>
              <a:t>[036.</a:t>
            </a:r>
            <a:r>
              <a:rPr lang="en-US" altLang="ko-KR" dirty="0">
                <a:solidFill>
                  <a:srgbClr val="00B0F0"/>
                </a:solidFill>
                <a:latin typeface="+mn-ea"/>
              </a:rPr>
              <a:t>2</a:t>
            </a:r>
            <a:r>
              <a:rPr lang="pt-BR" altLang="ko-KR" dirty="0">
                <a:solidFill>
                  <a:srgbClr val="00B0F0"/>
                </a:solidFill>
                <a:latin typeface="+mn-ea"/>
              </a:rPr>
              <a:t>]</a:t>
            </a:r>
            <a:r>
              <a:rPr lang="ko-KR" altLang="en-US" dirty="0">
                <a:latin typeface="+mn-ea"/>
              </a:rPr>
              <a:t> 로 랜딩</a:t>
            </a:r>
            <a:endParaRPr kumimoji="1" lang="en-US" altLang="ko-KR" dirty="0">
              <a:latin typeface="+mn-ea"/>
            </a:endParaRPr>
          </a:p>
          <a:p>
            <a:pPr lvl="4"/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(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수정씬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)</a:t>
            </a:r>
            <a:r>
              <a:rPr kumimoji="1" lang="ko-KR" altLang="en-US" dirty="0">
                <a:latin typeface="+mn-ea"/>
              </a:rPr>
              <a:t> 기존 콘텐츠에 대한 경고 팝업 출력</a:t>
            </a:r>
            <a:r>
              <a:rPr kumimoji="1" lang="en-US" altLang="ko-KR" dirty="0">
                <a:latin typeface="+mn-ea"/>
              </a:rPr>
              <a:t>.</a:t>
            </a:r>
            <a:r>
              <a:rPr kumimoji="1" lang="ko-KR" altLang="en-US" dirty="0">
                <a:latin typeface="+mn-ea"/>
              </a:rPr>
              <a:t> </a:t>
            </a:r>
            <a:r>
              <a:rPr lang="en-US" altLang="ko-KR" dirty="0">
                <a:solidFill>
                  <a:srgbClr val="00B0F0"/>
                </a:solidFill>
              </a:rPr>
              <a:t>☞</a:t>
            </a:r>
            <a:r>
              <a:rPr lang="mr-IN" altLang="ko-KR" dirty="0">
                <a:solidFill>
                  <a:srgbClr val="00B0F0"/>
                </a:solidFill>
              </a:rPr>
              <a:t>[0</a:t>
            </a:r>
            <a:r>
              <a:rPr lang="en-US" altLang="ko-KR" dirty="0">
                <a:solidFill>
                  <a:srgbClr val="00B0F0"/>
                </a:solidFill>
              </a:rPr>
              <a:t>83</a:t>
            </a:r>
            <a:r>
              <a:rPr lang="mr-IN" altLang="ko-KR" dirty="0">
                <a:solidFill>
                  <a:srgbClr val="00B0F0"/>
                </a:solidFill>
              </a:rPr>
              <a:t>.</a:t>
            </a:r>
            <a:r>
              <a:rPr lang="en-US" altLang="ko-KR" dirty="0">
                <a:solidFill>
                  <a:srgbClr val="00B0F0"/>
                </a:solidFill>
              </a:rPr>
              <a:t>0</a:t>
            </a:r>
            <a:r>
              <a:rPr lang="mr-IN" altLang="ko-KR" dirty="0">
                <a:solidFill>
                  <a:srgbClr val="00B0F0"/>
                </a:solidFill>
              </a:rPr>
              <a:t>]</a:t>
            </a:r>
            <a:r>
              <a:rPr kumimoji="1" lang="ko-KR" altLang="en-US" dirty="0">
                <a:latin typeface="+mn-ea"/>
              </a:rPr>
              <a:t> 컨펌 시</a:t>
            </a:r>
            <a:r>
              <a:rPr kumimoji="1" lang="en-US" altLang="ko-KR" dirty="0">
                <a:latin typeface="+mn-ea"/>
              </a:rPr>
              <a:t>,</a:t>
            </a:r>
            <a:r>
              <a:rPr kumimoji="1" lang="ko-KR" altLang="en-US" dirty="0">
                <a:latin typeface="+mn-ea"/>
              </a:rPr>
              <a:t> 인제스쳔 진행</a:t>
            </a:r>
            <a:r>
              <a:rPr lang="ko-KR" altLang="en-US" dirty="0">
                <a:solidFill>
                  <a:srgbClr val="00B0F0"/>
                </a:solidFill>
              </a:rPr>
              <a:t> </a:t>
            </a:r>
            <a:r>
              <a:rPr lang="ko-KR" altLang="en-US" dirty="0"/>
              <a:t>후 </a:t>
            </a:r>
            <a:r>
              <a:rPr lang="en-US" altLang="ko-KR" dirty="0">
                <a:solidFill>
                  <a:srgbClr val="00B0F0"/>
                </a:solidFill>
              </a:rPr>
              <a:t>☞ M-Core]WF-C3-Workbook </a:t>
            </a:r>
            <a:r>
              <a:rPr lang="pt-BR" altLang="ko-KR" dirty="0">
                <a:solidFill>
                  <a:srgbClr val="00B0F0"/>
                </a:solidFill>
                <a:latin typeface="+mn-ea"/>
              </a:rPr>
              <a:t>[036.</a:t>
            </a:r>
            <a:r>
              <a:rPr lang="en-US" altLang="ko-KR" dirty="0">
                <a:solidFill>
                  <a:srgbClr val="00B0F0"/>
                </a:solidFill>
                <a:latin typeface="+mn-ea"/>
              </a:rPr>
              <a:t>3</a:t>
            </a:r>
            <a:r>
              <a:rPr lang="pt-BR" altLang="ko-KR" dirty="0">
                <a:solidFill>
                  <a:srgbClr val="00B0F0"/>
                </a:solidFill>
                <a:latin typeface="+mn-ea"/>
              </a:rPr>
              <a:t>]</a:t>
            </a:r>
            <a:r>
              <a:rPr lang="ko-KR" altLang="en-US" dirty="0">
                <a:latin typeface="+mn-ea"/>
              </a:rPr>
              <a:t> 로 랜딩</a:t>
            </a:r>
            <a:r>
              <a:rPr lang="ko-KR" altLang="en-US" dirty="0">
                <a:solidFill>
                  <a:srgbClr val="00B0F0"/>
                </a:solidFill>
              </a:rPr>
              <a:t> </a:t>
            </a:r>
            <a:endParaRPr kumimoji="1" lang="en-US" altLang="ko-KR" strike="sngStrike" dirty="0">
              <a:latin typeface="+mn-ea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필터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1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헤더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2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Role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타입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컬럼타입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컬럼이름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글로벌 필터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표시콘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필수 필터 순서 표시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1"/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필터링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UI</a:t>
            </a: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</a:rPr>
              <a:t>초기 상태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</a:rPr>
              <a:t>: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</a:rPr>
              <a:t> 첫번째 필터가 활성이고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</a:rPr>
              <a:t>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</a:rPr>
              <a:t>선택값이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+mn-ea"/>
              </a:rPr>
              <a:t> 없는 상태임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00FF00"/>
              </a:highlight>
              <a:latin typeface="+mn-ea"/>
            </a:endParaRPr>
          </a:p>
          <a:p>
            <a:pPr lvl="2"/>
            <a:r>
              <a:rPr kumimoji="1" lang="ko-KR" altLang="en-US" dirty="0">
                <a:highlight>
                  <a:srgbClr val="00FF00"/>
                </a:highlight>
                <a:latin typeface="+mn-ea"/>
              </a:rPr>
              <a:t>참고사항</a:t>
            </a:r>
            <a:r>
              <a:rPr kumimoji="1" lang="en-US" altLang="ko-KR" dirty="0">
                <a:highlight>
                  <a:srgbClr val="00FF00"/>
                </a:highlight>
                <a:latin typeface="+mn-ea"/>
              </a:rPr>
              <a:t>)</a:t>
            </a:r>
          </a:p>
          <a:p>
            <a:pPr lvl="3"/>
            <a:r>
              <a:rPr kumimoji="1" lang="ko-KR" altLang="en-US" dirty="0">
                <a:highlight>
                  <a:srgbClr val="00FF00"/>
                </a:highlight>
                <a:latin typeface="+mn-ea"/>
              </a:rPr>
              <a:t>필터 순서대로 상위 필터 </a:t>
            </a:r>
            <a:r>
              <a:rPr kumimoji="1" lang="ko-KR" altLang="en-US" dirty="0" err="1">
                <a:highlight>
                  <a:srgbClr val="00FF00"/>
                </a:highlight>
                <a:latin typeface="+mn-ea"/>
              </a:rPr>
              <a:t>부터</a:t>
            </a:r>
            <a:r>
              <a:rPr kumimoji="1" lang="ko-KR" altLang="en-US" dirty="0">
                <a:highlight>
                  <a:srgbClr val="00FF00"/>
                </a:highlight>
                <a:latin typeface="+mn-ea"/>
              </a:rPr>
              <a:t> </a:t>
            </a:r>
            <a:r>
              <a:rPr kumimoji="1" lang="ko-KR" altLang="en-US" dirty="0" err="1">
                <a:highlight>
                  <a:srgbClr val="00FF00"/>
                </a:highlight>
                <a:latin typeface="+mn-ea"/>
              </a:rPr>
              <a:t>필터링</a:t>
            </a:r>
            <a:r>
              <a:rPr kumimoji="1" lang="ko-KR" altLang="en-US" dirty="0">
                <a:highlight>
                  <a:srgbClr val="00FF00"/>
                </a:highlight>
                <a:latin typeface="+mn-ea"/>
              </a:rPr>
              <a:t> 가능함</a:t>
            </a:r>
            <a:r>
              <a:rPr kumimoji="1" lang="en-US" altLang="ko-KR" dirty="0">
                <a:highlight>
                  <a:srgbClr val="00FF00"/>
                </a:highlight>
                <a:latin typeface="+mn-ea"/>
              </a:rPr>
              <a:t>.</a:t>
            </a:r>
            <a:r>
              <a:rPr kumimoji="1" lang="ko-KR" altLang="en-US" dirty="0">
                <a:highlight>
                  <a:srgbClr val="00FF00"/>
                </a:highlight>
                <a:latin typeface="+mn-ea"/>
              </a:rPr>
              <a:t> 즉</a:t>
            </a:r>
            <a:r>
              <a:rPr kumimoji="1" lang="en-US" altLang="ko-KR" dirty="0">
                <a:highlight>
                  <a:srgbClr val="00FF00"/>
                </a:highlight>
                <a:latin typeface="+mn-ea"/>
              </a:rPr>
              <a:t>,</a:t>
            </a:r>
            <a:r>
              <a:rPr kumimoji="1" lang="ko-KR" altLang="en-US" dirty="0">
                <a:highlight>
                  <a:srgbClr val="00FF00"/>
                </a:highlight>
                <a:latin typeface="+mn-ea"/>
              </a:rPr>
              <a:t> 상위 필터의 값을 선택해야 하위 필터가 </a:t>
            </a:r>
            <a:r>
              <a:rPr kumimoji="1" lang="ko-KR" altLang="en-US" dirty="0" err="1">
                <a:highlight>
                  <a:srgbClr val="00FF00"/>
                </a:highlight>
                <a:latin typeface="+mn-ea"/>
              </a:rPr>
              <a:t>활성됨</a:t>
            </a:r>
            <a:r>
              <a:rPr kumimoji="1" lang="en-US" altLang="ko-KR" dirty="0">
                <a:highlight>
                  <a:srgbClr val="00FF00"/>
                </a:highlight>
                <a:latin typeface="+mn-ea"/>
              </a:rPr>
              <a:t>.</a:t>
            </a:r>
            <a:r>
              <a:rPr kumimoji="1" lang="ko-KR" altLang="en-US" dirty="0">
                <a:solidFill>
                  <a:srgbClr val="FF0000"/>
                </a:solidFill>
                <a:highlight>
                  <a:srgbClr val="00FF00"/>
                </a:highlight>
                <a:latin typeface="+mn-ea"/>
              </a:rPr>
              <a:t>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00FF00"/>
              </a:highlight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상세 정의 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☞ 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[[M-Core]WF-C3.4-Dashboard-Filter]</a:t>
            </a:r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데이터 소스 이름</a:t>
            </a:r>
            <a:endParaRPr kumimoji="1" lang="en-US" altLang="ko-KR" dirty="0">
              <a:latin typeface="+mn-ea"/>
              <a:ea typeface="+mn-ea"/>
            </a:endParaRPr>
          </a:p>
        </p:txBody>
      </p:sp>
      <p:grpSp>
        <p:nvGrpSpPr>
          <p:cNvPr id="85" name="그룹 84"/>
          <p:cNvGrpSpPr/>
          <p:nvPr/>
        </p:nvGrpSpPr>
        <p:grpSpPr>
          <a:xfrm>
            <a:off x="6960767" y="830232"/>
            <a:ext cx="1099015" cy="200037"/>
            <a:chOff x="4093583" y="6193790"/>
            <a:chExt cx="2358094" cy="249130"/>
          </a:xfrm>
        </p:grpSpPr>
        <p:sp>
          <p:nvSpPr>
            <p:cNvPr id="86" name="모서리가 둥근 직사각형 127"/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Done</a:t>
              </a:r>
              <a:endParaRPr lang="ko-KR" altLang="en-US" sz="700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87" name="모서리가 둥근 직사각형 127"/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Cancel</a:t>
              </a:r>
              <a:endParaRPr lang="ko-KR" altLang="en-US" sz="700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88" name="직사각형 87"/>
          <p:cNvSpPr/>
          <p:nvPr/>
        </p:nvSpPr>
        <p:spPr>
          <a:xfrm>
            <a:off x="1993449" y="649415"/>
            <a:ext cx="3653744" cy="60703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Setup essential filers</a:t>
            </a:r>
            <a:r>
              <a: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800" dirty="0">
                <a:solidFill>
                  <a:schemeClr val="tx1"/>
                </a:solidFill>
                <a:latin typeface="+mn-ea"/>
                <a:cs typeface="Nanum Gothic" charset="-127"/>
              </a:rPr>
              <a:t>of </a:t>
            </a:r>
            <a:r>
              <a:rPr lang="mr-IN" altLang="ko-KR" sz="800" dirty="0" err="1">
                <a:solidFill>
                  <a:schemeClr val="tx1"/>
                </a:solidFill>
                <a:latin typeface="+mn-ea"/>
                <a:cs typeface="Nanum Gothic" charset="-127"/>
              </a:rPr>
              <a:t>Datasource</a:t>
            </a:r>
            <a:r>
              <a:rPr lang="mr-IN" altLang="ko-KR" sz="8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lang="mr-IN" altLang="ko-KR" sz="800" dirty="0" err="1">
                <a:solidFill>
                  <a:schemeClr val="tx1"/>
                </a:solidFill>
                <a:latin typeface="+mn-ea"/>
                <a:cs typeface="Nanum Gothic" charset="-127"/>
              </a:rPr>
              <a:t>A</a:t>
            </a:r>
            <a:endParaRPr lang="en-US" altLang="ko-KR" sz="10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686" name="Oval 55"/>
          <p:cNvSpPr/>
          <p:nvPr/>
        </p:nvSpPr>
        <p:spPr>
          <a:xfrm>
            <a:off x="3685011" y="726825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5</a:t>
            </a:r>
            <a:endParaRPr lang="en-US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443" r="4338"/>
          <a:stretch/>
        </p:blipFill>
        <p:spPr>
          <a:xfrm>
            <a:off x="7681842" y="1402884"/>
            <a:ext cx="96349" cy="100366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1990363" y="513704"/>
            <a:ext cx="792000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[0</a:t>
            </a:r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41</a:t>
            </a:r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.0]</a:t>
            </a:r>
            <a:endParaRPr lang="ko-KR" altLang="en-US" sz="5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10" name="모서리가 둥근 직사각형 58"/>
          <p:cNvSpPr/>
          <p:nvPr/>
        </p:nvSpPr>
        <p:spPr>
          <a:xfrm>
            <a:off x="2066117" y="934431"/>
            <a:ext cx="3345126" cy="223427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/>
                </a:solidFill>
                <a:latin typeface="+mn-ea"/>
                <a:cs typeface="Nanum Gothic" charset="-127"/>
                <a:sym typeface="Wingdings"/>
              </a:rPr>
              <a:t>You can link </a:t>
            </a:r>
            <a:r>
              <a:rPr lang="en-US" altLang="ko-KR" sz="600" dirty="0" err="1">
                <a:solidFill>
                  <a:schemeClr val="tx1"/>
                </a:solidFill>
                <a:latin typeface="+mn-ea"/>
                <a:cs typeface="Nanum Gothic" charset="-127"/>
                <a:sym typeface="Wingdings"/>
              </a:rPr>
              <a:t>datasource</a:t>
            </a:r>
            <a:r>
              <a:rPr lang="en-US" altLang="ko-KR" sz="600" dirty="0">
                <a:solidFill>
                  <a:schemeClr val="tx1"/>
                </a:solidFill>
                <a:latin typeface="+mn-ea"/>
                <a:cs typeface="Nanum Gothic" charset="-127"/>
                <a:sym typeface="Wingdings"/>
              </a:rPr>
              <a:t> after setting essential filters</a:t>
            </a:r>
            <a:r>
              <a:rPr lang="ko-KR" altLang="en-US" sz="600" dirty="0">
                <a:solidFill>
                  <a:schemeClr val="tx1"/>
                </a:solidFill>
                <a:latin typeface="+mn-ea"/>
                <a:cs typeface="Nanum Gothic" charset="-127"/>
                <a:sym typeface="Wingdings"/>
              </a:rPr>
              <a:t>  </a:t>
            </a:r>
            <a:r>
              <a:rPr lang="en-US" altLang="ko-KR" sz="600" dirty="0">
                <a:solidFill>
                  <a:schemeClr val="tx1"/>
                </a:solidFill>
                <a:latin typeface="+mn-ea"/>
                <a:cs typeface="Nanum Gothic" charset="-127"/>
                <a:sym typeface="Wingdings"/>
              </a:rPr>
              <a:t> </a:t>
            </a:r>
            <a:r>
              <a:rPr lang="ko-KR" altLang="en-US" sz="600" dirty="0">
                <a:solidFill>
                  <a:schemeClr val="tx1"/>
                </a:solidFill>
                <a:latin typeface="+mn-ea"/>
                <a:cs typeface="Nanum Gothic" charset="-127"/>
                <a:sym typeface="Wingdings"/>
              </a:rPr>
              <a:t>  </a:t>
            </a:r>
            <a:r>
              <a:rPr lang="en-US" altLang="ko-KR" sz="600" dirty="0">
                <a:solidFill>
                  <a:schemeClr val="tx1"/>
                </a:solidFill>
                <a:latin typeface="+mn-ea"/>
                <a:cs typeface="Nanum Gothic" charset="-127"/>
                <a:sym typeface="Wingdings"/>
              </a:rPr>
              <a:t>in order 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7847237" y="1403661"/>
            <a:ext cx="127184" cy="107349"/>
            <a:chOff x="3213677" y="1660922"/>
            <a:chExt cx="77247" cy="76583"/>
          </a:xfrm>
        </p:grpSpPr>
        <p:pic>
          <p:nvPicPr>
            <p:cNvPr id="233" name="그림 23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30"/>
            <a:stretch/>
          </p:blipFill>
          <p:spPr>
            <a:xfrm>
              <a:off x="3213677" y="1660922"/>
              <a:ext cx="52786" cy="67614"/>
            </a:xfrm>
            <a:prstGeom prst="rect">
              <a:avLst/>
            </a:prstGeom>
            <a:ln>
              <a:noFill/>
            </a:ln>
          </p:spPr>
        </p:pic>
        <p:sp>
          <p:nvSpPr>
            <p:cNvPr id="154" name="직사각형 153"/>
            <p:cNvSpPr/>
            <p:nvPr/>
          </p:nvSpPr>
          <p:spPr>
            <a:xfrm>
              <a:off x="3250630" y="1704889"/>
              <a:ext cx="40294" cy="3261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kumimoji="1" lang="en-US" altLang="ko-KR" sz="400" b="1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1</a:t>
              </a:r>
              <a:endParaRPr kumimoji="1" lang="ko-KR" altLang="en-US" sz="400" b="1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130" name="직사각형 129"/>
          <p:cNvSpPr/>
          <p:nvPr/>
        </p:nvSpPr>
        <p:spPr>
          <a:xfrm>
            <a:off x="161381" y="503905"/>
            <a:ext cx="816032" cy="147765"/>
          </a:xfrm>
          <a:prstGeom prst="rect">
            <a:avLst/>
          </a:prstGeom>
          <a:solidFill>
            <a:srgbClr val="00B0F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Linked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 err="1">
                <a:solidFill>
                  <a:schemeClr val="bg1"/>
                </a:solidFill>
                <a:latin typeface="+mn-ea"/>
                <a:cs typeface="Nanum Gothic" charset="-127"/>
              </a:rPr>
              <a:t>datasource</a:t>
            </a:r>
            <a:endParaRPr kumimoji="1" lang="ko-KR" altLang="en-US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38" name="Oval 55"/>
          <p:cNvSpPr/>
          <p:nvPr/>
        </p:nvSpPr>
        <p:spPr>
          <a:xfrm>
            <a:off x="2002457" y="981989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</a:p>
        </p:txBody>
      </p:sp>
      <p:sp>
        <p:nvSpPr>
          <p:cNvPr id="140" name="Oval 55"/>
          <p:cNvSpPr/>
          <p:nvPr/>
        </p:nvSpPr>
        <p:spPr>
          <a:xfrm>
            <a:off x="2002457" y="1288407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endParaRPr lang="en-US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41" name="Oval 55"/>
          <p:cNvSpPr/>
          <p:nvPr/>
        </p:nvSpPr>
        <p:spPr>
          <a:xfrm>
            <a:off x="7190493" y="699738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2</a:t>
            </a:r>
            <a:endParaRPr lang="en-US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pic>
        <p:nvPicPr>
          <p:cNvPr id="9" name="그림 8" descr="스크린샷, 모니터, 벽이(가) 표시된 사진&#10;&#10;&#10;&#10;자동 생성된 설명">
            <a:extLst>
              <a:ext uri="{FF2B5EF4-FFF2-40B4-BE49-F238E27FC236}">
                <a16:creationId xmlns:a16="http://schemas.microsoft.com/office/drawing/2014/main" xmlns="" id="{8253287E-2FBE-2248-83DA-F527448E1D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597" t="9469" r="9760" b="6148"/>
          <a:stretch/>
        </p:blipFill>
        <p:spPr>
          <a:xfrm>
            <a:off x="6210909" y="6918226"/>
            <a:ext cx="4307168" cy="578693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3" name="그림 12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xmlns="" id="{DDD04D99-BD77-C948-8C9E-46C5B038C1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261" t="9048" r="29291" b="17146"/>
          <a:stretch/>
        </p:blipFill>
        <p:spPr>
          <a:xfrm>
            <a:off x="2191033" y="6918226"/>
            <a:ext cx="3790060" cy="421806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99" name="모서리가 둥근 직사각형 58">
            <a:extLst>
              <a:ext uri="{FF2B5EF4-FFF2-40B4-BE49-F238E27FC236}">
                <a16:creationId xmlns:a16="http://schemas.microsoft.com/office/drawing/2014/main" xmlns="" id="{77638F3D-BB4E-8842-A833-8D248702BACF}"/>
              </a:ext>
            </a:extLst>
          </p:cNvPr>
          <p:cNvSpPr/>
          <p:nvPr/>
        </p:nvSpPr>
        <p:spPr>
          <a:xfrm>
            <a:off x="2655564" y="7972198"/>
            <a:ext cx="3345126" cy="349995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/>
                </a:solidFill>
                <a:latin typeface="+mn-ea"/>
                <a:cs typeface="Nanum Gothic" charset="-127"/>
                <a:sym typeface="Wingdings"/>
              </a:rPr>
              <a:t>1,000</a:t>
            </a:r>
            <a:r>
              <a:rPr lang="ko-KR" altLang="en-US" sz="600" dirty="0">
                <a:solidFill>
                  <a:schemeClr val="tx1"/>
                </a:solidFill>
                <a:latin typeface="+mn-ea"/>
                <a:cs typeface="Nanum Gothic" charset="-127"/>
                <a:sym typeface="Wingdings"/>
              </a:rPr>
              <a:t>개 이상의 값이 있습니다</a:t>
            </a:r>
            <a:endParaRPr lang="en-US" altLang="ko-KR" sz="600" dirty="0">
              <a:solidFill>
                <a:schemeClr val="tx1"/>
              </a:solidFill>
              <a:latin typeface="+mn-ea"/>
              <a:cs typeface="Nanum Gothic" charset="-127"/>
              <a:sym typeface="Wingdings"/>
            </a:endParaRP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xmlns="" id="{7832B6AE-1A37-6440-AFCB-45A936FBCE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52" y="8719236"/>
            <a:ext cx="98858" cy="98858"/>
          </a:xfrm>
          <a:prstGeom prst="rect">
            <a:avLst/>
          </a:prstGeom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xmlns="" id="{CE640E2F-0F73-8543-A0ED-3029E211EDB1}"/>
              </a:ext>
            </a:extLst>
          </p:cNvPr>
          <p:cNvSpPr/>
          <p:nvPr/>
        </p:nvSpPr>
        <p:spPr>
          <a:xfrm>
            <a:off x="2855713" y="8656420"/>
            <a:ext cx="2968864" cy="440441"/>
          </a:xfrm>
          <a:prstGeom prst="rect">
            <a:avLst/>
          </a:prstGeom>
          <a:noFill/>
          <a:ln w="57150">
            <a:solidFill>
              <a:srgbClr val="D88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sz="600" dirty="0">
              <a:solidFill>
                <a:srgbClr val="7030A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xmlns="" id="{F9DD7664-0AE8-E44F-BF87-42EBB22AC4B0}"/>
              </a:ext>
            </a:extLst>
          </p:cNvPr>
          <p:cNvGrpSpPr/>
          <p:nvPr/>
        </p:nvGrpSpPr>
        <p:grpSpPr>
          <a:xfrm>
            <a:off x="3174025" y="8719236"/>
            <a:ext cx="2582101" cy="318836"/>
            <a:chOff x="6114428" y="2625403"/>
            <a:chExt cx="2582101" cy="318836"/>
          </a:xfrm>
        </p:grpSpPr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xmlns="" id="{E871D2A7-36C9-D648-AA9D-CE1CE4EC9AF4}"/>
                </a:ext>
              </a:extLst>
            </p:cNvPr>
            <p:cNvGrpSpPr/>
            <p:nvPr/>
          </p:nvGrpSpPr>
          <p:grpSpPr>
            <a:xfrm>
              <a:off x="6114428" y="2625403"/>
              <a:ext cx="2582101" cy="318836"/>
              <a:chOff x="6143401" y="2625403"/>
              <a:chExt cx="2553127" cy="318836"/>
            </a:xfrm>
          </p:grpSpPr>
          <p:sp>
            <p:nvSpPr>
              <p:cNvPr id="111" name="모서리가 둥근 직사각형 110">
                <a:extLst>
                  <a:ext uri="{FF2B5EF4-FFF2-40B4-BE49-F238E27FC236}">
                    <a16:creationId xmlns:a16="http://schemas.microsoft.com/office/drawing/2014/main" xmlns="" id="{44425D89-DCCE-764E-9216-1375C18BFC0E}"/>
                  </a:ext>
                </a:extLst>
              </p:cNvPr>
              <p:cNvSpPr/>
              <p:nvPr/>
            </p:nvSpPr>
            <p:spPr>
              <a:xfrm>
                <a:off x="6143401" y="2625403"/>
                <a:ext cx="2553127" cy="318836"/>
              </a:xfrm>
              <a:prstGeom prst="roundRect">
                <a:avLst>
                  <a:gd name="adj" fmla="val 7865"/>
                </a:avLst>
              </a:prstGeom>
              <a:solidFill>
                <a:schemeClr val="tx1">
                  <a:alpha val="49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6000" rtlCol="0" anchor="ctr"/>
              <a:lstStyle/>
              <a:p>
                <a:r>
                  <a:rPr kumimoji="1" lang="ko-KR" altLang="en-US" sz="700" dirty="0">
                    <a:solidFill>
                      <a:schemeClr val="bg1"/>
                    </a:solidFill>
                    <a:latin typeface="+mj-lt"/>
                    <a:ea typeface="Nanum Gothic" charset="-127"/>
                    <a:cs typeface="Nanum Gothic" charset="-127"/>
                  </a:rPr>
                  <a:t>데이터가 많아서 일부만 표현되고 있습니다</a:t>
                </a:r>
                <a:endParaRPr kumimoji="1" lang="en-US" altLang="ko-KR" sz="700" dirty="0">
                  <a:solidFill>
                    <a:schemeClr val="bg1"/>
                  </a:solidFill>
                  <a:latin typeface="+mj-lt"/>
                  <a:ea typeface="Nanum Gothic" charset="-127"/>
                  <a:cs typeface="Nanum Gothic" charset="-127"/>
                </a:endParaRPr>
              </a:p>
              <a:p>
                <a:r>
                  <a:rPr kumimoji="1" lang="en-US" altLang="ko-KR" sz="700" dirty="0">
                    <a:solidFill>
                      <a:schemeClr val="bg1"/>
                    </a:solidFill>
                    <a:ea typeface="Nanum Gothic" charset="-127"/>
                    <a:cs typeface="Nanum Gothic" charset="-127"/>
                  </a:rPr>
                  <a:t>1,000</a:t>
                </a:r>
                <a:r>
                  <a:rPr kumimoji="1" lang="ko-KR" altLang="en-US" sz="700" dirty="0">
                    <a:solidFill>
                      <a:schemeClr val="bg1"/>
                    </a:solidFill>
                    <a:ea typeface="Nanum Gothic" charset="-127"/>
                    <a:cs typeface="Nanum Gothic" charset="-127"/>
                  </a:rPr>
                  <a:t>건 표시중 </a:t>
                </a:r>
                <a:r>
                  <a:rPr kumimoji="1" lang="en-US" altLang="ko-KR" sz="700" dirty="0">
                    <a:solidFill>
                      <a:schemeClr val="bg1">
                        <a:lumMod val="85000"/>
                      </a:schemeClr>
                    </a:solidFill>
                    <a:ea typeface="Nanum Gothic" charset="-127"/>
                    <a:cs typeface="Nanum Gothic" charset="-127"/>
                  </a:rPr>
                  <a:t>(</a:t>
                </a:r>
                <a:r>
                  <a:rPr kumimoji="1" lang="ko-KR" altLang="en-US" sz="700" dirty="0">
                    <a:solidFill>
                      <a:schemeClr val="bg1">
                        <a:lumMod val="85000"/>
                      </a:schemeClr>
                    </a:solidFill>
                    <a:ea typeface="Nanum Gothic" charset="-127"/>
                    <a:cs typeface="Nanum Gothic" charset="-127"/>
                  </a:rPr>
                  <a:t>총 </a:t>
                </a:r>
                <a:r>
                  <a:rPr kumimoji="1" lang="en-US" altLang="ko-KR" sz="7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Nanum Gothic" charset="-127"/>
                    <a:cs typeface="Nanum Gothic" charset="-127"/>
                  </a:rPr>
                  <a:t>12,345,678</a:t>
                </a:r>
                <a:r>
                  <a:rPr kumimoji="1" lang="ko-KR" altLang="en-US" sz="7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Nanum Gothic" charset="-127"/>
                    <a:cs typeface="Nanum Gothic" charset="-127"/>
                  </a:rPr>
                  <a:t>건</a:t>
                </a:r>
                <a:r>
                  <a:rPr kumimoji="1" lang="en-US" altLang="ko-KR" sz="7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Nanum Gothic" charset="-127"/>
                    <a:cs typeface="Nanum Gothic" charset="-127"/>
                  </a:rPr>
                  <a:t>)</a:t>
                </a:r>
                <a:endParaRPr kumimoji="1" lang="en-US" altLang="ko-KR" sz="700" dirty="0">
                  <a:solidFill>
                    <a:schemeClr val="bg1"/>
                  </a:solidFill>
                  <a:latin typeface="+mj-lt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115" name="십자형[C] 114">
                <a:extLst>
                  <a:ext uri="{FF2B5EF4-FFF2-40B4-BE49-F238E27FC236}">
                    <a16:creationId xmlns:a16="http://schemas.microsoft.com/office/drawing/2014/main" xmlns="" id="{948839DC-38FF-0148-BDD7-E3FBD2048D7C}"/>
                  </a:ext>
                </a:extLst>
              </p:cNvPr>
              <p:cNvSpPr/>
              <p:nvPr/>
            </p:nvSpPr>
            <p:spPr>
              <a:xfrm rot="2700000">
                <a:off x="8523755" y="2731226"/>
                <a:ext cx="107190" cy="107190"/>
              </a:xfrm>
              <a:prstGeom prst="plus">
                <a:avLst>
                  <a:gd name="adj" fmla="val 4386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b="0" i="0" dirty="0">
                  <a:latin typeface="Nanum Gothic Regular" charset="-127"/>
                  <a:ea typeface="Nanum Gothic Regular" charset="-127"/>
                </a:endParaRPr>
              </a:p>
            </p:txBody>
          </p:sp>
        </p:grpSp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xmlns="" id="{A1434A5F-8E4A-614E-8847-0CB9EC70A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718" y="2739489"/>
              <a:ext cx="98858" cy="98858"/>
            </a:xfrm>
            <a:prstGeom prst="rect">
              <a:avLst/>
            </a:prstGeom>
          </p:spPr>
        </p:pic>
      </p:grpSp>
      <p:sp>
        <p:nvSpPr>
          <p:cNvPr id="121" name="직사각형 120">
            <a:extLst>
              <a:ext uri="{FF2B5EF4-FFF2-40B4-BE49-F238E27FC236}">
                <a16:creationId xmlns:a16="http://schemas.microsoft.com/office/drawing/2014/main" xmlns="" id="{A626A72E-2835-5040-9C8D-13758C3959AF}"/>
              </a:ext>
            </a:extLst>
          </p:cNvPr>
          <p:cNvSpPr/>
          <p:nvPr/>
        </p:nvSpPr>
        <p:spPr>
          <a:xfrm>
            <a:off x="2215907" y="1377020"/>
            <a:ext cx="172673" cy="16897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600" dirty="0">
                <a:solidFill>
                  <a:srgbClr val="0432FF"/>
                </a:solidFill>
                <a:latin typeface="+mn-ea"/>
                <a:cs typeface="Nanum Gothic" charset="-127"/>
              </a:rPr>
              <a:t>ab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F50F185D-A68D-1746-9133-FA382398CD3A}"/>
              </a:ext>
            </a:extLst>
          </p:cNvPr>
          <p:cNvGrpSpPr/>
          <p:nvPr/>
        </p:nvGrpSpPr>
        <p:grpSpPr>
          <a:xfrm>
            <a:off x="2215906" y="2970331"/>
            <a:ext cx="172673" cy="168972"/>
            <a:chOff x="2215907" y="4106197"/>
            <a:chExt cx="172673" cy="168972"/>
          </a:xfrm>
        </p:grpSpPr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xmlns="" id="{09D4C4A7-47ED-3D44-9EB0-40BC0D0B06E3}"/>
                </a:ext>
              </a:extLst>
            </p:cNvPr>
            <p:cNvSpPr/>
            <p:nvPr/>
          </p:nvSpPr>
          <p:spPr>
            <a:xfrm>
              <a:off x="2215907" y="4106197"/>
              <a:ext cx="172673" cy="1689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kumimoji="1" lang="en-US" altLang="ko-KR" sz="600" dirty="0">
                <a:solidFill>
                  <a:srgbClr val="0432FF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23" name="Calendar">
              <a:extLst>
                <a:ext uri="{FF2B5EF4-FFF2-40B4-BE49-F238E27FC236}">
                  <a16:creationId xmlns:a16="http://schemas.microsoft.com/office/drawing/2014/main" xmlns="" id="{ACDE3F20-1ECD-3240-8D3A-E45CB38DC4A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275493" y="4156140"/>
              <a:ext cx="67798" cy="72583"/>
            </a:xfrm>
            <a:custGeom>
              <a:avLst/>
              <a:gdLst>
                <a:gd name="T0" fmla="*/ 71 w 369"/>
                <a:gd name="T1" fmla="*/ 44 h 395"/>
                <a:gd name="T2" fmla="*/ 0 w 369"/>
                <a:gd name="T3" fmla="*/ 64 h 395"/>
                <a:gd name="T4" fmla="*/ 360 w 369"/>
                <a:gd name="T5" fmla="*/ 395 h 395"/>
                <a:gd name="T6" fmla="*/ 360 w 369"/>
                <a:gd name="T7" fmla="*/ 56 h 395"/>
                <a:gd name="T8" fmla="*/ 293 w 369"/>
                <a:gd name="T9" fmla="*/ 15 h 395"/>
                <a:gd name="T10" fmla="*/ 245 w 369"/>
                <a:gd name="T11" fmla="*/ 44 h 395"/>
                <a:gd name="T12" fmla="*/ 125 w 369"/>
                <a:gd name="T13" fmla="*/ 44 h 395"/>
                <a:gd name="T14" fmla="*/ 98 w 369"/>
                <a:gd name="T15" fmla="*/ 17 h 395"/>
                <a:gd name="T16" fmla="*/ 106 w 369"/>
                <a:gd name="T17" fmla="*/ 56 h 395"/>
                <a:gd name="T18" fmla="*/ 92 w 369"/>
                <a:gd name="T19" fmla="*/ 23 h 395"/>
                <a:gd name="T20" fmla="*/ 277 w 369"/>
                <a:gd name="T21" fmla="*/ 23 h 395"/>
                <a:gd name="T22" fmla="*/ 263 w 369"/>
                <a:gd name="T23" fmla="*/ 56 h 395"/>
                <a:gd name="T24" fmla="*/ 272 w 369"/>
                <a:gd name="T25" fmla="*/ 17 h 395"/>
                <a:gd name="T26" fmla="*/ 351 w 369"/>
                <a:gd name="T27" fmla="*/ 377 h 395"/>
                <a:gd name="T28" fmla="*/ 129 w 369"/>
                <a:gd name="T29" fmla="*/ 146 h 395"/>
                <a:gd name="T30" fmla="*/ 129 w 369"/>
                <a:gd name="T31" fmla="*/ 199 h 395"/>
                <a:gd name="T32" fmla="*/ 173 w 369"/>
                <a:gd name="T33" fmla="*/ 155 h 395"/>
                <a:gd name="T34" fmla="*/ 205 w 369"/>
                <a:gd name="T35" fmla="*/ 146 h 395"/>
                <a:gd name="T36" fmla="*/ 205 w 369"/>
                <a:gd name="T37" fmla="*/ 199 h 395"/>
                <a:gd name="T38" fmla="*/ 250 w 369"/>
                <a:gd name="T39" fmla="*/ 155 h 395"/>
                <a:gd name="T40" fmla="*/ 282 w 369"/>
                <a:gd name="T41" fmla="*/ 146 h 395"/>
                <a:gd name="T42" fmla="*/ 282 w 369"/>
                <a:gd name="T43" fmla="*/ 199 h 395"/>
                <a:gd name="T44" fmla="*/ 326 w 369"/>
                <a:gd name="T45" fmla="*/ 155 h 395"/>
                <a:gd name="T46" fmla="*/ 137 w 369"/>
                <a:gd name="T47" fmla="*/ 164 h 395"/>
                <a:gd name="T48" fmla="*/ 137 w 369"/>
                <a:gd name="T49" fmla="*/ 182 h 395"/>
                <a:gd name="T50" fmla="*/ 232 w 369"/>
                <a:gd name="T51" fmla="*/ 164 h 395"/>
                <a:gd name="T52" fmla="*/ 214 w 369"/>
                <a:gd name="T53" fmla="*/ 164 h 395"/>
                <a:gd name="T54" fmla="*/ 309 w 369"/>
                <a:gd name="T55" fmla="*/ 182 h 395"/>
                <a:gd name="T56" fmla="*/ 52 w 369"/>
                <a:gd name="T57" fmla="*/ 220 h 395"/>
                <a:gd name="T58" fmla="*/ 52 w 369"/>
                <a:gd name="T59" fmla="*/ 273 h 395"/>
                <a:gd name="T60" fmla="*/ 97 w 369"/>
                <a:gd name="T61" fmla="*/ 228 h 395"/>
                <a:gd name="T62" fmla="*/ 129 w 369"/>
                <a:gd name="T63" fmla="*/ 220 h 395"/>
                <a:gd name="T64" fmla="*/ 129 w 369"/>
                <a:gd name="T65" fmla="*/ 273 h 395"/>
                <a:gd name="T66" fmla="*/ 173 w 369"/>
                <a:gd name="T67" fmla="*/ 228 h 395"/>
                <a:gd name="T68" fmla="*/ 205 w 369"/>
                <a:gd name="T69" fmla="*/ 220 h 395"/>
                <a:gd name="T70" fmla="*/ 205 w 369"/>
                <a:gd name="T71" fmla="*/ 273 h 395"/>
                <a:gd name="T72" fmla="*/ 250 w 369"/>
                <a:gd name="T73" fmla="*/ 228 h 395"/>
                <a:gd name="T74" fmla="*/ 282 w 369"/>
                <a:gd name="T75" fmla="*/ 220 h 395"/>
                <a:gd name="T76" fmla="*/ 282 w 369"/>
                <a:gd name="T77" fmla="*/ 273 h 395"/>
                <a:gd name="T78" fmla="*/ 326 w 369"/>
                <a:gd name="T79" fmla="*/ 228 h 395"/>
                <a:gd name="T80" fmla="*/ 61 w 369"/>
                <a:gd name="T81" fmla="*/ 237 h 395"/>
                <a:gd name="T82" fmla="*/ 61 w 369"/>
                <a:gd name="T83" fmla="*/ 255 h 395"/>
                <a:gd name="T84" fmla="*/ 156 w 369"/>
                <a:gd name="T85" fmla="*/ 237 h 395"/>
                <a:gd name="T86" fmla="*/ 137 w 369"/>
                <a:gd name="T87" fmla="*/ 237 h 395"/>
                <a:gd name="T88" fmla="*/ 232 w 369"/>
                <a:gd name="T89" fmla="*/ 255 h 395"/>
                <a:gd name="T90" fmla="*/ 290 w 369"/>
                <a:gd name="T91" fmla="*/ 237 h 395"/>
                <a:gd name="T92" fmla="*/ 290 w 369"/>
                <a:gd name="T93" fmla="*/ 255 h 395"/>
                <a:gd name="T94" fmla="*/ 46 w 369"/>
                <a:gd name="T95" fmla="*/ 296 h 395"/>
                <a:gd name="T96" fmla="*/ 52 w 369"/>
                <a:gd name="T97" fmla="*/ 347 h 395"/>
                <a:gd name="T98" fmla="*/ 97 w 369"/>
                <a:gd name="T99" fmla="*/ 302 h 395"/>
                <a:gd name="T100" fmla="*/ 129 w 369"/>
                <a:gd name="T101" fmla="*/ 293 h 395"/>
                <a:gd name="T102" fmla="*/ 129 w 369"/>
                <a:gd name="T103" fmla="*/ 347 h 395"/>
                <a:gd name="T104" fmla="*/ 173 w 369"/>
                <a:gd name="T105" fmla="*/ 302 h 395"/>
                <a:gd name="T106" fmla="*/ 205 w 369"/>
                <a:gd name="T107" fmla="*/ 293 h 395"/>
                <a:gd name="T108" fmla="*/ 205 w 369"/>
                <a:gd name="T109" fmla="*/ 347 h 395"/>
                <a:gd name="T110" fmla="*/ 250 w 369"/>
                <a:gd name="T111" fmla="*/ 302 h 395"/>
                <a:gd name="T112" fmla="*/ 61 w 369"/>
                <a:gd name="T113" fmla="*/ 311 h 395"/>
                <a:gd name="T114" fmla="*/ 61 w 369"/>
                <a:gd name="T115" fmla="*/ 329 h 395"/>
                <a:gd name="T116" fmla="*/ 156 w 369"/>
                <a:gd name="T117" fmla="*/ 311 h 395"/>
                <a:gd name="T118" fmla="*/ 137 w 369"/>
                <a:gd name="T119" fmla="*/ 311 h 395"/>
                <a:gd name="T120" fmla="*/ 232 w 369"/>
                <a:gd name="T121" fmla="*/ 329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9" h="395">
                  <a:moveTo>
                    <a:pt x="98" y="0"/>
                  </a:moveTo>
                  <a:cubicBezTo>
                    <a:pt x="88" y="0"/>
                    <a:pt x="81" y="7"/>
                    <a:pt x="77" y="15"/>
                  </a:cubicBezTo>
                  <a:cubicBezTo>
                    <a:pt x="73" y="23"/>
                    <a:pt x="71" y="33"/>
                    <a:pt x="71" y="44"/>
                  </a:cubicBezTo>
                  <a:cubicBezTo>
                    <a:pt x="71" y="48"/>
                    <a:pt x="71" y="52"/>
                    <a:pt x="72" y="56"/>
                  </a:cubicBezTo>
                  <a:lnTo>
                    <a:pt x="9" y="56"/>
                  </a:lnTo>
                  <a:cubicBezTo>
                    <a:pt x="4" y="56"/>
                    <a:pt x="1" y="60"/>
                    <a:pt x="0" y="64"/>
                  </a:cubicBezTo>
                  <a:lnTo>
                    <a:pt x="0" y="386"/>
                  </a:lnTo>
                  <a:cubicBezTo>
                    <a:pt x="1" y="391"/>
                    <a:pt x="5" y="395"/>
                    <a:pt x="9" y="395"/>
                  </a:cubicBezTo>
                  <a:lnTo>
                    <a:pt x="360" y="395"/>
                  </a:lnTo>
                  <a:cubicBezTo>
                    <a:pt x="365" y="394"/>
                    <a:pt x="369" y="391"/>
                    <a:pt x="369" y="386"/>
                  </a:cubicBezTo>
                  <a:lnTo>
                    <a:pt x="369" y="64"/>
                  </a:lnTo>
                  <a:cubicBezTo>
                    <a:pt x="369" y="59"/>
                    <a:pt x="365" y="56"/>
                    <a:pt x="360" y="56"/>
                  </a:cubicBezTo>
                  <a:lnTo>
                    <a:pt x="298" y="56"/>
                  </a:lnTo>
                  <a:cubicBezTo>
                    <a:pt x="299" y="52"/>
                    <a:pt x="299" y="48"/>
                    <a:pt x="299" y="44"/>
                  </a:cubicBezTo>
                  <a:cubicBezTo>
                    <a:pt x="299" y="33"/>
                    <a:pt x="297" y="23"/>
                    <a:pt x="293" y="15"/>
                  </a:cubicBezTo>
                  <a:cubicBezTo>
                    <a:pt x="289" y="7"/>
                    <a:pt x="282" y="0"/>
                    <a:pt x="272" y="0"/>
                  </a:cubicBezTo>
                  <a:cubicBezTo>
                    <a:pt x="262" y="0"/>
                    <a:pt x="256" y="7"/>
                    <a:pt x="251" y="15"/>
                  </a:cubicBezTo>
                  <a:cubicBezTo>
                    <a:pt x="247" y="23"/>
                    <a:pt x="245" y="33"/>
                    <a:pt x="245" y="44"/>
                  </a:cubicBezTo>
                  <a:cubicBezTo>
                    <a:pt x="245" y="48"/>
                    <a:pt x="245" y="52"/>
                    <a:pt x="246" y="56"/>
                  </a:cubicBezTo>
                  <a:lnTo>
                    <a:pt x="124" y="56"/>
                  </a:lnTo>
                  <a:cubicBezTo>
                    <a:pt x="124" y="52"/>
                    <a:pt x="125" y="48"/>
                    <a:pt x="125" y="44"/>
                  </a:cubicBezTo>
                  <a:cubicBezTo>
                    <a:pt x="125" y="33"/>
                    <a:pt x="122" y="23"/>
                    <a:pt x="118" y="15"/>
                  </a:cubicBezTo>
                  <a:cubicBezTo>
                    <a:pt x="114" y="7"/>
                    <a:pt x="107" y="0"/>
                    <a:pt x="98" y="0"/>
                  </a:cubicBezTo>
                  <a:close/>
                  <a:moveTo>
                    <a:pt x="98" y="17"/>
                  </a:moveTo>
                  <a:cubicBezTo>
                    <a:pt x="98" y="17"/>
                    <a:pt x="101" y="18"/>
                    <a:pt x="103" y="23"/>
                  </a:cubicBezTo>
                  <a:cubicBezTo>
                    <a:pt x="106" y="28"/>
                    <a:pt x="108" y="35"/>
                    <a:pt x="108" y="44"/>
                  </a:cubicBezTo>
                  <a:cubicBezTo>
                    <a:pt x="108" y="48"/>
                    <a:pt x="107" y="52"/>
                    <a:pt x="106" y="56"/>
                  </a:cubicBezTo>
                  <a:lnTo>
                    <a:pt x="89" y="56"/>
                  </a:lnTo>
                  <a:cubicBezTo>
                    <a:pt x="88" y="52"/>
                    <a:pt x="88" y="48"/>
                    <a:pt x="88" y="44"/>
                  </a:cubicBezTo>
                  <a:cubicBezTo>
                    <a:pt x="88" y="35"/>
                    <a:pt x="90" y="28"/>
                    <a:pt x="92" y="23"/>
                  </a:cubicBezTo>
                  <a:cubicBezTo>
                    <a:pt x="95" y="18"/>
                    <a:pt x="97" y="17"/>
                    <a:pt x="98" y="17"/>
                  </a:cubicBezTo>
                  <a:close/>
                  <a:moveTo>
                    <a:pt x="272" y="17"/>
                  </a:moveTo>
                  <a:cubicBezTo>
                    <a:pt x="273" y="17"/>
                    <a:pt x="275" y="18"/>
                    <a:pt x="277" y="23"/>
                  </a:cubicBezTo>
                  <a:cubicBezTo>
                    <a:pt x="280" y="28"/>
                    <a:pt x="282" y="35"/>
                    <a:pt x="282" y="44"/>
                  </a:cubicBezTo>
                  <a:cubicBezTo>
                    <a:pt x="282" y="48"/>
                    <a:pt x="281" y="52"/>
                    <a:pt x="281" y="56"/>
                  </a:cubicBezTo>
                  <a:lnTo>
                    <a:pt x="263" y="56"/>
                  </a:lnTo>
                  <a:cubicBezTo>
                    <a:pt x="263" y="52"/>
                    <a:pt x="262" y="48"/>
                    <a:pt x="262" y="44"/>
                  </a:cubicBezTo>
                  <a:cubicBezTo>
                    <a:pt x="262" y="35"/>
                    <a:pt x="264" y="28"/>
                    <a:pt x="267" y="23"/>
                  </a:cubicBezTo>
                  <a:cubicBezTo>
                    <a:pt x="269" y="18"/>
                    <a:pt x="272" y="17"/>
                    <a:pt x="272" y="17"/>
                  </a:cubicBezTo>
                  <a:close/>
                  <a:moveTo>
                    <a:pt x="18" y="118"/>
                  </a:moveTo>
                  <a:lnTo>
                    <a:pt x="351" y="118"/>
                  </a:lnTo>
                  <a:lnTo>
                    <a:pt x="351" y="377"/>
                  </a:lnTo>
                  <a:lnTo>
                    <a:pt x="18" y="377"/>
                  </a:lnTo>
                  <a:lnTo>
                    <a:pt x="18" y="118"/>
                  </a:lnTo>
                  <a:close/>
                  <a:moveTo>
                    <a:pt x="129" y="146"/>
                  </a:moveTo>
                  <a:cubicBezTo>
                    <a:pt x="123" y="146"/>
                    <a:pt x="120" y="150"/>
                    <a:pt x="120" y="155"/>
                  </a:cubicBezTo>
                  <a:lnTo>
                    <a:pt x="120" y="191"/>
                  </a:lnTo>
                  <a:cubicBezTo>
                    <a:pt x="120" y="196"/>
                    <a:pt x="124" y="199"/>
                    <a:pt x="129" y="199"/>
                  </a:cubicBezTo>
                  <a:lnTo>
                    <a:pt x="164" y="199"/>
                  </a:lnTo>
                  <a:cubicBezTo>
                    <a:pt x="170" y="199"/>
                    <a:pt x="173" y="195"/>
                    <a:pt x="173" y="191"/>
                  </a:cubicBezTo>
                  <a:lnTo>
                    <a:pt x="173" y="155"/>
                  </a:lnTo>
                  <a:cubicBezTo>
                    <a:pt x="173" y="150"/>
                    <a:pt x="169" y="146"/>
                    <a:pt x="164" y="146"/>
                  </a:cubicBezTo>
                  <a:lnTo>
                    <a:pt x="129" y="146"/>
                  </a:lnTo>
                  <a:close/>
                  <a:moveTo>
                    <a:pt x="205" y="146"/>
                  </a:moveTo>
                  <a:cubicBezTo>
                    <a:pt x="200" y="146"/>
                    <a:pt x="196" y="150"/>
                    <a:pt x="196" y="155"/>
                  </a:cubicBezTo>
                  <a:lnTo>
                    <a:pt x="196" y="191"/>
                  </a:lnTo>
                  <a:cubicBezTo>
                    <a:pt x="197" y="196"/>
                    <a:pt x="200" y="199"/>
                    <a:pt x="205" y="199"/>
                  </a:cubicBezTo>
                  <a:lnTo>
                    <a:pt x="241" y="199"/>
                  </a:lnTo>
                  <a:cubicBezTo>
                    <a:pt x="246" y="199"/>
                    <a:pt x="250" y="195"/>
                    <a:pt x="250" y="191"/>
                  </a:cubicBezTo>
                  <a:lnTo>
                    <a:pt x="250" y="155"/>
                  </a:lnTo>
                  <a:cubicBezTo>
                    <a:pt x="249" y="150"/>
                    <a:pt x="246" y="146"/>
                    <a:pt x="241" y="146"/>
                  </a:cubicBezTo>
                  <a:lnTo>
                    <a:pt x="205" y="146"/>
                  </a:lnTo>
                  <a:close/>
                  <a:moveTo>
                    <a:pt x="282" y="146"/>
                  </a:moveTo>
                  <a:cubicBezTo>
                    <a:pt x="276" y="146"/>
                    <a:pt x="273" y="150"/>
                    <a:pt x="273" y="155"/>
                  </a:cubicBezTo>
                  <a:lnTo>
                    <a:pt x="273" y="191"/>
                  </a:lnTo>
                  <a:cubicBezTo>
                    <a:pt x="273" y="196"/>
                    <a:pt x="277" y="199"/>
                    <a:pt x="282" y="199"/>
                  </a:cubicBezTo>
                  <a:lnTo>
                    <a:pt x="317" y="199"/>
                  </a:lnTo>
                  <a:cubicBezTo>
                    <a:pt x="323" y="199"/>
                    <a:pt x="326" y="195"/>
                    <a:pt x="326" y="191"/>
                  </a:cubicBezTo>
                  <a:lnTo>
                    <a:pt x="326" y="155"/>
                  </a:lnTo>
                  <a:cubicBezTo>
                    <a:pt x="326" y="150"/>
                    <a:pt x="322" y="146"/>
                    <a:pt x="317" y="146"/>
                  </a:cubicBezTo>
                  <a:lnTo>
                    <a:pt x="282" y="146"/>
                  </a:lnTo>
                  <a:close/>
                  <a:moveTo>
                    <a:pt x="137" y="164"/>
                  </a:moveTo>
                  <a:lnTo>
                    <a:pt x="156" y="164"/>
                  </a:lnTo>
                  <a:lnTo>
                    <a:pt x="156" y="182"/>
                  </a:lnTo>
                  <a:lnTo>
                    <a:pt x="137" y="182"/>
                  </a:lnTo>
                  <a:lnTo>
                    <a:pt x="137" y="164"/>
                  </a:lnTo>
                  <a:close/>
                  <a:moveTo>
                    <a:pt x="214" y="164"/>
                  </a:moveTo>
                  <a:lnTo>
                    <a:pt x="232" y="164"/>
                  </a:lnTo>
                  <a:lnTo>
                    <a:pt x="232" y="182"/>
                  </a:lnTo>
                  <a:lnTo>
                    <a:pt x="214" y="182"/>
                  </a:lnTo>
                  <a:lnTo>
                    <a:pt x="214" y="164"/>
                  </a:lnTo>
                  <a:close/>
                  <a:moveTo>
                    <a:pt x="290" y="164"/>
                  </a:moveTo>
                  <a:lnTo>
                    <a:pt x="309" y="164"/>
                  </a:lnTo>
                  <a:lnTo>
                    <a:pt x="309" y="182"/>
                  </a:lnTo>
                  <a:lnTo>
                    <a:pt x="290" y="182"/>
                  </a:lnTo>
                  <a:lnTo>
                    <a:pt x="290" y="164"/>
                  </a:lnTo>
                  <a:close/>
                  <a:moveTo>
                    <a:pt x="52" y="220"/>
                  </a:moveTo>
                  <a:cubicBezTo>
                    <a:pt x="47" y="220"/>
                    <a:pt x="43" y="224"/>
                    <a:pt x="43" y="228"/>
                  </a:cubicBezTo>
                  <a:lnTo>
                    <a:pt x="43" y="264"/>
                  </a:lnTo>
                  <a:cubicBezTo>
                    <a:pt x="50" y="274"/>
                    <a:pt x="42" y="272"/>
                    <a:pt x="52" y="273"/>
                  </a:cubicBezTo>
                  <a:lnTo>
                    <a:pt x="88" y="273"/>
                  </a:lnTo>
                  <a:cubicBezTo>
                    <a:pt x="93" y="273"/>
                    <a:pt x="97" y="269"/>
                    <a:pt x="97" y="264"/>
                  </a:cubicBezTo>
                  <a:lnTo>
                    <a:pt x="97" y="228"/>
                  </a:lnTo>
                  <a:cubicBezTo>
                    <a:pt x="96" y="223"/>
                    <a:pt x="93" y="220"/>
                    <a:pt x="88" y="220"/>
                  </a:cubicBezTo>
                  <a:lnTo>
                    <a:pt x="52" y="220"/>
                  </a:lnTo>
                  <a:close/>
                  <a:moveTo>
                    <a:pt x="129" y="220"/>
                  </a:moveTo>
                  <a:cubicBezTo>
                    <a:pt x="123" y="220"/>
                    <a:pt x="120" y="224"/>
                    <a:pt x="120" y="228"/>
                  </a:cubicBezTo>
                  <a:lnTo>
                    <a:pt x="120" y="264"/>
                  </a:lnTo>
                  <a:cubicBezTo>
                    <a:pt x="120" y="269"/>
                    <a:pt x="124" y="273"/>
                    <a:pt x="129" y="273"/>
                  </a:cubicBezTo>
                  <a:lnTo>
                    <a:pt x="164" y="273"/>
                  </a:lnTo>
                  <a:cubicBezTo>
                    <a:pt x="170" y="273"/>
                    <a:pt x="173" y="269"/>
                    <a:pt x="173" y="264"/>
                  </a:cubicBezTo>
                  <a:lnTo>
                    <a:pt x="173" y="228"/>
                  </a:lnTo>
                  <a:cubicBezTo>
                    <a:pt x="173" y="223"/>
                    <a:pt x="169" y="220"/>
                    <a:pt x="164" y="220"/>
                  </a:cubicBezTo>
                  <a:lnTo>
                    <a:pt x="129" y="220"/>
                  </a:lnTo>
                  <a:close/>
                  <a:moveTo>
                    <a:pt x="205" y="220"/>
                  </a:moveTo>
                  <a:cubicBezTo>
                    <a:pt x="200" y="220"/>
                    <a:pt x="196" y="224"/>
                    <a:pt x="196" y="228"/>
                  </a:cubicBezTo>
                  <a:lnTo>
                    <a:pt x="196" y="264"/>
                  </a:lnTo>
                  <a:cubicBezTo>
                    <a:pt x="197" y="269"/>
                    <a:pt x="200" y="273"/>
                    <a:pt x="205" y="273"/>
                  </a:cubicBezTo>
                  <a:lnTo>
                    <a:pt x="241" y="273"/>
                  </a:lnTo>
                  <a:cubicBezTo>
                    <a:pt x="246" y="273"/>
                    <a:pt x="250" y="269"/>
                    <a:pt x="250" y="264"/>
                  </a:cubicBezTo>
                  <a:lnTo>
                    <a:pt x="250" y="228"/>
                  </a:lnTo>
                  <a:cubicBezTo>
                    <a:pt x="249" y="223"/>
                    <a:pt x="246" y="220"/>
                    <a:pt x="241" y="220"/>
                  </a:cubicBezTo>
                  <a:lnTo>
                    <a:pt x="205" y="220"/>
                  </a:lnTo>
                  <a:close/>
                  <a:moveTo>
                    <a:pt x="282" y="220"/>
                  </a:moveTo>
                  <a:cubicBezTo>
                    <a:pt x="276" y="220"/>
                    <a:pt x="273" y="224"/>
                    <a:pt x="273" y="228"/>
                  </a:cubicBezTo>
                  <a:lnTo>
                    <a:pt x="273" y="264"/>
                  </a:lnTo>
                  <a:cubicBezTo>
                    <a:pt x="273" y="269"/>
                    <a:pt x="277" y="273"/>
                    <a:pt x="282" y="273"/>
                  </a:cubicBezTo>
                  <a:lnTo>
                    <a:pt x="317" y="273"/>
                  </a:lnTo>
                  <a:cubicBezTo>
                    <a:pt x="323" y="273"/>
                    <a:pt x="326" y="269"/>
                    <a:pt x="326" y="264"/>
                  </a:cubicBezTo>
                  <a:lnTo>
                    <a:pt x="326" y="228"/>
                  </a:lnTo>
                  <a:cubicBezTo>
                    <a:pt x="326" y="223"/>
                    <a:pt x="322" y="220"/>
                    <a:pt x="317" y="220"/>
                  </a:cubicBezTo>
                  <a:lnTo>
                    <a:pt x="282" y="220"/>
                  </a:lnTo>
                  <a:close/>
                  <a:moveTo>
                    <a:pt x="61" y="237"/>
                  </a:moveTo>
                  <a:lnTo>
                    <a:pt x="79" y="237"/>
                  </a:lnTo>
                  <a:lnTo>
                    <a:pt x="79" y="255"/>
                  </a:lnTo>
                  <a:lnTo>
                    <a:pt x="61" y="255"/>
                  </a:lnTo>
                  <a:lnTo>
                    <a:pt x="61" y="237"/>
                  </a:lnTo>
                  <a:close/>
                  <a:moveTo>
                    <a:pt x="137" y="237"/>
                  </a:moveTo>
                  <a:lnTo>
                    <a:pt x="156" y="237"/>
                  </a:lnTo>
                  <a:lnTo>
                    <a:pt x="156" y="255"/>
                  </a:lnTo>
                  <a:lnTo>
                    <a:pt x="137" y="255"/>
                  </a:lnTo>
                  <a:lnTo>
                    <a:pt x="137" y="237"/>
                  </a:lnTo>
                  <a:close/>
                  <a:moveTo>
                    <a:pt x="214" y="237"/>
                  </a:moveTo>
                  <a:lnTo>
                    <a:pt x="232" y="237"/>
                  </a:lnTo>
                  <a:lnTo>
                    <a:pt x="232" y="255"/>
                  </a:lnTo>
                  <a:lnTo>
                    <a:pt x="214" y="255"/>
                  </a:lnTo>
                  <a:lnTo>
                    <a:pt x="214" y="237"/>
                  </a:lnTo>
                  <a:close/>
                  <a:moveTo>
                    <a:pt x="290" y="237"/>
                  </a:moveTo>
                  <a:lnTo>
                    <a:pt x="309" y="237"/>
                  </a:lnTo>
                  <a:lnTo>
                    <a:pt x="309" y="255"/>
                  </a:lnTo>
                  <a:lnTo>
                    <a:pt x="290" y="255"/>
                  </a:lnTo>
                  <a:lnTo>
                    <a:pt x="290" y="237"/>
                  </a:lnTo>
                  <a:close/>
                  <a:moveTo>
                    <a:pt x="52" y="293"/>
                  </a:moveTo>
                  <a:cubicBezTo>
                    <a:pt x="50" y="293"/>
                    <a:pt x="47" y="294"/>
                    <a:pt x="46" y="296"/>
                  </a:cubicBezTo>
                  <a:cubicBezTo>
                    <a:pt x="44" y="297"/>
                    <a:pt x="43" y="300"/>
                    <a:pt x="43" y="302"/>
                  </a:cubicBezTo>
                  <a:lnTo>
                    <a:pt x="43" y="338"/>
                  </a:lnTo>
                  <a:cubicBezTo>
                    <a:pt x="44" y="343"/>
                    <a:pt x="47" y="347"/>
                    <a:pt x="52" y="347"/>
                  </a:cubicBezTo>
                  <a:lnTo>
                    <a:pt x="88" y="347"/>
                  </a:lnTo>
                  <a:cubicBezTo>
                    <a:pt x="93" y="346"/>
                    <a:pt x="97" y="343"/>
                    <a:pt x="97" y="338"/>
                  </a:cubicBezTo>
                  <a:lnTo>
                    <a:pt x="97" y="302"/>
                  </a:lnTo>
                  <a:cubicBezTo>
                    <a:pt x="96" y="297"/>
                    <a:pt x="93" y="293"/>
                    <a:pt x="88" y="293"/>
                  </a:cubicBezTo>
                  <a:lnTo>
                    <a:pt x="52" y="293"/>
                  </a:lnTo>
                  <a:close/>
                  <a:moveTo>
                    <a:pt x="129" y="293"/>
                  </a:moveTo>
                  <a:cubicBezTo>
                    <a:pt x="123" y="294"/>
                    <a:pt x="120" y="297"/>
                    <a:pt x="120" y="302"/>
                  </a:cubicBezTo>
                  <a:lnTo>
                    <a:pt x="120" y="338"/>
                  </a:lnTo>
                  <a:cubicBezTo>
                    <a:pt x="120" y="343"/>
                    <a:pt x="124" y="347"/>
                    <a:pt x="129" y="347"/>
                  </a:cubicBezTo>
                  <a:lnTo>
                    <a:pt x="164" y="347"/>
                  </a:lnTo>
                  <a:cubicBezTo>
                    <a:pt x="170" y="346"/>
                    <a:pt x="173" y="343"/>
                    <a:pt x="173" y="338"/>
                  </a:cubicBezTo>
                  <a:lnTo>
                    <a:pt x="173" y="302"/>
                  </a:lnTo>
                  <a:cubicBezTo>
                    <a:pt x="173" y="297"/>
                    <a:pt x="169" y="293"/>
                    <a:pt x="164" y="293"/>
                  </a:cubicBezTo>
                  <a:lnTo>
                    <a:pt x="129" y="293"/>
                  </a:lnTo>
                  <a:close/>
                  <a:moveTo>
                    <a:pt x="205" y="293"/>
                  </a:moveTo>
                  <a:cubicBezTo>
                    <a:pt x="200" y="294"/>
                    <a:pt x="196" y="297"/>
                    <a:pt x="196" y="302"/>
                  </a:cubicBezTo>
                  <a:lnTo>
                    <a:pt x="196" y="338"/>
                  </a:lnTo>
                  <a:cubicBezTo>
                    <a:pt x="197" y="343"/>
                    <a:pt x="200" y="347"/>
                    <a:pt x="205" y="347"/>
                  </a:cubicBezTo>
                  <a:lnTo>
                    <a:pt x="241" y="347"/>
                  </a:lnTo>
                  <a:cubicBezTo>
                    <a:pt x="246" y="346"/>
                    <a:pt x="250" y="343"/>
                    <a:pt x="250" y="338"/>
                  </a:cubicBezTo>
                  <a:lnTo>
                    <a:pt x="250" y="302"/>
                  </a:lnTo>
                  <a:cubicBezTo>
                    <a:pt x="249" y="297"/>
                    <a:pt x="246" y="293"/>
                    <a:pt x="241" y="293"/>
                  </a:cubicBezTo>
                  <a:lnTo>
                    <a:pt x="205" y="293"/>
                  </a:lnTo>
                  <a:close/>
                  <a:moveTo>
                    <a:pt x="61" y="311"/>
                  </a:moveTo>
                  <a:lnTo>
                    <a:pt x="79" y="311"/>
                  </a:lnTo>
                  <a:lnTo>
                    <a:pt x="79" y="329"/>
                  </a:lnTo>
                  <a:lnTo>
                    <a:pt x="61" y="329"/>
                  </a:lnTo>
                  <a:lnTo>
                    <a:pt x="61" y="311"/>
                  </a:lnTo>
                  <a:close/>
                  <a:moveTo>
                    <a:pt x="137" y="311"/>
                  </a:moveTo>
                  <a:lnTo>
                    <a:pt x="156" y="311"/>
                  </a:lnTo>
                  <a:lnTo>
                    <a:pt x="156" y="329"/>
                  </a:lnTo>
                  <a:lnTo>
                    <a:pt x="137" y="329"/>
                  </a:lnTo>
                  <a:lnTo>
                    <a:pt x="137" y="311"/>
                  </a:lnTo>
                  <a:close/>
                  <a:moveTo>
                    <a:pt x="214" y="311"/>
                  </a:moveTo>
                  <a:lnTo>
                    <a:pt x="232" y="311"/>
                  </a:lnTo>
                  <a:lnTo>
                    <a:pt x="232" y="329"/>
                  </a:lnTo>
                  <a:lnTo>
                    <a:pt x="214" y="329"/>
                  </a:lnTo>
                  <a:lnTo>
                    <a:pt x="214" y="31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cs typeface="Calibri" pitchFamily="34" charset="0"/>
              </a:endParaRPr>
            </a:p>
          </p:txBody>
        </p: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C84517EC-3783-1945-9A3D-AAB6432923AE}"/>
              </a:ext>
            </a:extLst>
          </p:cNvPr>
          <p:cNvSpPr/>
          <p:nvPr/>
        </p:nvSpPr>
        <p:spPr>
          <a:xfrm>
            <a:off x="3997133" y="1029751"/>
            <a:ext cx="66292" cy="66292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?</a:t>
            </a:r>
            <a:endParaRPr kumimoji="1" lang="ko-KR" altLang="en-US" sz="400" b="1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xmlns="" id="{EDDF1D58-18AA-6945-8420-C7FC230A419D}"/>
              </a:ext>
            </a:extLst>
          </p:cNvPr>
          <p:cNvSpPr/>
          <p:nvPr/>
        </p:nvSpPr>
        <p:spPr>
          <a:xfrm>
            <a:off x="3441812" y="987877"/>
            <a:ext cx="638063" cy="15419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xmlns="" id="{5BF1A662-B10E-B649-90E8-F3EA6EB4B5A5}"/>
              </a:ext>
            </a:extLst>
          </p:cNvPr>
          <p:cNvSpPr/>
          <p:nvPr/>
        </p:nvSpPr>
        <p:spPr>
          <a:xfrm>
            <a:off x="3455562" y="837597"/>
            <a:ext cx="763905" cy="154193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pic>
        <p:nvPicPr>
          <p:cNvPr id="120" name="그림 119">
            <a:extLst>
              <a:ext uri="{FF2B5EF4-FFF2-40B4-BE49-F238E27FC236}">
                <a16:creationId xmlns:a16="http://schemas.microsoft.com/office/drawing/2014/main" xmlns="" id="{4B03C5E7-177C-F048-A84F-F4B01E3157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443" r="4338"/>
          <a:stretch/>
        </p:blipFill>
        <p:spPr>
          <a:xfrm>
            <a:off x="7681842" y="3005053"/>
            <a:ext cx="96349" cy="100366"/>
          </a:xfrm>
          <a:prstGeom prst="rect">
            <a:avLst/>
          </a:prstGeom>
        </p:spPr>
      </p:pic>
      <p:grpSp>
        <p:nvGrpSpPr>
          <p:cNvPr id="128" name="그룹 127">
            <a:extLst>
              <a:ext uri="{FF2B5EF4-FFF2-40B4-BE49-F238E27FC236}">
                <a16:creationId xmlns:a16="http://schemas.microsoft.com/office/drawing/2014/main" xmlns="" id="{A9504EF5-45B1-564B-82E8-5C44F1B74C84}"/>
              </a:ext>
            </a:extLst>
          </p:cNvPr>
          <p:cNvGrpSpPr/>
          <p:nvPr/>
        </p:nvGrpSpPr>
        <p:grpSpPr>
          <a:xfrm>
            <a:off x="7847237" y="3005830"/>
            <a:ext cx="127184" cy="107349"/>
            <a:chOff x="3213677" y="1660922"/>
            <a:chExt cx="77247" cy="76583"/>
          </a:xfrm>
        </p:grpSpPr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xmlns="" id="{F10F3CB6-EFAC-C04A-96AD-16EC44FF9B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30"/>
            <a:stretch/>
          </p:blipFill>
          <p:spPr>
            <a:xfrm>
              <a:off x="3213677" y="1660922"/>
              <a:ext cx="52786" cy="67614"/>
            </a:xfrm>
            <a:prstGeom prst="rect">
              <a:avLst/>
            </a:prstGeom>
            <a:ln>
              <a:noFill/>
            </a:ln>
          </p:spPr>
        </p:pic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xmlns="" id="{05CF3C05-FE72-AC4E-86A0-A738147514FE}"/>
                </a:ext>
              </a:extLst>
            </p:cNvPr>
            <p:cNvSpPr/>
            <p:nvPr/>
          </p:nvSpPr>
          <p:spPr>
            <a:xfrm>
              <a:off x="3250630" y="1704889"/>
              <a:ext cx="40294" cy="3261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kumimoji="1" lang="en-US" altLang="ko-KR" sz="400" b="1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2</a:t>
              </a:r>
              <a:endParaRPr kumimoji="1" lang="ko-KR" altLang="en-US" sz="400" b="1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pic>
        <p:nvPicPr>
          <p:cNvPr id="139" name="그림 138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xmlns="" id="{824EC142-A61C-8F4B-9EC2-7B84D98D628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261" t="9829" r="29291" b="6610"/>
          <a:stretch/>
        </p:blipFill>
        <p:spPr>
          <a:xfrm>
            <a:off x="12368998" y="662411"/>
            <a:ext cx="3790060" cy="4775940"/>
          </a:xfrm>
          <a:prstGeom prst="rect">
            <a:avLst/>
          </a:prstGeom>
          <a:ln>
            <a:noFill/>
          </a:ln>
        </p:spPr>
      </p:pic>
      <p:sp>
        <p:nvSpPr>
          <p:cNvPr id="254" name="모서리가 둥근 직사각형 58">
            <a:extLst>
              <a:ext uri="{FF2B5EF4-FFF2-40B4-BE49-F238E27FC236}">
                <a16:creationId xmlns:a16="http://schemas.microsoft.com/office/drawing/2014/main" xmlns="" id="{217B1069-D4C7-C345-94C5-8A7D32BA7A5B}"/>
              </a:ext>
            </a:extLst>
          </p:cNvPr>
          <p:cNvSpPr/>
          <p:nvPr/>
        </p:nvSpPr>
        <p:spPr>
          <a:xfrm>
            <a:off x="2137875" y="4511443"/>
            <a:ext cx="5921908" cy="30043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63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0" rIns="7200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time</a:t>
            </a: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xmlns="" id="{A386BFE9-437F-F849-AE09-61A643A390E4}"/>
              </a:ext>
            </a:extLst>
          </p:cNvPr>
          <p:cNvGrpSpPr/>
          <p:nvPr/>
        </p:nvGrpSpPr>
        <p:grpSpPr>
          <a:xfrm>
            <a:off x="2215906" y="4574262"/>
            <a:ext cx="172673" cy="168972"/>
            <a:chOff x="2215907" y="4106197"/>
            <a:chExt cx="172673" cy="168972"/>
          </a:xfrm>
        </p:grpSpPr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xmlns="" id="{9BF54DEF-0DE2-5644-8246-D86E516E7396}"/>
                </a:ext>
              </a:extLst>
            </p:cNvPr>
            <p:cNvSpPr/>
            <p:nvPr/>
          </p:nvSpPr>
          <p:spPr>
            <a:xfrm>
              <a:off x="2215907" y="4106197"/>
              <a:ext cx="172673" cy="1689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endParaRPr kumimoji="1" lang="en-US" altLang="ko-KR" sz="600" dirty="0">
                <a:solidFill>
                  <a:srgbClr val="0432FF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57" name="Calendar">
              <a:extLst>
                <a:ext uri="{FF2B5EF4-FFF2-40B4-BE49-F238E27FC236}">
                  <a16:creationId xmlns:a16="http://schemas.microsoft.com/office/drawing/2014/main" xmlns="" id="{88DC2181-024C-9F4E-A4B7-D3CD0EE9FE6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275493" y="4156140"/>
              <a:ext cx="67798" cy="72583"/>
            </a:xfrm>
            <a:custGeom>
              <a:avLst/>
              <a:gdLst>
                <a:gd name="T0" fmla="*/ 71 w 369"/>
                <a:gd name="T1" fmla="*/ 44 h 395"/>
                <a:gd name="T2" fmla="*/ 0 w 369"/>
                <a:gd name="T3" fmla="*/ 64 h 395"/>
                <a:gd name="T4" fmla="*/ 360 w 369"/>
                <a:gd name="T5" fmla="*/ 395 h 395"/>
                <a:gd name="T6" fmla="*/ 360 w 369"/>
                <a:gd name="T7" fmla="*/ 56 h 395"/>
                <a:gd name="T8" fmla="*/ 293 w 369"/>
                <a:gd name="T9" fmla="*/ 15 h 395"/>
                <a:gd name="T10" fmla="*/ 245 w 369"/>
                <a:gd name="T11" fmla="*/ 44 h 395"/>
                <a:gd name="T12" fmla="*/ 125 w 369"/>
                <a:gd name="T13" fmla="*/ 44 h 395"/>
                <a:gd name="T14" fmla="*/ 98 w 369"/>
                <a:gd name="T15" fmla="*/ 17 h 395"/>
                <a:gd name="T16" fmla="*/ 106 w 369"/>
                <a:gd name="T17" fmla="*/ 56 h 395"/>
                <a:gd name="T18" fmla="*/ 92 w 369"/>
                <a:gd name="T19" fmla="*/ 23 h 395"/>
                <a:gd name="T20" fmla="*/ 277 w 369"/>
                <a:gd name="T21" fmla="*/ 23 h 395"/>
                <a:gd name="T22" fmla="*/ 263 w 369"/>
                <a:gd name="T23" fmla="*/ 56 h 395"/>
                <a:gd name="T24" fmla="*/ 272 w 369"/>
                <a:gd name="T25" fmla="*/ 17 h 395"/>
                <a:gd name="T26" fmla="*/ 351 w 369"/>
                <a:gd name="T27" fmla="*/ 377 h 395"/>
                <a:gd name="T28" fmla="*/ 129 w 369"/>
                <a:gd name="T29" fmla="*/ 146 h 395"/>
                <a:gd name="T30" fmla="*/ 129 w 369"/>
                <a:gd name="T31" fmla="*/ 199 h 395"/>
                <a:gd name="T32" fmla="*/ 173 w 369"/>
                <a:gd name="T33" fmla="*/ 155 h 395"/>
                <a:gd name="T34" fmla="*/ 205 w 369"/>
                <a:gd name="T35" fmla="*/ 146 h 395"/>
                <a:gd name="T36" fmla="*/ 205 w 369"/>
                <a:gd name="T37" fmla="*/ 199 h 395"/>
                <a:gd name="T38" fmla="*/ 250 w 369"/>
                <a:gd name="T39" fmla="*/ 155 h 395"/>
                <a:gd name="T40" fmla="*/ 282 w 369"/>
                <a:gd name="T41" fmla="*/ 146 h 395"/>
                <a:gd name="T42" fmla="*/ 282 w 369"/>
                <a:gd name="T43" fmla="*/ 199 h 395"/>
                <a:gd name="T44" fmla="*/ 326 w 369"/>
                <a:gd name="T45" fmla="*/ 155 h 395"/>
                <a:gd name="T46" fmla="*/ 137 w 369"/>
                <a:gd name="T47" fmla="*/ 164 h 395"/>
                <a:gd name="T48" fmla="*/ 137 w 369"/>
                <a:gd name="T49" fmla="*/ 182 h 395"/>
                <a:gd name="T50" fmla="*/ 232 w 369"/>
                <a:gd name="T51" fmla="*/ 164 h 395"/>
                <a:gd name="T52" fmla="*/ 214 w 369"/>
                <a:gd name="T53" fmla="*/ 164 h 395"/>
                <a:gd name="T54" fmla="*/ 309 w 369"/>
                <a:gd name="T55" fmla="*/ 182 h 395"/>
                <a:gd name="T56" fmla="*/ 52 w 369"/>
                <a:gd name="T57" fmla="*/ 220 h 395"/>
                <a:gd name="T58" fmla="*/ 52 w 369"/>
                <a:gd name="T59" fmla="*/ 273 h 395"/>
                <a:gd name="T60" fmla="*/ 97 w 369"/>
                <a:gd name="T61" fmla="*/ 228 h 395"/>
                <a:gd name="T62" fmla="*/ 129 w 369"/>
                <a:gd name="T63" fmla="*/ 220 h 395"/>
                <a:gd name="T64" fmla="*/ 129 w 369"/>
                <a:gd name="T65" fmla="*/ 273 h 395"/>
                <a:gd name="T66" fmla="*/ 173 w 369"/>
                <a:gd name="T67" fmla="*/ 228 h 395"/>
                <a:gd name="T68" fmla="*/ 205 w 369"/>
                <a:gd name="T69" fmla="*/ 220 h 395"/>
                <a:gd name="T70" fmla="*/ 205 w 369"/>
                <a:gd name="T71" fmla="*/ 273 h 395"/>
                <a:gd name="T72" fmla="*/ 250 w 369"/>
                <a:gd name="T73" fmla="*/ 228 h 395"/>
                <a:gd name="T74" fmla="*/ 282 w 369"/>
                <a:gd name="T75" fmla="*/ 220 h 395"/>
                <a:gd name="T76" fmla="*/ 282 w 369"/>
                <a:gd name="T77" fmla="*/ 273 h 395"/>
                <a:gd name="T78" fmla="*/ 326 w 369"/>
                <a:gd name="T79" fmla="*/ 228 h 395"/>
                <a:gd name="T80" fmla="*/ 61 w 369"/>
                <a:gd name="T81" fmla="*/ 237 h 395"/>
                <a:gd name="T82" fmla="*/ 61 w 369"/>
                <a:gd name="T83" fmla="*/ 255 h 395"/>
                <a:gd name="T84" fmla="*/ 156 w 369"/>
                <a:gd name="T85" fmla="*/ 237 h 395"/>
                <a:gd name="T86" fmla="*/ 137 w 369"/>
                <a:gd name="T87" fmla="*/ 237 h 395"/>
                <a:gd name="T88" fmla="*/ 232 w 369"/>
                <a:gd name="T89" fmla="*/ 255 h 395"/>
                <a:gd name="T90" fmla="*/ 290 w 369"/>
                <a:gd name="T91" fmla="*/ 237 h 395"/>
                <a:gd name="T92" fmla="*/ 290 w 369"/>
                <a:gd name="T93" fmla="*/ 255 h 395"/>
                <a:gd name="T94" fmla="*/ 46 w 369"/>
                <a:gd name="T95" fmla="*/ 296 h 395"/>
                <a:gd name="T96" fmla="*/ 52 w 369"/>
                <a:gd name="T97" fmla="*/ 347 h 395"/>
                <a:gd name="T98" fmla="*/ 97 w 369"/>
                <a:gd name="T99" fmla="*/ 302 h 395"/>
                <a:gd name="T100" fmla="*/ 129 w 369"/>
                <a:gd name="T101" fmla="*/ 293 h 395"/>
                <a:gd name="T102" fmla="*/ 129 w 369"/>
                <a:gd name="T103" fmla="*/ 347 h 395"/>
                <a:gd name="T104" fmla="*/ 173 w 369"/>
                <a:gd name="T105" fmla="*/ 302 h 395"/>
                <a:gd name="T106" fmla="*/ 205 w 369"/>
                <a:gd name="T107" fmla="*/ 293 h 395"/>
                <a:gd name="T108" fmla="*/ 205 w 369"/>
                <a:gd name="T109" fmla="*/ 347 h 395"/>
                <a:gd name="T110" fmla="*/ 250 w 369"/>
                <a:gd name="T111" fmla="*/ 302 h 395"/>
                <a:gd name="T112" fmla="*/ 61 w 369"/>
                <a:gd name="T113" fmla="*/ 311 h 395"/>
                <a:gd name="T114" fmla="*/ 61 w 369"/>
                <a:gd name="T115" fmla="*/ 329 h 395"/>
                <a:gd name="T116" fmla="*/ 156 w 369"/>
                <a:gd name="T117" fmla="*/ 311 h 395"/>
                <a:gd name="T118" fmla="*/ 137 w 369"/>
                <a:gd name="T119" fmla="*/ 311 h 395"/>
                <a:gd name="T120" fmla="*/ 232 w 369"/>
                <a:gd name="T121" fmla="*/ 329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9" h="395">
                  <a:moveTo>
                    <a:pt x="98" y="0"/>
                  </a:moveTo>
                  <a:cubicBezTo>
                    <a:pt x="88" y="0"/>
                    <a:pt x="81" y="7"/>
                    <a:pt x="77" y="15"/>
                  </a:cubicBezTo>
                  <a:cubicBezTo>
                    <a:pt x="73" y="23"/>
                    <a:pt x="71" y="33"/>
                    <a:pt x="71" y="44"/>
                  </a:cubicBezTo>
                  <a:cubicBezTo>
                    <a:pt x="71" y="48"/>
                    <a:pt x="71" y="52"/>
                    <a:pt x="72" y="56"/>
                  </a:cubicBezTo>
                  <a:lnTo>
                    <a:pt x="9" y="56"/>
                  </a:lnTo>
                  <a:cubicBezTo>
                    <a:pt x="4" y="56"/>
                    <a:pt x="1" y="60"/>
                    <a:pt x="0" y="64"/>
                  </a:cubicBezTo>
                  <a:lnTo>
                    <a:pt x="0" y="386"/>
                  </a:lnTo>
                  <a:cubicBezTo>
                    <a:pt x="1" y="391"/>
                    <a:pt x="5" y="395"/>
                    <a:pt x="9" y="395"/>
                  </a:cubicBezTo>
                  <a:lnTo>
                    <a:pt x="360" y="395"/>
                  </a:lnTo>
                  <a:cubicBezTo>
                    <a:pt x="365" y="394"/>
                    <a:pt x="369" y="391"/>
                    <a:pt x="369" y="386"/>
                  </a:cubicBezTo>
                  <a:lnTo>
                    <a:pt x="369" y="64"/>
                  </a:lnTo>
                  <a:cubicBezTo>
                    <a:pt x="369" y="59"/>
                    <a:pt x="365" y="56"/>
                    <a:pt x="360" y="56"/>
                  </a:cubicBezTo>
                  <a:lnTo>
                    <a:pt x="298" y="56"/>
                  </a:lnTo>
                  <a:cubicBezTo>
                    <a:pt x="299" y="52"/>
                    <a:pt x="299" y="48"/>
                    <a:pt x="299" y="44"/>
                  </a:cubicBezTo>
                  <a:cubicBezTo>
                    <a:pt x="299" y="33"/>
                    <a:pt x="297" y="23"/>
                    <a:pt x="293" y="15"/>
                  </a:cubicBezTo>
                  <a:cubicBezTo>
                    <a:pt x="289" y="7"/>
                    <a:pt x="282" y="0"/>
                    <a:pt x="272" y="0"/>
                  </a:cubicBezTo>
                  <a:cubicBezTo>
                    <a:pt x="262" y="0"/>
                    <a:pt x="256" y="7"/>
                    <a:pt x="251" y="15"/>
                  </a:cubicBezTo>
                  <a:cubicBezTo>
                    <a:pt x="247" y="23"/>
                    <a:pt x="245" y="33"/>
                    <a:pt x="245" y="44"/>
                  </a:cubicBezTo>
                  <a:cubicBezTo>
                    <a:pt x="245" y="48"/>
                    <a:pt x="245" y="52"/>
                    <a:pt x="246" y="56"/>
                  </a:cubicBezTo>
                  <a:lnTo>
                    <a:pt x="124" y="56"/>
                  </a:lnTo>
                  <a:cubicBezTo>
                    <a:pt x="124" y="52"/>
                    <a:pt x="125" y="48"/>
                    <a:pt x="125" y="44"/>
                  </a:cubicBezTo>
                  <a:cubicBezTo>
                    <a:pt x="125" y="33"/>
                    <a:pt x="122" y="23"/>
                    <a:pt x="118" y="15"/>
                  </a:cubicBezTo>
                  <a:cubicBezTo>
                    <a:pt x="114" y="7"/>
                    <a:pt x="107" y="0"/>
                    <a:pt x="98" y="0"/>
                  </a:cubicBezTo>
                  <a:close/>
                  <a:moveTo>
                    <a:pt x="98" y="17"/>
                  </a:moveTo>
                  <a:cubicBezTo>
                    <a:pt x="98" y="17"/>
                    <a:pt x="101" y="18"/>
                    <a:pt x="103" y="23"/>
                  </a:cubicBezTo>
                  <a:cubicBezTo>
                    <a:pt x="106" y="28"/>
                    <a:pt x="108" y="35"/>
                    <a:pt x="108" y="44"/>
                  </a:cubicBezTo>
                  <a:cubicBezTo>
                    <a:pt x="108" y="48"/>
                    <a:pt x="107" y="52"/>
                    <a:pt x="106" y="56"/>
                  </a:cubicBezTo>
                  <a:lnTo>
                    <a:pt x="89" y="56"/>
                  </a:lnTo>
                  <a:cubicBezTo>
                    <a:pt x="88" y="52"/>
                    <a:pt x="88" y="48"/>
                    <a:pt x="88" y="44"/>
                  </a:cubicBezTo>
                  <a:cubicBezTo>
                    <a:pt x="88" y="35"/>
                    <a:pt x="90" y="28"/>
                    <a:pt x="92" y="23"/>
                  </a:cubicBezTo>
                  <a:cubicBezTo>
                    <a:pt x="95" y="18"/>
                    <a:pt x="97" y="17"/>
                    <a:pt x="98" y="17"/>
                  </a:cubicBezTo>
                  <a:close/>
                  <a:moveTo>
                    <a:pt x="272" y="17"/>
                  </a:moveTo>
                  <a:cubicBezTo>
                    <a:pt x="273" y="17"/>
                    <a:pt x="275" y="18"/>
                    <a:pt x="277" y="23"/>
                  </a:cubicBezTo>
                  <a:cubicBezTo>
                    <a:pt x="280" y="28"/>
                    <a:pt x="282" y="35"/>
                    <a:pt x="282" y="44"/>
                  </a:cubicBezTo>
                  <a:cubicBezTo>
                    <a:pt x="282" y="48"/>
                    <a:pt x="281" y="52"/>
                    <a:pt x="281" y="56"/>
                  </a:cubicBezTo>
                  <a:lnTo>
                    <a:pt x="263" y="56"/>
                  </a:lnTo>
                  <a:cubicBezTo>
                    <a:pt x="263" y="52"/>
                    <a:pt x="262" y="48"/>
                    <a:pt x="262" y="44"/>
                  </a:cubicBezTo>
                  <a:cubicBezTo>
                    <a:pt x="262" y="35"/>
                    <a:pt x="264" y="28"/>
                    <a:pt x="267" y="23"/>
                  </a:cubicBezTo>
                  <a:cubicBezTo>
                    <a:pt x="269" y="18"/>
                    <a:pt x="272" y="17"/>
                    <a:pt x="272" y="17"/>
                  </a:cubicBezTo>
                  <a:close/>
                  <a:moveTo>
                    <a:pt x="18" y="118"/>
                  </a:moveTo>
                  <a:lnTo>
                    <a:pt x="351" y="118"/>
                  </a:lnTo>
                  <a:lnTo>
                    <a:pt x="351" y="377"/>
                  </a:lnTo>
                  <a:lnTo>
                    <a:pt x="18" y="377"/>
                  </a:lnTo>
                  <a:lnTo>
                    <a:pt x="18" y="118"/>
                  </a:lnTo>
                  <a:close/>
                  <a:moveTo>
                    <a:pt x="129" y="146"/>
                  </a:moveTo>
                  <a:cubicBezTo>
                    <a:pt x="123" y="146"/>
                    <a:pt x="120" y="150"/>
                    <a:pt x="120" y="155"/>
                  </a:cubicBezTo>
                  <a:lnTo>
                    <a:pt x="120" y="191"/>
                  </a:lnTo>
                  <a:cubicBezTo>
                    <a:pt x="120" y="196"/>
                    <a:pt x="124" y="199"/>
                    <a:pt x="129" y="199"/>
                  </a:cubicBezTo>
                  <a:lnTo>
                    <a:pt x="164" y="199"/>
                  </a:lnTo>
                  <a:cubicBezTo>
                    <a:pt x="170" y="199"/>
                    <a:pt x="173" y="195"/>
                    <a:pt x="173" y="191"/>
                  </a:cubicBezTo>
                  <a:lnTo>
                    <a:pt x="173" y="155"/>
                  </a:lnTo>
                  <a:cubicBezTo>
                    <a:pt x="173" y="150"/>
                    <a:pt x="169" y="146"/>
                    <a:pt x="164" y="146"/>
                  </a:cubicBezTo>
                  <a:lnTo>
                    <a:pt x="129" y="146"/>
                  </a:lnTo>
                  <a:close/>
                  <a:moveTo>
                    <a:pt x="205" y="146"/>
                  </a:moveTo>
                  <a:cubicBezTo>
                    <a:pt x="200" y="146"/>
                    <a:pt x="196" y="150"/>
                    <a:pt x="196" y="155"/>
                  </a:cubicBezTo>
                  <a:lnTo>
                    <a:pt x="196" y="191"/>
                  </a:lnTo>
                  <a:cubicBezTo>
                    <a:pt x="197" y="196"/>
                    <a:pt x="200" y="199"/>
                    <a:pt x="205" y="199"/>
                  </a:cubicBezTo>
                  <a:lnTo>
                    <a:pt x="241" y="199"/>
                  </a:lnTo>
                  <a:cubicBezTo>
                    <a:pt x="246" y="199"/>
                    <a:pt x="250" y="195"/>
                    <a:pt x="250" y="191"/>
                  </a:cubicBezTo>
                  <a:lnTo>
                    <a:pt x="250" y="155"/>
                  </a:lnTo>
                  <a:cubicBezTo>
                    <a:pt x="249" y="150"/>
                    <a:pt x="246" y="146"/>
                    <a:pt x="241" y="146"/>
                  </a:cubicBezTo>
                  <a:lnTo>
                    <a:pt x="205" y="146"/>
                  </a:lnTo>
                  <a:close/>
                  <a:moveTo>
                    <a:pt x="282" y="146"/>
                  </a:moveTo>
                  <a:cubicBezTo>
                    <a:pt x="276" y="146"/>
                    <a:pt x="273" y="150"/>
                    <a:pt x="273" y="155"/>
                  </a:cubicBezTo>
                  <a:lnTo>
                    <a:pt x="273" y="191"/>
                  </a:lnTo>
                  <a:cubicBezTo>
                    <a:pt x="273" y="196"/>
                    <a:pt x="277" y="199"/>
                    <a:pt x="282" y="199"/>
                  </a:cubicBezTo>
                  <a:lnTo>
                    <a:pt x="317" y="199"/>
                  </a:lnTo>
                  <a:cubicBezTo>
                    <a:pt x="323" y="199"/>
                    <a:pt x="326" y="195"/>
                    <a:pt x="326" y="191"/>
                  </a:cubicBezTo>
                  <a:lnTo>
                    <a:pt x="326" y="155"/>
                  </a:lnTo>
                  <a:cubicBezTo>
                    <a:pt x="326" y="150"/>
                    <a:pt x="322" y="146"/>
                    <a:pt x="317" y="146"/>
                  </a:cubicBezTo>
                  <a:lnTo>
                    <a:pt x="282" y="146"/>
                  </a:lnTo>
                  <a:close/>
                  <a:moveTo>
                    <a:pt x="137" y="164"/>
                  </a:moveTo>
                  <a:lnTo>
                    <a:pt x="156" y="164"/>
                  </a:lnTo>
                  <a:lnTo>
                    <a:pt x="156" y="182"/>
                  </a:lnTo>
                  <a:lnTo>
                    <a:pt x="137" y="182"/>
                  </a:lnTo>
                  <a:lnTo>
                    <a:pt x="137" y="164"/>
                  </a:lnTo>
                  <a:close/>
                  <a:moveTo>
                    <a:pt x="214" y="164"/>
                  </a:moveTo>
                  <a:lnTo>
                    <a:pt x="232" y="164"/>
                  </a:lnTo>
                  <a:lnTo>
                    <a:pt x="232" y="182"/>
                  </a:lnTo>
                  <a:lnTo>
                    <a:pt x="214" y="182"/>
                  </a:lnTo>
                  <a:lnTo>
                    <a:pt x="214" y="164"/>
                  </a:lnTo>
                  <a:close/>
                  <a:moveTo>
                    <a:pt x="290" y="164"/>
                  </a:moveTo>
                  <a:lnTo>
                    <a:pt x="309" y="164"/>
                  </a:lnTo>
                  <a:lnTo>
                    <a:pt x="309" y="182"/>
                  </a:lnTo>
                  <a:lnTo>
                    <a:pt x="290" y="182"/>
                  </a:lnTo>
                  <a:lnTo>
                    <a:pt x="290" y="164"/>
                  </a:lnTo>
                  <a:close/>
                  <a:moveTo>
                    <a:pt x="52" y="220"/>
                  </a:moveTo>
                  <a:cubicBezTo>
                    <a:pt x="47" y="220"/>
                    <a:pt x="43" y="224"/>
                    <a:pt x="43" y="228"/>
                  </a:cubicBezTo>
                  <a:lnTo>
                    <a:pt x="43" y="264"/>
                  </a:lnTo>
                  <a:cubicBezTo>
                    <a:pt x="50" y="274"/>
                    <a:pt x="42" y="272"/>
                    <a:pt x="52" y="273"/>
                  </a:cubicBezTo>
                  <a:lnTo>
                    <a:pt x="88" y="273"/>
                  </a:lnTo>
                  <a:cubicBezTo>
                    <a:pt x="93" y="273"/>
                    <a:pt x="97" y="269"/>
                    <a:pt x="97" y="264"/>
                  </a:cubicBezTo>
                  <a:lnTo>
                    <a:pt x="97" y="228"/>
                  </a:lnTo>
                  <a:cubicBezTo>
                    <a:pt x="96" y="223"/>
                    <a:pt x="93" y="220"/>
                    <a:pt x="88" y="220"/>
                  </a:cubicBezTo>
                  <a:lnTo>
                    <a:pt x="52" y="220"/>
                  </a:lnTo>
                  <a:close/>
                  <a:moveTo>
                    <a:pt x="129" y="220"/>
                  </a:moveTo>
                  <a:cubicBezTo>
                    <a:pt x="123" y="220"/>
                    <a:pt x="120" y="224"/>
                    <a:pt x="120" y="228"/>
                  </a:cubicBezTo>
                  <a:lnTo>
                    <a:pt x="120" y="264"/>
                  </a:lnTo>
                  <a:cubicBezTo>
                    <a:pt x="120" y="269"/>
                    <a:pt x="124" y="273"/>
                    <a:pt x="129" y="273"/>
                  </a:cubicBezTo>
                  <a:lnTo>
                    <a:pt x="164" y="273"/>
                  </a:lnTo>
                  <a:cubicBezTo>
                    <a:pt x="170" y="273"/>
                    <a:pt x="173" y="269"/>
                    <a:pt x="173" y="264"/>
                  </a:cubicBezTo>
                  <a:lnTo>
                    <a:pt x="173" y="228"/>
                  </a:lnTo>
                  <a:cubicBezTo>
                    <a:pt x="173" y="223"/>
                    <a:pt x="169" y="220"/>
                    <a:pt x="164" y="220"/>
                  </a:cubicBezTo>
                  <a:lnTo>
                    <a:pt x="129" y="220"/>
                  </a:lnTo>
                  <a:close/>
                  <a:moveTo>
                    <a:pt x="205" y="220"/>
                  </a:moveTo>
                  <a:cubicBezTo>
                    <a:pt x="200" y="220"/>
                    <a:pt x="196" y="224"/>
                    <a:pt x="196" y="228"/>
                  </a:cubicBezTo>
                  <a:lnTo>
                    <a:pt x="196" y="264"/>
                  </a:lnTo>
                  <a:cubicBezTo>
                    <a:pt x="197" y="269"/>
                    <a:pt x="200" y="273"/>
                    <a:pt x="205" y="273"/>
                  </a:cubicBezTo>
                  <a:lnTo>
                    <a:pt x="241" y="273"/>
                  </a:lnTo>
                  <a:cubicBezTo>
                    <a:pt x="246" y="273"/>
                    <a:pt x="250" y="269"/>
                    <a:pt x="250" y="264"/>
                  </a:cubicBezTo>
                  <a:lnTo>
                    <a:pt x="250" y="228"/>
                  </a:lnTo>
                  <a:cubicBezTo>
                    <a:pt x="249" y="223"/>
                    <a:pt x="246" y="220"/>
                    <a:pt x="241" y="220"/>
                  </a:cubicBezTo>
                  <a:lnTo>
                    <a:pt x="205" y="220"/>
                  </a:lnTo>
                  <a:close/>
                  <a:moveTo>
                    <a:pt x="282" y="220"/>
                  </a:moveTo>
                  <a:cubicBezTo>
                    <a:pt x="276" y="220"/>
                    <a:pt x="273" y="224"/>
                    <a:pt x="273" y="228"/>
                  </a:cubicBezTo>
                  <a:lnTo>
                    <a:pt x="273" y="264"/>
                  </a:lnTo>
                  <a:cubicBezTo>
                    <a:pt x="273" y="269"/>
                    <a:pt x="277" y="273"/>
                    <a:pt x="282" y="273"/>
                  </a:cubicBezTo>
                  <a:lnTo>
                    <a:pt x="317" y="273"/>
                  </a:lnTo>
                  <a:cubicBezTo>
                    <a:pt x="323" y="273"/>
                    <a:pt x="326" y="269"/>
                    <a:pt x="326" y="264"/>
                  </a:cubicBezTo>
                  <a:lnTo>
                    <a:pt x="326" y="228"/>
                  </a:lnTo>
                  <a:cubicBezTo>
                    <a:pt x="326" y="223"/>
                    <a:pt x="322" y="220"/>
                    <a:pt x="317" y="220"/>
                  </a:cubicBezTo>
                  <a:lnTo>
                    <a:pt x="282" y="220"/>
                  </a:lnTo>
                  <a:close/>
                  <a:moveTo>
                    <a:pt x="61" y="237"/>
                  </a:moveTo>
                  <a:lnTo>
                    <a:pt x="79" y="237"/>
                  </a:lnTo>
                  <a:lnTo>
                    <a:pt x="79" y="255"/>
                  </a:lnTo>
                  <a:lnTo>
                    <a:pt x="61" y="255"/>
                  </a:lnTo>
                  <a:lnTo>
                    <a:pt x="61" y="237"/>
                  </a:lnTo>
                  <a:close/>
                  <a:moveTo>
                    <a:pt x="137" y="237"/>
                  </a:moveTo>
                  <a:lnTo>
                    <a:pt x="156" y="237"/>
                  </a:lnTo>
                  <a:lnTo>
                    <a:pt x="156" y="255"/>
                  </a:lnTo>
                  <a:lnTo>
                    <a:pt x="137" y="255"/>
                  </a:lnTo>
                  <a:lnTo>
                    <a:pt x="137" y="237"/>
                  </a:lnTo>
                  <a:close/>
                  <a:moveTo>
                    <a:pt x="214" y="237"/>
                  </a:moveTo>
                  <a:lnTo>
                    <a:pt x="232" y="237"/>
                  </a:lnTo>
                  <a:lnTo>
                    <a:pt x="232" y="255"/>
                  </a:lnTo>
                  <a:lnTo>
                    <a:pt x="214" y="255"/>
                  </a:lnTo>
                  <a:lnTo>
                    <a:pt x="214" y="237"/>
                  </a:lnTo>
                  <a:close/>
                  <a:moveTo>
                    <a:pt x="290" y="237"/>
                  </a:moveTo>
                  <a:lnTo>
                    <a:pt x="309" y="237"/>
                  </a:lnTo>
                  <a:lnTo>
                    <a:pt x="309" y="255"/>
                  </a:lnTo>
                  <a:lnTo>
                    <a:pt x="290" y="255"/>
                  </a:lnTo>
                  <a:lnTo>
                    <a:pt x="290" y="237"/>
                  </a:lnTo>
                  <a:close/>
                  <a:moveTo>
                    <a:pt x="52" y="293"/>
                  </a:moveTo>
                  <a:cubicBezTo>
                    <a:pt x="50" y="293"/>
                    <a:pt x="47" y="294"/>
                    <a:pt x="46" y="296"/>
                  </a:cubicBezTo>
                  <a:cubicBezTo>
                    <a:pt x="44" y="297"/>
                    <a:pt x="43" y="300"/>
                    <a:pt x="43" y="302"/>
                  </a:cubicBezTo>
                  <a:lnTo>
                    <a:pt x="43" y="338"/>
                  </a:lnTo>
                  <a:cubicBezTo>
                    <a:pt x="44" y="343"/>
                    <a:pt x="47" y="347"/>
                    <a:pt x="52" y="347"/>
                  </a:cubicBezTo>
                  <a:lnTo>
                    <a:pt x="88" y="347"/>
                  </a:lnTo>
                  <a:cubicBezTo>
                    <a:pt x="93" y="346"/>
                    <a:pt x="97" y="343"/>
                    <a:pt x="97" y="338"/>
                  </a:cubicBezTo>
                  <a:lnTo>
                    <a:pt x="97" y="302"/>
                  </a:lnTo>
                  <a:cubicBezTo>
                    <a:pt x="96" y="297"/>
                    <a:pt x="93" y="293"/>
                    <a:pt x="88" y="293"/>
                  </a:cubicBezTo>
                  <a:lnTo>
                    <a:pt x="52" y="293"/>
                  </a:lnTo>
                  <a:close/>
                  <a:moveTo>
                    <a:pt x="129" y="293"/>
                  </a:moveTo>
                  <a:cubicBezTo>
                    <a:pt x="123" y="294"/>
                    <a:pt x="120" y="297"/>
                    <a:pt x="120" y="302"/>
                  </a:cubicBezTo>
                  <a:lnTo>
                    <a:pt x="120" y="338"/>
                  </a:lnTo>
                  <a:cubicBezTo>
                    <a:pt x="120" y="343"/>
                    <a:pt x="124" y="347"/>
                    <a:pt x="129" y="347"/>
                  </a:cubicBezTo>
                  <a:lnTo>
                    <a:pt x="164" y="347"/>
                  </a:lnTo>
                  <a:cubicBezTo>
                    <a:pt x="170" y="346"/>
                    <a:pt x="173" y="343"/>
                    <a:pt x="173" y="338"/>
                  </a:cubicBezTo>
                  <a:lnTo>
                    <a:pt x="173" y="302"/>
                  </a:lnTo>
                  <a:cubicBezTo>
                    <a:pt x="173" y="297"/>
                    <a:pt x="169" y="293"/>
                    <a:pt x="164" y="293"/>
                  </a:cubicBezTo>
                  <a:lnTo>
                    <a:pt x="129" y="293"/>
                  </a:lnTo>
                  <a:close/>
                  <a:moveTo>
                    <a:pt x="205" y="293"/>
                  </a:moveTo>
                  <a:cubicBezTo>
                    <a:pt x="200" y="294"/>
                    <a:pt x="196" y="297"/>
                    <a:pt x="196" y="302"/>
                  </a:cubicBezTo>
                  <a:lnTo>
                    <a:pt x="196" y="338"/>
                  </a:lnTo>
                  <a:cubicBezTo>
                    <a:pt x="197" y="343"/>
                    <a:pt x="200" y="347"/>
                    <a:pt x="205" y="347"/>
                  </a:cubicBezTo>
                  <a:lnTo>
                    <a:pt x="241" y="347"/>
                  </a:lnTo>
                  <a:cubicBezTo>
                    <a:pt x="246" y="346"/>
                    <a:pt x="250" y="343"/>
                    <a:pt x="250" y="338"/>
                  </a:cubicBezTo>
                  <a:lnTo>
                    <a:pt x="250" y="302"/>
                  </a:lnTo>
                  <a:cubicBezTo>
                    <a:pt x="249" y="297"/>
                    <a:pt x="246" y="293"/>
                    <a:pt x="241" y="293"/>
                  </a:cubicBezTo>
                  <a:lnTo>
                    <a:pt x="205" y="293"/>
                  </a:lnTo>
                  <a:close/>
                  <a:moveTo>
                    <a:pt x="61" y="311"/>
                  </a:moveTo>
                  <a:lnTo>
                    <a:pt x="79" y="311"/>
                  </a:lnTo>
                  <a:lnTo>
                    <a:pt x="79" y="329"/>
                  </a:lnTo>
                  <a:lnTo>
                    <a:pt x="61" y="329"/>
                  </a:lnTo>
                  <a:lnTo>
                    <a:pt x="61" y="311"/>
                  </a:lnTo>
                  <a:close/>
                  <a:moveTo>
                    <a:pt x="137" y="311"/>
                  </a:moveTo>
                  <a:lnTo>
                    <a:pt x="156" y="311"/>
                  </a:lnTo>
                  <a:lnTo>
                    <a:pt x="156" y="329"/>
                  </a:lnTo>
                  <a:lnTo>
                    <a:pt x="137" y="329"/>
                  </a:lnTo>
                  <a:lnTo>
                    <a:pt x="137" y="311"/>
                  </a:lnTo>
                  <a:close/>
                  <a:moveTo>
                    <a:pt x="214" y="311"/>
                  </a:moveTo>
                  <a:lnTo>
                    <a:pt x="232" y="311"/>
                  </a:lnTo>
                  <a:lnTo>
                    <a:pt x="232" y="329"/>
                  </a:lnTo>
                  <a:lnTo>
                    <a:pt x="214" y="329"/>
                  </a:lnTo>
                  <a:lnTo>
                    <a:pt x="214" y="31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cs typeface="Calibri" pitchFamily="34" charset="0"/>
              </a:endParaRPr>
            </a:p>
          </p:txBody>
        </p:sp>
      </p:grpSp>
      <p:pic>
        <p:nvPicPr>
          <p:cNvPr id="258" name="그림 257">
            <a:extLst>
              <a:ext uri="{FF2B5EF4-FFF2-40B4-BE49-F238E27FC236}">
                <a16:creationId xmlns:a16="http://schemas.microsoft.com/office/drawing/2014/main" xmlns="" id="{0664ED9F-A629-EF47-993F-57F2E2D285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443" r="4338"/>
          <a:stretch/>
        </p:blipFill>
        <p:spPr>
          <a:xfrm>
            <a:off x="7681842" y="4608984"/>
            <a:ext cx="96349" cy="100366"/>
          </a:xfrm>
          <a:prstGeom prst="rect">
            <a:avLst/>
          </a:prstGeom>
        </p:spPr>
      </p:pic>
      <p:grpSp>
        <p:nvGrpSpPr>
          <p:cNvPr id="259" name="그룹 258">
            <a:extLst>
              <a:ext uri="{FF2B5EF4-FFF2-40B4-BE49-F238E27FC236}">
                <a16:creationId xmlns:a16="http://schemas.microsoft.com/office/drawing/2014/main" xmlns="" id="{0855B81F-F56D-9C44-AA51-3F6EEBB208FC}"/>
              </a:ext>
            </a:extLst>
          </p:cNvPr>
          <p:cNvGrpSpPr/>
          <p:nvPr/>
        </p:nvGrpSpPr>
        <p:grpSpPr>
          <a:xfrm>
            <a:off x="7847237" y="4609761"/>
            <a:ext cx="127184" cy="107349"/>
            <a:chOff x="3213677" y="1660922"/>
            <a:chExt cx="77247" cy="76583"/>
          </a:xfrm>
        </p:grpSpPr>
        <p:pic>
          <p:nvPicPr>
            <p:cNvPr id="260" name="그림 259">
              <a:extLst>
                <a:ext uri="{FF2B5EF4-FFF2-40B4-BE49-F238E27FC236}">
                  <a16:creationId xmlns:a16="http://schemas.microsoft.com/office/drawing/2014/main" xmlns="" id="{BBEF24AF-053E-A249-AD30-4702B60D95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30"/>
            <a:stretch/>
          </p:blipFill>
          <p:spPr>
            <a:xfrm>
              <a:off x="3213677" y="1660922"/>
              <a:ext cx="52786" cy="67614"/>
            </a:xfrm>
            <a:prstGeom prst="rect">
              <a:avLst/>
            </a:prstGeom>
            <a:ln>
              <a:noFill/>
            </a:ln>
          </p:spPr>
        </p:pic>
        <p:sp>
          <p:nvSpPr>
            <p:cNvPr id="261" name="직사각형 260">
              <a:extLst>
                <a:ext uri="{FF2B5EF4-FFF2-40B4-BE49-F238E27FC236}">
                  <a16:creationId xmlns:a16="http://schemas.microsoft.com/office/drawing/2014/main" xmlns="" id="{D4E64D15-95A0-264F-933D-2C3A41B0911A}"/>
                </a:ext>
              </a:extLst>
            </p:cNvPr>
            <p:cNvSpPr/>
            <p:nvPr/>
          </p:nvSpPr>
          <p:spPr>
            <a:xfrm>
              <a:off x="3250630" y="1704889"/>
              <a:ext cx="40294" cy="3261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kumimoji="1" lang="en-US" altLang="ko-KR" sz="400" b="1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3</a:t>
              </a:r>
              <a:endParaRPr kumimoji="1" lang="ko-KR" altLang="en-US" sz="400" b="1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744CC0D0-4470-9B41-AEC4-0C1E7A55E506}"/>
              </a:ext>
            </a:extLst>
          </p:cNvPr>
          <p:cNvCxnSpPr>
            <a:cxnSpLocks/>
            <a:stCxn id="125" idx="2"/>
            <a:endCxn id="96" idx="0"/>
          </p:cNvCxnSpPr>
          <p:nvPr/>
        </p:nvCxnSpPr>
        <p:spPr>
          <a:xfrm flipH="1">
            <a:off x="1534204" y="1142070"/>
            <a:ext cx="2226640" cy="659112"/>
          </a:xfrm>
          <a:prstGeom prst="straightConnector1">
            <a:avLst/>
          </a:prstGeom>
          <a:ln>
            <a:solidFill>
              <a:srgbClr val="00FA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9F478A6C-F89D-0D40-9367-CA6AB99F3F0D}"/>
              </a:ext>
            </a:extLst>
          </p:cNvPr>
          <p:cNvGrpSpPr/>
          <p:nvPr/>
        </p:nvGrpSpPr>
        <p:grpSpPr>
          <a:xfrm>
            <a:off x="223385" y="1801182"/>
            <a:ext cx="2621637" cy="730546"/>
            <a:chOff x="7163062" y="5961727"/>
            <a:chExt cx="2621637" cy="730546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xmlns="" id="{7809D2BF-0E92-5545-9979-9CC5F3C281D2}"/>
                </a:ext>
              </a:extLst>
            </p:cNvPr>
            <p:cNvGrpSpPr/>
            <p:nvPr/>
          </p:nvGrpSpPr>
          <p:grpSpPr>
            <a:xfrm>
              <a:off x="7163062" y="5961727"/>
              <a:ext cx="2621637" cy="730546"/>
              <a:chOff x="6587254" y="2411572"/>
              <a:chExt cx="2621637" cy="730546"/>
            </a:xfrm>
          </p:grpSpPr>
          <p:sp>
            <p:nvSpPr>
              <p:cNvPr id="96" name="모서리가 둥근 직사각형 58">
                <a:extLst>
                  <a:ext uri="{FF2B5EF4-FFF2-40B4-BE49-F238E27FC236}">
                    <a16:creationId xmlns:a16="http://schemas.microsoft.com/office/drawing/2014/main" xmlns="" id="{0EB2ECE9-753D-F141-A82B-C6F818292862}"/>
                  </a:ext>
                </a:extLst>
              </p:cNvPr>
              <p:cNvSpPr/>
              <p:nvPr/>
            </p:nvSpPr>
            <p:spPr>
              <a:xfrm>
                <a:off x="6587254" y="2411572"/>
                <a:ext cx="2621637" cy="730546"/>
              </a:xfrm>
              <a:prstGeom prst="roundRect">
                <a:avLst>
                  <a:gd name="adj" fmla="val 9901"/>
                </a:avLst>
              </a:prstGeom>
              <a:solidFill>
                <a:schemeClr val="tx1">
                  <a:lumMod val="95000"/>
                  <a:lumOff val="5000"/>
                  <a:alpha val="48000"/>
                </a:schemeClr>
              </a:solidFill>
              <a:ln w="6350"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36000" rIns="108000" bIns="36000" rtlCol="0" anchor="t"/>
              <a:lstStyle/>
              <a:p>
                <a:r>
                  <a:rPr lang="en-US" altLang="ko-KR" sz="600" b="1" dirty="0">
                    <a:solidFill>
                      <a:schemeClr val="bg1"/>
                    </a:solidFill>
                    <a:latin typeface="+mn-ea"/>
                    <a:cs typeface="Nanum Gothic" charset="-127"/>
                    <a:sym typeface="Wingdings"/>
                  </a:rPr>
                  <a:t>What is Essential Filter?</a:t>
                </a:r>
              </a:p>
              <a:p>
                <a:r>
                  <a:rPr lang="en-US" altLang="ko-KR" sz="600" dirty="0">
                    <a:solidFill>
                      <a:schemeClr val="bg1"/>
                    </a:solidFill>
                    <a:latin typeface="+mn-ea"/>
                    <a:cs typeface="Nanum Gothic" charset="-127"/>
                    <a:sym typeface="Wingdings"/>
                  </a:rPr>
                  <a:t>‘</a:t>
                </a:r>
                <a:r>
                  <a:rPr lang="ko-KR" altLang="en-US" sz="600" dirty="0">
                    <a:solidFill>
                      <a:schemeClr val="bg1"/>
                    </a:solidFill>
                    <a:latin typeface="+mn-ea"/>
                    <a:cs typeface="Nanum Gothic" charset="-127"/>
                    <a:sym typeface="Wingdings"/>
                  </a:rPr>
                  <a:t>필수 필터</a:t>
                </a:r>
                <a:r>
                  <a:rPr lang="en-US" altLang="ko-KR" sz="600" dirty="0">
                    <a:solidFill>
                      <a:schemeClr val="bg1"/>
                    </a:solidFill>
                    <a:latin typeface="+mn-ea"/>
                    <a:cs typeface="Nanum Gothic" charset="-127"/>
                    <a:sym typeface="Wingdings"/>
                  </a:rPr>
                  <a:t>’</a:t>
                </a:r>
                <a:r>
                  <a:rPr lang="ko-KR" altLang="en-US" sz="600" dirty="0">
                    <a:solidFill>
                      <a:schemeClr val="bg1"/>
                    </a:solidFill>
                    <a:latin typeface="+mn-ea"/>
                    <a:cs typeface="Nanum Gothic" charset="-127"/>
                    <a:sym typeface="Wingdings"/>
                  </a:rPr>
                  <a:t>는 빠른 대시보드 그리기를 위해 데이터 관리자가 </a:t>
                </a:r>
                <a:r>
                  <a:rPr lang="ko-KR" altLang="en-US" sz="600" dirty="0" err="1">
                    <a:solidFill>
                      <a:schemeClr val="bg1"/>
                    </a:solidFill>
                    <a:latin typeface="+mn-ea"/>
                    <a:cs typeface="Nanum Gothic" charset="-127"/>
                    <a:sym typeface="Wingdings"/>
                  </a:rPr>
                  <a:t>필터링을</a:t>
                </a:r>
                <a:r>
                  <a:rPr lang="ko-KR" altLang="en-US" sz="600" dirty="0">
                    <a:solidFill>
                      <a:schemeClr val="bg1"/>
                    </a:solidFill>
                    <a:latin typeface="+mn-ea"/>
                    <a:cs typeface="Nanum Gothic" charset="-127"/>
                    <a:sym typeface="Wingdings"/>
                  </a:rPr>
                  <a:t> 권장하는 컬럼입니다</a:t>
                </a:r>
                <a:r>
                  <a:rPr lang="en-US" altLang="ko-KR" sz="600" dirty="0">
                    <a:solidFill>
                      <a:schemeClr val="bg1"/>
                    </a:solidFill>
                    <a:latin typeface="+mn-ea"/>
                    <a:cs typeface="Nanum Gothic" charset="-127"/>
                    <a:sym typeface="Wingdings"/>
                  </a:rPr>
                  <a:t>. </a:t>
                </a:r>
                <a:r>
                  <a:rPr lang="ko-KR" altLang="en-US" sz="600" dirty="0">
                    <a:solidFill>
                      <a:schemeClr val="bg1"/>
                    </a:solidFill>
                    <a:latin typeface="+mn-ea"/>
                    <a:cs typeface="Nanum Gothic" charset="-127"/>
                    <a:sym typeface="Wingdings"/>
                  </a:rPr>
                  <a:t>대시보드에 데이터소스를 연결하기 위해서는 반드시 필수 필터를 설정해야 합니다</a:t>
                </a:r>
                <a:r>
                  <a:rPr lang="en-US" altLang="ko-KR" sz="600" dirty="0">
                    <a:solidFill>
                      <a:schemeClr val="bg1"/>
                    </a:solidFill>
                    <a:latin typeface="+mn-ea"/>
                    <a:cs typeface="Nanum Gothic" charset="-127"/>
                    <a:sym typeface="Wingdings"/>
                  </a:rPr>
                  <a:t>.</a:t>
                </a:r>
                <a:r>
                  <a:rPr lang="ko-KR" altLang="en-US" sz="600" dirty="0">
                    <a:solidFill>
                      <a:schemeClr val="bg1"/>
                    </a:solidFill>
                    <a:latin typeface="+mn-ea"/>
                    <a:cs typeface="Nanum Gothic" charset="-127"/>
                    <a:sym typeface="Wingdings"/>
                  </a:rPr>
                  <a:t> 필수 필터는 대시보드에서 다른 필터 보다 상위 필터로 적용됩니다</a:t>
                </a:r>
                <a:r>
                  <a:rPr lang="en-US" altLang="ko-KR" sz="600" dirty="0">
                    <a:solidFill>
                      <a:schemeClr val="bg1"/>
                    </a:solidFill>
                    <a:latin typeface="+mn-ea"/>
                    <a:cs typeface="Nanum Gothic" charset="-127"/>
                    <a:sym typeface="Wingdings"/>
                  </a:rPr>
                  <a:t>.</a:t>
                </a:r>
              </a:p>
              <a:p>
                <a:r>
                  <a:rPr lang="en-US" altLang="ko-KR" sz="600" dirty="0">
                    <a:solidFill>
                      <a:schemeClr val="bg1">
                        <a:lumMod val="85000"/>
                      </a:schemeClr>
                    </a:solidFill>
                    <a:latin typeface="+mn-ea"/>
                    <a:cs typeface="Nanum Gothic" charset="-127"/>
                    <a:sym typeface="Wingdings"/>
                  </a:rPr>
                  <a:t>More</a:t>
                </a:r>
              </a:p>
            </p:txBody>
          </p:sp>
          <p:sp>
            <p:nvSpPr>
              <p:cNvPr id="124" name="십자형[C] 123">
                <a:extLst>
                  <a:ext uri="{FF2B5EF4-FFF2-40B4-BE49-F238E27FC236}">
                    <a16:creationId xmlns:a16="http://schemas.microsoft.com/office/drawing/2014/main" xmlns="" id="{75989A34-896F-FB4D-B07E-9BF6703F0987}"/>
                  </a:ext>
                </a:extLst>
              </p:cNvPr>
              <p:cNvSpPr/>
              <p:nvPr/>
            </p:nvSpPr>
            <p:spPr>
              <a:xfrm rot="2700000">
                <a:off x="9038370" y="2463934"/>
                <a:ext cx="109214" cy="109214"/>
              </a:xfrm>
              <a:prstGeom prst="plus">
                <a:avLst>
                  <a:gd name="adj" fmla="val 44469"/>
                </a:avLst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700">
                  <a:solidFill>
                    <a:schemeClr val="tx1"/>
                  </a:solidFill>
                  <a:ea typeface="+mj-ea"/>
                  <a:cs typeface="Nanum Gothic" charset="-127"/>
                </a:endParaRPr>
              </a:p>
            </p:txBody>
          </p:sp>
        </p:grpSp>
        <p:pic>
          <p:nvPicPr>
            <p:cNvPr id="18" name="그림 17" descr="장치이(가) 표시된 사진&#10;&#10;&#10;&#10;자동 생성된 설명">
              <a:extLst>
                <a:ext uri="{FF2B5EF4-FFF2-40B4-BE49-F238E27FC236}">
                  <a16:creationId xmlns:a16="http://schemas.microsoft.com/office/drawing/2014/main" xmlns="" id="{5E7EA5BC-41AF-0648-A88C-CA0E002E1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86776" y="6478811"/>
              <a:ext cx="88900" cy="101600"/>
            </a:xfrm>
            <a:prstGeom prst="rect">
              <a:avLst/>
            </a:prstGeom>
          </p:spPr>
        </p:pic>
      </p:grpSp>
      <p:sp>
        <p:nvSpPr>
          <p:cNvPr id="263" name="직사각형 262">
            <a:extLst>
              <a:ext uri="{FF2B5EF4-FFF2-40B4-BE49-F238E27FC236}">
                <a16:creationId xmlns:a16="http://schemas.microsoft.com/office/drawing/2014/main" xmlns="" id="{9CEEA2F1-55DA-0A4A-9D52-B8D8FBE1190F}"/>
              </a:ext>
            </a:extLst>
          </p:cNvPr>
          <p:cNvSpPr/>
          <p:nvPr/>
        </p:nvSpPr>
        <p:spPr>
          <a:xfrm>
            <a:off x="11533414" y="25450"/>
            <a:ext cx="324425" cy="192306"/>
          </a:xfrm>
          <a:prstGeom prst="rect">
            <a:avLst/>
          </a:prstGeom>
          <a:solidFill>
            <a:srgbClr val="00FA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V.1.00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1EDA08C1-BC46-8941-8BA5-1CCC0C2E4AF8}"/>
              </a:ext>
            </a:extLst>
          </p:cNvPr>
          <p:cNvSpPr/>
          <p:nvPr/>
        </p:nvSpPr>
        <p:spPr>
          <a:xfrm>
            <a:off x="4413907" y="2220745"/>
            <a:ext cx="2776586" cy="6068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kumimoji="1" lang="ko-KR" altLang="en-US" sz="500" b="1" dirty="0">
                <a:solidFill>
                  <a:srgbClr val="FF0000"/>
                </a:solidFill>
                <a:latin typeface="+mn-ea"/>
                <a:cs typeface="Nanum Gothic" charset="-127"/>
                <a:sym typeface="Wingdings"/>
              </a:rPr>
              <a:t>주의</a:t>
            </a:r>
            <a:r>
              <a:rPr kumimoji="1" lang="en-US" altLang="ko-KR" sz="500" b="1" dirty="0">
                <a:solidFill>
                  <a:srgbClr val="FF0000"/>
                </a:solidFill>
                <a:latin typeface="+mn-ea"/>
                <a:cs typeface="Nanum Gothic" charset="-127"/>
                <a:sym typeface="Wingdings"/>
              </a:rPr>
              <a:t>) </a:t>
            </a:r>
            <a:r>
              <a:rPr kumimoji="1" lang="ko-KR" altLang="en-US" sz="500" b="1" dirty="0">
                <a:solidFill>
                  <a:srgbClr val="FF0000"/>
                </a:solidFill>
                <a:latin typeface="+mn-ea"/>
                <a:cs typeface="Nanum Gothic" charset="-127"/>
                <a:sym typeface="Wingdings"/>
              </a:rPr>
              <a:t>필수 필터</a:t>
            </a:r>
            <a:endParaRPr kumimoji="1" lang="en-US" altLang="ko-KR" sz="500" b="1" dirty="0">
              <a:solidFill>
                <a:srgbClr val="FF0000"/>
              </a:solidFill>
              <a:latin typeface="+mn-ea"/>
              <a:cs typeface="Nanum Gothic" charset="-127"/>
              <a:sym typeface="Wingdings"/>
            </a:endParaRPr>
          </a:p>
          <a:p>
            <a:pPr marL="92075" indent="-92075">
              <a:buAutoNum type="arabicPeriod"/>
            </a:pPr>
            <a:r>
              <a:rPr kumimoji="1" lang="en-US" altLang="ko-KR" sz="500" dirty="0">
                <a:solidFill>
                  <a:schemeClr val="tx1"/>
                </a:solidFill>
                <a:latin typeface="+mn-ea"/>
                <a:cs typeface="Nanum Gothic" charset="-127"/>
                <a:sym typeface="Wingdings"/>
              </a:rPr>
              <a:t>Dimension</a:t>
            </a:r>
            <a:r>
              <a:rPr kumimoji="1" lang="ko-KR" altLang="en-US" sz="500" dirty="0">
                <a:solidFill>
                  <a:schemeClr val="tx1"/>
                </a:solidFill>
                <a:latin typeface="+mn-ea"/>
                <a:cs typeface="Nanum Gothic" charset="-127"/>
                <a:sym typeface="Wingdings"/>
              </a:rPr>
              <a:t> 만 </a:t>
            </a:r>
            <a:r>
              <a:rPr kumimoji="1" lang="ko-KR" altLang="en-US" sz="500" dirty="0" err="1">
                <a:solidFill>
                  <a:schemeClr val="tx1"/>
                </a:solidFill>
                <a:latin typeface="+mn-ea"/>
                <a:cs typeface="Nanum Gothic" charset="-127"/>
                <a:sym typeface="Wingdings"/>
              </a:rPr>
              <a:t>필수필터로</a:t>
            </a:r>
            <a:r>
              <a:rPr kumimoji="1" lang="ko-KR" altLang="en-US" sz="500" dirty="0">
                <a:solidFill>
                  <a:schemeClr val="tx1"/>
                </a:solidFill>
                <a:latin typeface="+mn-ea"/>
                <a:cs typeface="Nanum Gothic" charset="-127"/>
                <a:sym typeface="Wingdings"/>
              </a:rPr>
              <a:t> 사용 가능함</a:t>
            </a:r>
            <a:endParaRPr kumimoji="1" lang="en-US" altLang="ko-KR" sz="500" dirty="0">
              <a:solidFill>
                <a:schemeClr val="tx1"/>
              </a:solidFill>
              <a:latin typeface="+mn-ea"/>
              <a:cs typeface="Nanum Gothic" charset="-127"/>
              <a:sym typeface="Wingdings"/>
            </a:endParaRPr>
          </a:p>
          <a:p>
            <a:pPr marL="549275" lvl="1" indent="-92075">
              <a:buAutoNum type="arabicPeriod"/>
            </a:pPr>
            <a:r>
              <a:rPr kumimoji="1" lang="ko-KR" altLang="en-US" sz="5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Nanum Gothic" charset="-127"/>
                <a:sym typeface="Wingdings"/>
              </a:rPr>
              <a:t>시간 필터 타입 중 </a:t>
            </a:r>
            <a:r>
              <a:rPr kumimoji="1" lang="en-US" altLang="ko-KR" sz="5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Nanum Gothic" charset="-127"/>
                <a:sym typeface="Wingdings"/>
              </a:rPr>
              <a:t>Continuous&gt; Range</a:t>
            </a:r>
            <a:r>
              <a:rPr kumimoji="1" lang="ko-KR" altLang="en-US" sz="500" dirty="0">
                <a:solidFill>
                  <a:schemeClr val="tx1"/>
                </a:solidFill>
                <a:highlight>
                  <a:srgbClr val="FFFF00"/>
                </a:highlight>
                <a:latin typeface="+mn-ea"/>
                <a:cs typeface="Nanum Gothic" charset="-127"/>
                <a:sym typeface="Wingdings"/>
              </a:rPr>
              <a:t>만 선택 가능</a:t>
            </a:r>
            <a:endParaRPr kumimoji="1" lang="en-US" altLang="ko-KR" sz="500" dirty="0">
              <a:solidFill>
                <a:schemeClr val="tx1"/>
              </a:solidFill>
              <a:highlight>
                <a:srgbClr val="FFFF00"/>
              </a:highlight>
              <a:latin typeface="+mn-ea"/>
              <a:cs typeface="Nanum Gothic" charset="-127"/>
              <a:sym typeface="Wingdings"/>
            </a:endParaRPr>
          </a:p>
          <a:p>
            <a:pPr marL="92075" indent="-92075">
              <a:buAutoNum type="arabicPeriod"/>
            </a:pPr>
            <a:r>
              <a:rPr kumimoji="1" lang="ko-KR" altLang="en-US" sz="500" dirty="0">
                <a:solidFill>
                  <a:schemeClr val="tx1"/>
                </a:solidFill>
                <a:latin typeface="+mn-ea"/>
                <a:cs typeface="Nanum Gothic" charset="-127"/>
                <a:sym typeface="Wingdings"/>
              </a:rPr>
              <a:t>대시보드의 일반 필터와 다른 점</a:t>
            </a:r>
            <a:endParaRPr kumimoji="1" lang="en-US" altLang="ko-KR" sz="500" dirty="0">
              <a:solidFill>
                <a:schemeClr val="tx1"/>
              </a:solidFill>
              <a:latin typeface="+mn-ea"/>
              <a:cs typeface="Nanum Gothic" charset="-127"/>
              <a:sym typeface="Wingdings"/>
            </a:endParaRPr>
          </a:p>
          <a:p>
            <a:pPr marL="179388" lvl="1" indent="-74613">
              <a:buFontTx/>
              <a:buChar char="-"/>
            </a:pPr>
            <a:r>
              <a:rPr kumimoji="1" lang="ko-KR" altLang="en-US" sz="500" dirty="0">
                <a:solidFill>
                  <a:schemeClr val="tx1"/>
                </a:solidFill>
                <a:latin typeface="+mn-ea"/>
                <a:cs typeface="Nanum Gothic" charset="-127"/>
                <a:sym typeface="Wingdings"/>
              </a:rPr>
              <a:t>대시보드에서 수정 불가</a:t>
            </a:r>
            <a:endParaRPr kumimoji="1" lang="en-US" altLang="ko-KR" sz="500" dirty="0">
              <a:solidFill>
                <a:schemeClr val="tx1"/>
              </a:solidFill>
              <a:latin typeface="+mn-ea"/>
              <a:cs typeface="Nanum Gothic" charset="-127"/>
              <a:sym typeface="Wingdings"/>
            </a:endParaRPr>
          </a:p>
          <a:p>
            <a:pPr marL="179388" lvl="1" indent="-74613">
              <a:buFontTx/>
              <a:buChar char="-"/>
            </a:pPr>
            <a:r>
              <a:rPr kumimoji="1" lang="ko-KR" altLang="en-US" sz="500" dirty="0">
                <a:solidFill>
                  <a:schemeClr val="tx1"/>
                </a:solidFill>
                <a:latin typeface="+mn-ea"/>
                <a:cs typeface="Nanum Gothic" charset="-127"/>
                <a:sym typeface="Wingdings"/>
              </a:rPr>
              <a:t>와일드 카드 필터 없음</a:t>
            </a:r>
            <a:endParaRPr kumimoji="1" lang="en-US" altLang="ko-KR" sz="500" dirty="0">
              <a:solidFill>
                <a:schemeClr val="tx1"/>
              </a:solidFill>
              <a:latin typeface="+mn-ea"/>
              <a:cs typeface="Nanum Gothic" charset="-127"/>
              <a:sym typeface="Wingdings"/>
            </a:endParaRPr>
          </a:p>
          <a:p>
            <a:pPr marL="179388" lvl="1" indent="-74613">
              <a:buFontTx/>
              <a:buChar char="-"/>
            </a:pPr>
            <a:r>
              <a:rPr kumimoji="1" lang="ko-KR" altLang="en-US" sz="500" dirty="0">
                <a:solidFill>
                  <a:schemeClr val="tx1"/>
                </a:solidFill>
                <a:latin typeface="+mn-ea"/>
                <a:cs typeface="Nanum Gothic" charset="-127"/>
                <a:sym typeface="Wingdings"/>
              </a:rPr>
              <a:t>값 보임</a:t>
            </a:r>
            <a:r>
              <a:rPr kumimoji="1" lang="en-US" altLang="ko-KR" sz="500" dirty="0">
                <a:solidFill>
                  <a:schemeClr val="tx1"/>
                </a:solidFill>
                <a:latin typeface="+mn-ea"/>
                <a:cs typeface="Nanum Gothic" charset="-127"/>
                <a:sym typeface="Wingdings"/>
              </a:rPr>
              <a:t>/</a:t>
            </a:r>
            <a:r>
              <a:rPr kumimoji="1" lang="ko-KR" altLang="en-US" sz="500" dirty="0">
                <a:solidFill>
                  <a:schemeClr val="tx1"/>
                </a:solidFill>
                <a:latin typeface="+mn-ea"/>
                <a:cs typeface="Nanum Gothic" charset="-127"/>
                <a:sym typeface="Wingdings"/>
              </a:rPr>
              <a:t>숨김 기능 없음</a:t>
            </a:r>
            <a:endParaRPr kumimoji="1" lang="en-US" altLang="ko-KR" sz="500" dirty="0">
              <a:solidFill>
                <a:schemeClr val="tx1"/>
              </a:solidFill>
              <a:latin typeface="+mn-ea"/>
              <a:cs typeface="Nanum Gothic" charset="-127"/>
              <a:sym typeface="Wingdings"/>
            </a:endParaRPr>
          </a:p>
          <a:p>
            <a:pPr marL="179388" lvl="1" indent="-74613">
              <a:buFontTx/>
              <a:buChar char="-"/>
            </a:pPr>
            <a:r>
              <a:rPr kumimoji="1" lang="en-US" altLang="ko-KR" sz="500" dirty="0">
                <a:solidFill>
                  <a:schemeClr val="tx1"/>
                </a:solidFill>
                <a:latin typeface="+mn-ea"/>
                <a:cs typeface="Nanum Gothic" charset="-127"/>
                <a:sym typeface="Wingdings"/>
              </a:rPr>
              <a:t>(All)</a:t>
            </a:r>
            <a:r>
              <a:rPr kumimoji="1" lang="ko-KR" altLang="en-US" sz="500" dirty="0">
                <a:solidFill>
                  <a:schemeClr val="tx1"/>
                </a:solidFill>
                <a:latin typeface="+mn-ea"/>
                <a:cs typeface="Nanum Gothic" charset="-127"/>
                <a:sym typeface="Wingdings"/>
              </a:rPr>
              <a:t> 항목 없음</a:t>
            </a:r>
            <a:endParaRPr kumimoji="1" lang="en-US" altLang="ko-KR" sz="500" dirty="0">
              <a:solidFill>
                <a:schemeClr val="tx1"/>
              </a:solidFill>
              <a:latin typeface="+mn-ea"/>
              <a:cs typeface="Nanum Gothic" charset="-127"/>
              <a:sym typeface="Wingdings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0" y="0"/>
            <a:ext cx="12192000" cy="6906001"/>
          </a:xfrm>
          <a:prstGeom prst="rect">
            <a:avLst/>
          </a:prstGeom>
          <a:solidFill>
            <a:schemeClr val="tx1">
              <a:alpha val="54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개발보류</a:t>
            </a:r>
            <a:endParaRPr kumimoji="1" lang="en-US" altLang="ko-KR" sz="1100" dirty="0" smtClean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11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2019.05</a:t>
            </a:r>
            <a:endParaRPr kumimoji="1" lang="ko-KR" altLang="en-US" sz="11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3486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개체 틀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ko-KR" altLang="en-US">
              <a:latin typeface="+mn-ea"/>
              <a:ea typeface="+mn-ea"/>
            </a:endParaRPr>
          </a:p>
        </p:txBody>
      </p:sp>
      <p:sp>
        <p:nvSpPr>
          <p:cNvPr id="18" name="제목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1.3</a:t>
            </a:r>
            <a:r>
              <a:rPr kumimoji="1" lang="ko-KR" altLang="en-US" dirty="0"/>
              <a:t> 대시보드 생성 </a:t>
            </a:r>
            <a:r>
              <a:rPr kumimoji="1" lang="en-US" altLang="ko-KR" dirty="0"/>
              <a:t>2</a:t>
            </a:r>
            <a:r>
              <a:rPr kumimoji="1" lang="ko-KR" altLang="en-US" dirty="0"/>
              <a:t>단계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(Linked </a:t>
            </a:r>
            <a:r>
              <a:rPr kumimoji="1" lang="en-US" altLang="ko-KR" dirty="0" err="1">
                <a:solidFill>
                  <a:srgbClr val="FF0000"/>
                </a:solidFill>
                <a:latin typeface="+mn-ea"/>
              </a:rPr>
              <a:t>datasource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)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ko-KR" altLang="en-US" dirty="0" err="1">
                <a:latin typeface="+mn-ea"/>
              </a:rPr>
              <a:t>인제스쳔</a:t>
            </a:r>
            <a:r>
              <a:rPr kumimoji="1" lang="ko-KR" altLang="en-US" dirty="0">
                <a:latin typeface="+mn-ea"/>
              </a:rPr>
              <a:t> 진행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24" name="텍스트 개체 틀 2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>
                <a:latin typeface="+mn-ea"/>
                <a:ea typeface="+mn-ea"/>
              </a:rPr>
              <a:t>데이터 인제스쳔 진행 팝업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진행 중 단계별 메시지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en-US" altLang="ko-KR" dirty="0">
                <a:latin typeface="+mn-ea"/>
                <a:ea typeface="+mn-ea"/>
              </a:rPr>
              <a:t>1</a:t>
            </a:r>
            <a:r>
              <a:rPr kumimoji="1" lang="ko-KR" altLang="en-US" dirty="0">
                <a:latin typeface="+mn-ea"/>
                <a:ea typeface="+mn-ea"/>
              </a:rPr>
              <a:t>단계 </a:t>
            </a:r>
            <a:r>
              <a:rPr kumimoji="1" lang="en-US" altLang="ko-KR" dirty="0">
                <a:latin typeface="+mn-ea"/>
                <a:ea typeface="+mn-ea"/>
              </a:rPr>
              <a:t>: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kumimoji="1" lang="en-US" altLang="ko-KR" dirty="0">
                <a:latin typeface="+mn-ea"/>
                <a:ea typeface="+mn-ea"/>
              </a:rPr>
              <a:t>DB</a:t>
            </a:r>
            <a:r>
              <a:rPr kumimoji="1" lang="ko-KR" altLang="en-US" dirty="0">
                <a:latin typeface="+mn-ea"/>
                <a:ea typeface="+mn-ea"/>
              </a:rPr>
              <a:t>로부터 데이터를 가져오고 있습니다 </a:t>
            </a:r>
            <a:r>
              <a:rPr kumimoji="1" lang="en-US" altLang="ko-KR" dirty="0">
                <a:latin typeface="+mn-ea"/>
                <a:ea typeface="+mn-ea"/>
              </a:rPr>
              <a:t>(1/n) </a:t>
            </a:r>
          </a:p>
          <a:p>
            <a:pPr lvl="2"/>
            <a:r>
              <a:rPr kumimoji="1" lang="en-US" altLang="ko-KR" dirty="0">
                <a:latin typeface="+mn-ea"/>
                <a:ea typeface="+mn-ea"/>
              </a:rPr>
              <a:t>2</a:t>
            </a:r>
            <a:r>
              <a:rPr kumimoji="1" lang="ko-KR" altLang="en-US" dirty="0">
                <a:latin typeface="+mn-ea"/>
                <a:ea typeface="+mn-ea"/>
              </a:rPr>
              <a:t>단계 </a:t>
            </a:r>
            <a:r>
              <a:rPr kumimoji="1" lang="en-US" altLang="ko-KR" dirty="0">
                <a:latin typeface="+mn-ea"/>
                <a:ea typeface="+mn-ea"/>
              </a:rPr>
              <a:t>:</a:t>
            </a:r>
            <a:r>
              <a:rPr kumimoji="1" lang="ko-KR" altLang="en-US" dirty="0">
                <a:latin typeface="+mn-ea"/>
                <a:ea typeface="+mn-ea"/>
              </a:rPr>
              <a:t> 엔진에 적재중입니다 </a:t>
            </a:r>
            <a:r>
              <a:rPr kumimoji="1" lang="en-US" altLang="ko-KR" dirty="0">
                <a:latin typeface="+mn-ea"/>
                <a:ea typeface="+mn-ea"/>
              </a:rPr>
              <a:t>(2/n)</a:t>
            </a:r>
          </a:p>
          <a:p>
            <a:pPr lvl="2"/>
            <a:r>
              <a:rPr kumimoji="1" lang="en-US" altLang="ko-KR" dirty="0">
                <a:latin typeface="+mn-ea"/>
                <a:ea typeface="+mn-ea"/>
              </a:rPr>
              <a:t>...</a:t>
            </a:r>
          </a:p>
          <a:p>
            <a:pPr lvl="2"/>
            <a:r>
              <a:rPr kumimoji="1" lang="en-US" altLang="ko-KR" dirty="0">
                <a:latin typeface="+mn-ea"/>
                <a:ea typeface="+mn-ea"/>
              </a:rPr>
              <a:t>n</a:t>
            </a:r>
            <a:r>
              <a:rPr kumimoji="1" lang="ko-KR" altLang="en-US" dirty="0">
                <a:latin typeface="+mn-ea"/>
                <a:ea typeface="+mn-ea"/>
              </a:rPr>
              <a:t>단계 </a:t>
            </a:r>
            <a:r>
              <a:rPr kumimoji="1" lang="en-US" altLang="ko-KR" dirty="0">
                <a:latin typeface="+mn-ea"/>
                <a:ea typeface="+mn-ea"/>
              </a:rPr>
              <a:t>: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kumimoji="1" lang="en-US" altLang="ko-KR" dirty="0">
                <a:latin typeface="+mn-ea"/>
                <a:ea typeface="+mn-ea"/>
              </a:rPr>
              <a:t>(n/n)</a:t>
            </a: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프로그래스 바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프로그래스 애니메이션</a:t>
            </a:r>
            <a:endParaRPr kumimoji="1" lang="en-US" altLang="ko-KR" dirty="0">
              <a:latin typeface="+mn-ea"/>
              <a:ea typeface="+mn-ea"/>
            </a:endParaRPr>
          </a:p>
          <a:p>
            <a:pPr lvl="3"/>
            <a:r>
              <a:rPr kumimoji="1" lang="ko-KR" altLang="en-US" dirty="0">
                <a:latin typeface="+mn-ea"/>
                <a:ea typeface="+mn-ea"/>
              </a:rPr>
              <a:t>영역을 단계수로 나눠서 프로그래스가 등시간 간격으로 진행됨</a:t>
            </a:r>
            <a:endParaRPr kumimoji="1" lang="en-US" altLang="ko-KR" dirty="0">
              <a:latin typeface="+mn-ea"/>
              <a:ea typeface="+mn-ea"/>
            </a:endParaRPr>
          </a:p>
          <a:p>
            <a:pPr lvl="3"/>
            <a:r>
              <a:rPr kumimoji="1" lang="ko-KR" altLang="en-US" dirty="0">
                <a:latin typeface="+mn-ea"/>
                <a:ea typeface="+mn-ea"/>
              </a:rPr>
              <a:t>실제 진행이 빠른 경우는 다음 단계로 빠르게 넘어가고</a:t>
            </a:r>
            <a:r>
              <a:rPr kumimoji="1" lang="en-US" altLang="ko-KR" dirty="0">
                <a:latin typeface="+mn-ea"/>
                <a:ea typeface="+mn-ea"/>
              </a:rPr>
              <a:t>,</a:t>
            </a:r>
            <a:r>
              <a:rPr kumimoji="1" lang="ko-KR" altLang="en-US" dirty="0">
                <a:latin typeface="+mn-ea"/>
                <a:ea typeface="+mn-ea"/>
              </a:rPr>
              <a:t> 실제 진행이 느린 경우는 다음 단계로 넘어가지 않음 </a:t>
            </a:r>
          </a:p>
        </p:txBody>
      </p:sp>
      <p:cxnSp>
        <p:nvCxnSpPr>
          <p:cNvPr id="204" name="꺾인 연결선[E] 203"/>
          <p:cNvCxnSpPr/>
          <p:nvPr/>
        </p:nvCxnSpPr>
        <p:spPr>
          <a:xfrm rot="5400000">
            <a:off x="4519621" y="2782868"/>
            <a:ext cx="184125" cy="635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직사각형 209"/>
          <p:cNvSpPr/>
          <p:nvPr/>
        </p:nvSpPr>
        <p:spPr>
          <a:xfrm>
            <a:off x="2338911" y="1499857"/>
            <a:ext cx="1203321" cy="191807"/>
          </a:xfrm>
          <a:prstGeom prst="rect">
            <a:avLst/>
          </a:prstGeom>
          <a:solidFill>
            <a:srgbClr val="7030A0"/>
          </a:solidFill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데이터 소스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 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상태 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: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Preparing</a:t>
            </a:r>
            <a:endParaRPr kumimoji="1" lang="ko-KR" altLang="en-US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211" name="직사각형 210"/>
          <p:cNvSpPr/>
          <p:nvPr/>
        </p:nvSpPr>
        <p:spPr>
          <a:xfrm>
            <a:off x="2338911" y="2705032"/>
            <a:ext cx="466139" cy="155169"/>
          </a:xfrm>
          <a:prstGeom prst="rect">
            <a:avLst/>
          </a:prstGeom>
          <a:solidFill>
            <a:srgbClr val="7030A0"/>
          </a:solidFill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kumimoji="1" lang="ko-KR" altLang="en-US" sz="600">
                <a:solidFill>
                  <a:schemeClr val="bg1"/>
                </a:solidFill>
                <a:latin typeface="+mn-ea"/>
                <a:cs typeface="Nanum Gothic" charset="-127"/>
              </a:rPr>
              <a:t>진행중</a:t>
            </a:r>
            <a:endParaRPr kumimoji="1" lang="ko-KR" altLang="en-US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228" name="직사각형 227"/>
          <p:cNvSpPr/>
          <p:nvPr/>
        </p:nvSpPr>
        <p:spPr>
          <a:xfrm>
            <a:off x="2338911" y="1759058"/>
            <a:ext cx="466139" cy="202028"/>
          </a:xfrm>
          <a:prstGeom prst="rect">
            <a:avLst/>
          </a:prstGeom>
          <a:solidFill>
            <a:srgbClr val="7030A0"/>
          </a:solidFill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계산중 또는 버퍼</a:t>
            </a:r>
          </a:p>
        </p:txBody>
      </p:sp>
      <p:sp>
        <p:nvSpPr>
          <p:cNvPr id="257" name="직사각형 256"/>
          <p:cNvSpPr/>
          <p:nvPr/>
        </p:nvSpPr>
        <p:spPr>
          <a:xfrm>
            <a:off x="7484015" y="2619477"/>
            <a:ext cx="1497697" cy="3320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pPr marL="0" lvl="2"/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프로그래스 팝업 닫힘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.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 </a:t>
            </a:r>
            <a:endParaRPr kumimoji="1" lang="en-US" altLang="ko-KR" sz="600" dirty="0">
              <a:solidFill>
                <a:schemeClr val="bg1"/>
              </a:solidFill>
              <a:latin typeface="+mn-ea"/>
              <a:cs typeface="Nanum Gothic" charset="-127"/>
            </a:endParaRPr>
          </a:p>
          <a:p>
            <a:pPr marL="0" lvl="2"/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인제스쳔 취소됨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61381" y="503905"/>
            <a:ext cx="816032" cy="147765"/>
          </a:xfrm>
          <a:prstGeom prst="rect">
            <a:avLst/>
          </a:prstGeom>
          <a:solidFill>
            <a:srgbClr val="00B0F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Linked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 err="1">
                <a:solidFill>
                  <a:schemeClr val="bg1"/>
                </a:solidFill>
                <a:latin typeface="+mn-ea"/>
                <a:cs typeface="Nanum Gothic" charset="-127"/>
              </a:rPr>
              <a:t>datasource</a:t>
            </a:r>
            <a:endParaRPr kumimoji="1" lang="ko-KR" altLang="en-US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501" y="5242240"/>
            <a:ext cx="2765186" cy="7022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911" y="1974978"/>
            <a:ext cx="4572066" cy="7022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511" y="2884559"/>
            <a:ext cx="4586698" cy="70226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194" y="4395107"/>
            <a:ext cx="2757870" cy="716900"/>
          </a:xfrm>
          <a:prstGeom prst="rect">
            <a:avLst/>
          </a:prstGeom>
        </p:spPr>
      </p:pic>
      <p:cxnSp>
        <p:nvCxnSpPr>
          <p:cNvPr id="40" name="꺾인 연결선[E] 39"/>
          <p:cNvCxnSpPr>
            <a:endCxn id="257" idx="1"/>
          </p:cNvCxnSpPr>
          <p:nvPr/>
        </p:nvCxnSpPr>
        <p:spPr>
          <a:xfrm>
            <a:off x="6669248" y="2252032"/>
            <a:ext cx="814767" cy="53344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[E] 41"/>
          <p:cNvCxnSpPr>
            <a:endCxn id="257" idx="1"/>
          </p:cNvCxnSpPr>
          <p:nvPr/>
        </p:nvCxnSpPr>
        <p:spPr>
          <a:xfrm flipV="1">
            <a:off x="6669248" y="2785480"/>
            <a:ext cx="814767" cy="36743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꺾인 연결선[E] 152"/>
          <p:cNvCxnSpPr>
            <a:stCxn id="6" idx="2"/>
            <a:endCxn id="7" idx="0"/>
          </p:cNvCxnSpPr>
          <p:nvPr/>
        </p:nvCxnSpPr>
        <p:spPr>
          <a:xfrm rot="16200000" flipH="1">
            <a:off x="4659355" y="3542332"/>
            <a:ext cx="808279" cy="89726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직사각형 257"/>
          <p:cNvSpPr/>
          <p:nvPr/>
        </p:nvSpPr>
        <p:spPr>
          <a:xfrm>
            <a:off x="4754193" y="3910442"/>
            <a:ext cx="308580" cy="155169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pPr algn="ctr"/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결과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6908209" y="4905456"/>
            <a:ext cx="1497697" cy="33200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pPr marL="0" lvl="2"/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초 후 닫힘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11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507066" y="3072478"/>
            <a:ext cx="2555707" cy="18485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pPr marL="0" lvl="2"/>
            <a:r>
              <a:rPr kumimoji="1" lang="en-US" altLang="ko-KR" sz="600" dirty="0">
                <a:solidFill>
                  <a:srgbClr val="7030A0"/>
                </a:solidFill>
                <a:latin typeface="+mn-ea"/>
                <a:cs typeface="Nanum Gothic" charset="-127"/>
              </a:rPr>
              <a:t>DB</a:t>
            </a:r>
            <a:r>
              <a:rPr kumimoji="1" lang="ko-KR" altLang="en-US" sz="600">
                <a:solidFill>
                  <a:srgbClr val="7030A0"/>
                </a:solidFill>
                <a:latin typeface="+mn-ea"/>
                <a:cs typeface="Nanum Gothic" charset="-127"/>
              </a:rPr>
              <a:t>로부터 </a:t>
            </a:r>
            <a:r>
              <a:rPr kumimoji="1" lang="ko-KR" altLang="en-US" sz="600" dirty="0">
                <a:solidFill>
                  <a:srgbClr val="7030A0"/>
                </a:solidFill>
                <a:latin typeface="+mn-ea"/>
                <a:cs typeface="Nanum Gothic" charset="-127"/>
              </a:rPr>
              <a:t>데이터를 가져오고 있습니다 </a:t>
            </a:r>
            <a:r>
              <a:rPr kumimoji="1" lang="en-US" altLang="ko-KR" sz="600" dirty="0">
                <a:solidFill>
                  <a:srgbClr val="7030A0"/>
                </a:solidFill>
                <a:latin typeface="+mn-ea"/>
                <a:cs typeface="Nanum Gothic" charset="-127"/>
              </a:rPr>
              <a:t>(1/n)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507066" y="2151973"/>
            <a:ext cx="2555707" cy="18485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pPr marL="0" lvl="2"/>
            <a:r>
              <a:rPr kumimoji="1" lang="en-US" altLang="ko-KR" sz="600" dirty="0">
                <a:solidFill>
                  <a:srgbClr val="7030A0"/>
                </a:solidFill>
                <a:latin typeface="+mn-ea"/>
                <a:cs typeface="Nanum Gothic" charset="-127"/>
              </a:rPr>
              <a:t>Waiting...</a:t>
            </a:r>
            <a:endParaRPr kumimoji="1" lang="ko-KR" altLang="en-US" sz="600" dirty="0">
              <a:solidFill>
                <a:srgbClr val="7030A0"/>
              </a:solidFill>
              <a:latin typeface="+mn-ea"/>
              <a:cs typeface="Nanum Gothic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361358" y="3111968"/>
            <a:ext cx="105861" cy="105874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rgbClr val="FF0000"/>
                </a:solidFill>
                <a:latin typeface="+mn-ea"/>
                <a:cs typeface="Nanum Gothic" charset="-127"/>
              </a:rPr>
              <a:t>1</a:t>
            </a:r>
            <a:endParaRPr lang="ko-KR" altLang="en-US" sz="6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361358" y="3257332"/>
            <a:ext cx="105861" cy="105874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rgbClr val="FF0000"/>
                </a:solidFill>
                <a:latin typeface="+mn-ea"/>
                <a:cs typeface="Nanum Gothic" charset="-127"/>
              </a:rPr>
              <a:t>2</a:t>
            </a:r>
            <a:endParaRPr lang="ko-KR" altLang="en-US" sz="6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191571" y="286020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AF1DDCCD-4F49-CC47-BB98-56878A51E09A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ko-KR" altLang="en-US" sz="1000" b="1" dirty="0">
                <a:solidFill>
                  <a:srgbClr val="FF0000"/>
                </a:solidFill>
                <a:highlight>
                  <a:srgbClr val="FFFF00"/>
                </a:highlight>
                <a:ea typeface="+mj-ea"/>
                <a:cs typeface="Nanum Gothic" charset="-127"/>
                <a:sym typeface="Wingdings"/>
              </a:rPr>
              <a:t>다음 화면과 같이 변경함</a:t>
            </a:r>
            <a:endParaRPr kumimoji="1" lang="en-US" altLang="ko-KR" sz="1000" b="1" dirty="0">
              <a:solidFill>
                <a:srgbClr val="FF0000"/>
              </a:solidFill>
              <a:highlight>
                <a:srgbClr val="FFFF00"/>
              </a:highlight>
              <a:ea typeface="+mj-ea"/>
              <a:cs typeface="Nanum Gothic" charset="-127"/>
              <a:sym typeface="Wingdings"/>
            </a:endParaRPr>
          </a:p>
          <a:p>
            <a:pPr algn="ctr"/>
            <a:r>
              <a:rPr kumimoji="1" lang="en-US" altLang="ko-KR" sz="1000" b="1" dirty="0">
                <a:solidFill>
                  <a:srgbClr val="FF0000"/>
                </a:solidFill>
                <a:highlight>
                  <a:srgbClr val="FFFF00"/>
                </a:highlight>
                <a:ea typeface="+mj-ea"/>
                <a:cs typeface="Nanum Gothic" charset="-127"/>
                <a:sym typeface="Wingdings"/>
              </a:rPr>
              <a:t>2019.3.6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0" y="0"/>
            <a:ext cx="12192000" cy="6906001"/>
          </a:xfrm>
          <a:prstGeom prst="rect">
            <a:avLst/>
          </a:prstGeom>
          <a:solidFill>
            <a:schemeClr val="tx1">
              <a:alpha val="54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개발보류</a:t>
            </a:r>
            <a:endParaRPr kumimoji="1" lang="en-US" altLang="ko-KR" sz="1100" dirty="0" smtClean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11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2019.05</a:t>
            </a:r>
            <a:endParaRPr kumimoji="1" lang="ko-KR" altLang="en-US" sz="11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8956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2E81DBA1-75FA-3C45-9097-F1945B85EFF1}"/>
              </a:ext>
            </a:extLst>
          </p:cNvPr>
          <p:cNvSpPr/>
          <p:nvPr/>
        </p:nvSpPr>
        <p:spPr>
          <a:xfrm>
            <a:off x="2342721" y="2624470"/>
            <a:ext cx="4557966" cy="837751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pPr marL="0" lvl="2"/>
            <a:endParaRPr kumimoji="1" lang="ko-KR" altLang="en-US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02AD3882-9298-E444-91CD-3125D0389D4B}"/>
              </a:ext>
            </a:extLst>
          </p:cNvPr>
          <p:cNvSpPr/>
          <p:nvPr/>
        </p:nvSpPr>
        <p:spPr>
          <a:xfrm>
            <a:off x="2342721" y="1539473"/>
            <a:ext cx="4557966" cy="837751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pPr marL="0" lvl="2"/>
            <a:endParaRPr kumimoji="1" lang="ko-KR" altLang="en-US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9" name="텍스트 개체 틀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ko-KR" altLang="en-US">
              <a:latin typeface="+mn-ea"/>
              <a:ea typeface="+mn-ea"/>
            </a:endParaRPr>
          </a:p>
        </p:txBody>
      </p:sp>
      <p:sp>
        <p:nvSpPr>
          <p:cNvPr id="18" name="제목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1.3</a:t>
            </a:r>
            <a:r>
              <a:rPr kumimoji="1" lang="ko-KR" altLang="en-US" dirty="0"/>
              <a:t> 대시보드 생성 </a:t>
            </a:r>
            <a:r>
              <a:rPr kumimoji="1" lang="en-US" altLang="ko-KR" dirty="0"/>
              <a:t>2</a:t>
            </a:r>
            <a:r>
              <a:rPr kumimoji="1" lang="ko-KR" altLang="en-US" dirty="0"/>
              <a:t>단계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(Linked </a:t>
            </a:r>
            <a:r>
              <a:rPr kumimoji="1" lang="en-US" altLang="ko-KR" dirty="0" err="1">
                <a:solidFill>
                  <a:srgbClr val="FF0000"/>
                </a:solidFill>
                <a:latin typeface="+mn-ea"/>
              </a:rPr>
              <a:t>datasource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)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ko-KR" altLang="en-US" dirty="0" err="1">
                <a:latin typeface="+mn-ea"/>
              </a:rPr>
              <a:t>인제스쳔</a:t>
            </a:r>
            <a:r>
              <a:rPr kumimoji="1" lang="ko-KR" altLang="en-US" dirty="0">
                <a:latin typeface="+mn-ea"/>
              </a:rPr>
              <a:t> 진행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24" name="텍스트 개체 틀 2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>
                <a:latin typeface="+mn-ea"/>
                <a:ea typeface="+mn-ea"/>
              </a:rPr>
              <a:t>데이터 인제스쳔 진행 팝업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진행 중 단계별 메시지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en-US" altLang="ko-KR" dirty="0">
                <a:latin typeface="+mn-ea"/>
                <a:ea typeface="+mn-ea"/>
              </a:rPr>
              <a:t>1</a:t>
            </a:r>
            <a:r>
              <a:rPr kumimoji="1" lang="ko-KR" altLang="en-US" dirty="0">
                <a:latin typeface="+mn-ea"/>
                <a:ea typeface="+mn-ea"/>
              </a:rPr>
              <a:t>단계 </a:t>
            </a:r>
            <a:r>
              <a:rPr kumimoji="1" lang="en-US" altLang="ko-KR" dirty="0">
                <a:latin typeface="+mn-ea"/>
                <a:ea typeface="+mn-ea"/>
              </a:rPr>
              <a:t>: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kumimoji="1" lang="en-US" altLang="ko-KR" dirty="0">
                <a:latin typeface="+mn-ea"/>
                <a:ea typeface="+mn-ea"/>
              </a:rPr>
              <a:t>DB</a:t>
            </a:r>
            <a:r>
              <a:rPr kumimoji="1" lang="ko-KR" altLang="en-US" dirty="0">
                <a:latin typeface="+mn-ea"/>
                <a:ea typeface="+mn-ea"/>
              </a:rPr>
              <a:t>로부터 데이터를 가져오고 있습니다 </a:t>
            </a:r>
            <a:r>
              <a:rPr kumimoji="1" lang="en-US" altLang="ko-KR" dirty="0">
                <a:latin typeface="+mn-ea"/>
                <a:ea typeface="+mn-ea"/>
              </a:rPr>
              <a:t>(1/n) </a:t>
            </a:r>
          </a:p>
          <a:p>
            <a:pPr lvl="2"/>
            <a:r>
              <a:rPr kumimoji="1" lang="en-US" altLang="ko-KR" dirty="0">
                <a:latin typeface="+mn-ea"/>
                <a:ea typeface="+mn-ea"/>
              </a:rPr>
              <a:t>2</a:t>
            </a:r>
            <a:r>
              <a:rPr kumimoji="1" lang="ko-KR" altLang="en-US" dirty="0">
                <a:latin typeface="+mn-ea"/>
                <a:ea typeface="+mn-ea"/>
              </a:rPr>
              <a:t>단계 </a:t>
            </a:r>
            <a:r>
              <a:rPr kumimoji="1" lang="en-US" altLang="ko-KR" dirty="0">
                <a:latin typeface="+mn-ea"/>
                <a:ea typeface="+mn-ea"/>
              </a:rPr>
              <a:t>:</a:t>
            </a:r>
            <a:r>
              <a:rPr kumimoji="1" lang="ko-KR" altLang="en-US" dirty="0">
                <a:latin typeface="+mn-ea"/>
                <a:ea typeface="+mn-ea"/>
              </a:rPr>
              <a:t> 엔진에 적재중입니다 </a:t>
            </a:r>
            <a:r>
              <a:rPr kumimoji="1" lang="en-US" altLang="ko-KR" dirty="0">
                <a:latin typeface="+mn-ea"/>
                <a:ea typeface="+mn-ea"/>
              </a:rPr>
              <a:t>(2/n)</a:t>
            </a:r>
          </a:p>
          <a:p>
            <a:pPr lvl="2"/>
            <a:r>
              <a:rPr kumimoji="1" lang="en-US" altLang="ko-KR" dirty="0">
                <a:latin typeface="+mn-ea"/>
                <a:ea typeface="+mn-ea"/>
              </a:rPr>
              <a:t>...</a:t>
            </a:r>
          </a:p>
          <a:p>
            <a:pPr lvl="2"/>
            <a:r>
              <a:rPr kumimoji="1" lang="en-US" altLang="ko-KR" dirty="0">
                <a:latin typeface="+mn-ea"/>
                <a:ea typeface="+mn-ea"/>
              </a:rPr>
              <a:t>n</a:t>
            </a:r>
            <a:r>
              <a:rPr kumimoji="1" lang="ko-KR" altLang="en-US" dirty="0">
                <a:latin typeface="+mn-ea"/>
                <a:ea typeface="+mn-ea"/>
              </a:rPr>
              <a:t>단계 </a:t>
            </a:r>
            <a:r>
              <a:rPr kumimoji="1" lang="en-US" altLang="ko-KR" dirty="0">
                <a:latin typeface="+mn-ea"/>
                <a:ea typeface="+mn-ea"/>
              </a:rPr>
              <a:t>: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kumimoji="1" lang="en-US" altLang="ko-KR" dirty="0">
                <a:latin typeface="+mn-ea"/>
                <a:ea typeface="+mn-ea"/>
              </a:rPr>
              <a:t>(n/n)</a:t>
            </a: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프로그래스 바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프로그래스 애니메이션</a:t>
            </a:r>
            <a:endParaRPr kumimoji="1" lang="en-US" altLang="ko-KR" dirty="0">
              <a:latin typeface="+mn-ea"/>
              <a:ea typeface="+mn-ea"/>
            </a:endParaRPr>
          </a:p>
          <a:p>
            <a:pPr lvl="3"/>
            <a:r>
              <a:rPr kumimoji="1" lang="ko-KR" altLang="en-US" dirty="0">
                <a:latin typeface="+mn-ea"/>
                <a:ea typeface="+mn-ea"/>
              </a:rPr>
              <a:t>영역을 단계수로 나눠서 프로그래스가 등시간 간격으로 진행됨</a:t>
            </a:r>
            <a:endParaRPr kumimoji="1" lang="en-US" altLang="ko-KR" dirty="0">
              <a:latin typeface="+mn-ea"/>
              <a:ea typeface="+mn-ea"/>
            </a:endParaRPr>
          </a:p>
          <a:p>
            <a:pPr lvl="3"/>
            <a:r>
              <a:rPr kumimoji="1" lang="ko-KR" altLang="en-US" dirty="0">
                <a:latin typeface="+mn-ea"/>
                <a:ea typeface="+mn-ea"/>
              </a:rPr>
              <a:t>실제 진행이 빠른 경우는 다음 단계로 빠르게 넘어가고</a:t>
            </a:r>
            <a:r>
              <a:rPr kumimoji="1" lang="en-US" altLang="ko-KR" dirty="0">
                <a:latin typeface="+mn-ea"/>
                <a:ea typeface="+mn-ea"/>
              </a:rPr>
              <a:t>,</a:t>
            </a:r>
            <a:r>
              <a:rPr kumimoji="1" lang="ko-KR" altLang="en-US" dirty="0">
                <a:latin typeface="+mn-ea"/>
                <a:ea typeface="+mn-ea"/>
              </a:rPr>
              <a:t> 실제 진행이 느린 경우는 다음 단계로 넘어가지 않음 </a:t>
            </a:r>
          </a:p>
        </p:txBody>
      </p:sp>
      <p:cxnSp>
        <p:nvCxnSpPr>
          <p:cNvPr id="204" name="꺾인 연결선[E] 203"/>
          <p:cNvCxnSpPr>
            <a:cxnSpLocks/>
            <a:stCxn id="49" idx="2"/>
            <a:endCxn id="53" idx="0"/>
          </p:cNvCxnSpPr>
          <p:nvPr/>
        </p:nvCxnSpPr>
        <p:spPr>
          <a:xfrm rot="5400000">
            <a:off x="4498081" y="2500847"/>
            <a:ext cx="247246" cy="127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직사각형 210"/>
          <p:cNvSpPr/>
          <p:nvPr/>
        </p:nvSpPr>
        <p:spPr>
          <a:xfrm>
            <a:off x="2338911" y="2463210"/>
            <a:ext cx="647177" cy="155169"/>
          </a:xfrm>
          <a:prstGeom prst="rect">
            <a:avLst/>
          </a:prstGeom>
          <a:solidFill>
            <a:srgbClr val="7030A0"/>
          </a:solidFill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kumimoji="1" lang="ko-KR" altLang="en-US" sz="600">
                <a:solidFill>
                  <a:schemeClr val="bg1"/>
                </a:solidFill>
                <a:latin typeface="+mn-ea"/>
                <a:cs typeface="Nanum Gothic" charset="-127"/>
              </a:rPr>
              <a:t>진행중</a:t>
            </a:r>
            <a:endParaRPr kumimoji="1" lang="ko-KR" altLang="en-US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228" name="직사각형 227"/>
          <p:cNvSpPr/>
          <p:nvPr/>
        </p:nvSpPr>
        <p:spPr>
          <a:xfrm>
            <a:off x="2338911" y="1375405"/>
            <a:ext cx="647177" cy="167084"/>
          </a:xfrm>
          <a:prstGeom prst="rect">
            <a:avLst/>
          </a:prstGeom>
          <a:solidFill>
            <a:srgbClr val="7030A0"/>
          </a:solidFill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계산중 또는 버퍼</a:t>
            </a:r>
          </a:p>
        </p:txBody>
      </p:sp>
      <p:sp>
        <p:nvSpPr>
          <p:cNvPr id="257" name="직사각형 256"/>
          <p:cNvSpPr/>
          <p:nvPr/>
        </p:nvSpPr>
        <p:spPr>
          <a:xfrm>
            <a:off x="7508255" y="2403108"/>
            <a:ext cx="784837" cy="3320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pPr marL="0" lvl="2"/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팝업 닫힘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.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 </a:t>
            </a:r>
            <a:endParaRPr kumimoji="1" lang="en-US" altLang="ko-KR" sz="600" dirty="0">
              <a:solidFill>
                <a:schemeClr val="bg1"/>
              </a:solidFill>
              <a:latin typeface="+mn-ea"/>
              <a:cs typeface="Nanum Gothic" charset="-127"/>
            </a:endParaRPr>
          </a:p>
          <a:p>
            <a:pPr marL="0" lvl="2"/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인제스쳔 취소됨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61381" y="503905"/>
            <a:ext cx="816032" cy="147765"/>
          </a:xfrm>
          <a:prstGeom prst="rect">
            <a:avLst/>
          </a:prstGeom>
          <a:solidFill>
            <a:srgbClr val="00B0F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Linked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 err="1">
                <a:solidFill>
                  <a:schemeClr val="bg1"/>
                </a:solidFill>
                <a:latin typeface="+mn-ea"/>
                <a:cs typeface="Nanum Gothic" charset="-127"/>
              </a:rPr>
              <a:t>datasource</a:t>
            </a:r>
            <a:endParaRPr kumimoji="1" lang="ko-KR" altLang="en-US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549" y="7151961"/>
            <a:ext cx="4572066" cy="7022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71" y="7257770"/>
            <a:ext cx="4586698" cy="70226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194" y="4295142"/>
            <a:ext cx="2757870" cy="716900"/>
          </a:xfrm>
          <a:prstGeom prst="rect">
            <a:avLst/>
          </a:prstGeom>
        </p:spPr>
      </p:pic>
      <p:cxnSp>
        <p:nvCxnSpPr>
          <p:cNvPr id="153" name="꺾인 연결선[E] 152"/>
          <p:cNvCxnSpPr>
            <a:cxnSpLocks/>
            <a:stCxn id="53" idx="2"/>
            <a:endCxn id="7" idx="1"/>
          </p:cNvCxnSpPr>
          <p:nvPr/>
        </p:nvCxnSpPr>
        <p:spPr>
          <a:xfrm rot="5400000">
            <a:off x="3781764" y="3813651"/>
            <a:ext cx="1191371" cy="488510"/>
          </a:xfrm>
          <a:prstGeom prst="bentConnector4">
            <a:avLst>
              <a:gd name="adj1" fmla="val 34956"/>
              <a:gd name="adj2" fmla="val 146795"/>
            </a:avLst>
          </a:prstGeom>
          <a:ln>
            <a:solidFill>
              <a:srgbClr val="FF0000"/>
            </a:solidFill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직사각형 257"/>
          <p:cNvSpPr/>
          <p:nvPr/>
        </p:nvSpPr>
        <p:spPr>
          <a:xfrm>
            <a:off x="4476054" y="3559970"/>
            <a:ext cx="308580" cy="155169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pPr algn="ctr"/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결과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6908209" y="4703438"/>
            <a:ext cx="1497697" cy="33200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pPr marL="0" lvl="2"/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초 후 닫힘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12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26026" y="7445689"/>
            <a:ext cx="2555707" cy="18485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pPr marL="0" lvl="2"/>
            <a:r>
              <a:rPr kumimoji="1" lang="en-US" altLang="ko-KR" sz="600" dirty="0">
                <a:solidFill>
                  <a:srgbClr val="7030A0"/>
                </a:solidFill>
                <a:latin typeface="+mn-ea"/>
                <a:cs typeface="Nanum Gothic" charset="-127"/>
              </a:rPr>
              <a:t>DB</a:t>
            </a:r>
            <a:r>
              <a:rPr kumimoji="1" lang="ko-KR" altLang="en-US" sz="600">
                <a:solidFill>
                  <a:srgbClr val="7030A0"/>
                </a:solidFill>
                <a:latin typeface="+mn-ea"/>
                <a:cs typeface="Nanum Gothic" charset="-127"/>
              </a:rPr>
              <a:t>로부터 </a:t>
            </a:r>
            <a:r>
              <a:rPr kumimoji="1" lang="ko-KR" altLang="en-US" sz="600" dirty="0">
                <a:solidFill>
                  <a:srgbClr val="7030A0"/>
                </a:solidFill>
                <a:latin typeface="+mn-ea"/>
                <a:cs typeface="Nanum Gothic" charset="-127"/>
              </a:rPr>
              <a:t>데이터를 가져오고 있습니다 </a:t>
            </a:r>
            <a:r>
              <a:rPr kumimoji="1" lang="en-US" altLang="ko-KR" sz="600" dirty="0">
                <a:solidFill>
                  <a:srgbClr val="7030A0"/>
                </a:solidFill>
                <a:latin typeface="+mn-ea"/>
                <a:cs typeface="Nanum Gothic" charset="-127"/>
              </a:rPr>
              <a:t>(1/n)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417818" y="7101204"/>
            <a:ext cx="2555707" cy="18485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pPr marL="0" lvl="2"/>
            <a:r>
              <a:rPr kumimoji="1" lang="en-US" altLang="ko-KR" sz="600" dirty="0">
                <a:solidFill>
                  <a:srgbClr val="7030A0"/>
                </a:solidFill>
                <a:latin typeface="+mn-ea"/>
                <a:cs typeface="Nanum Gothic" charset="-127"/>
              </a:rPr>
              <a:t>Waiting...</a:t>
            </a:r>
            <a:endParaRPr kumimoji="1" lang="ko-KR" altLang="en-US" sz="600" dirty="0">
              <a:solidFill>
                <a:srgbClr val="7030A0"/>
              </a:solidFill>
              <a:latin typeface="+mn-ea"/>
              <a:cs typeface="Nanum Gothic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-617574" y="3621848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xmlns="" id="{C3594AA2-06D2-8B47-A3A4-F8246815921E}"/>
              </a:ext>
            </a:extLst>
          </p:cNvPr>
          <p:cNvGrpSpPr/>
          <p:nvPr/>
        </p:nvGrpSpPr>
        <p:grpSpPr>
          <a:xfrm>
            <a:off x="2388654" y="1900040"/>
            <a:ext cx="3182403" cy="411930"/>
            <a:chOff x="2931745" y="934737"/>
            <a:chExt cx="3182403" cy="411930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xmlns="" id="{9383665E-76E2-B747-AA31-9AF373DB2BB0}"/>
                </a:ext>
              </a:extLst>
            </p:cNvPr>
            <p:cNvGrpSpPr/>
            <p:nvPr/>
          </p:nvGrpSpPr>
          <p:grpSpPr>
            <a:xfrm>
              <a:off x="3224906" y="934737"/>
              <a:ext cx="2556371" cy="223324"/>
              <a:chOff x="4597870" y="977440"/>
              <a:chExt cx="2556371" cy="223324"/>
            </a:xfrm>
          </p:grpSpPr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xmlns="" id="{48026A36-302A-344E-903A-B3C79C5FC84F}"/>
                  </a:ext>
                </a:extLst>
              </p:cNvPr>
              <p:cNvSpPr/>
              <p:nvPr/>
            </p:nvSpPr>
            <p:spPr>
              <a:xfrm>
                <a:off x="4597870" y="977440"/>
                <a:ext cx="223324" cy="22332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900" b="1" dirty="0">
                    <a:solidFill>
                      <a:schemeClr val="bg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1</a:t>
                </a:r>
                <a:endParaRPr kumimoji="1" lang="ko-KR" altLang="en-US" sz="900" b="1" dirty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xmlns="" id="{EBE3DC5F-FE47-6949-AD5E-29BCDE408A81}"/>
                  </a:ext>
                </a:extLst>
              </p:cNvPr>
              <p:cNvSpPr/>
              <p:nvPr/>
            </p:nvSpPr>
            <p:spPr>
              <a:xfrm>
                <a:off x="5375552" y="977440"/>
                <a:ext cx="223324" cy="22332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900" b="1" dirty="0">
                    <a:solidFill>
                      <a:schemeClr val="tx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2</a:t>
                </a:r>
                <a:endParaRPr kumimoji="1" lang="ko-KR" altLang="en-US" sz="900" b="1" dirty="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cxnSp>
            <p:nvCxnSpPr>
              <p:cNvPr id="39" name="직선 연결선[R] 38">
                <a:extLst>
                  <a:ext uri="{FF2B5EF4-FFF2-40B4-BE49-F238E27FC236}">
                    <a16:creationId xmlns:a16="http://schemas.microsoft.com/office/drawing/2014/main" xmlns="" id="{810F2EEE-A812-0842-8065-9652BE7727BF}"/>
                  </a:ext>
                </a:extLst>
              </p:cNvPr>
              <p:cNvCxnSpPr>
                <a:stCxn id="37" idx="6"/>
                <a:endCxn id="38" idx="2"/>
              </p:cNvCxnSpPr>
              <p:nvPr/>
            </p:nvCxnSpPr>
            <p:spPr>
              <a:xfrm>
                <a:off x="4821194" y="1089102"/>
                <a:ext cx="554358" cy="0"/>
              </a:xfrm>
              <a:prstGeom prst="line">
                <a:avLst/>
              </a:prstGeom>
              <a:ln w="762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xmlns="" id="{33EA9883-8EF8-8D4F-8B67-39E03C7B6FB8}"/>
                  </a:ext>
                </a:extLst>
              </p:cNvPr>
              <p:cNvSpPr/>
              <p:nvPr/>
            </p:nvSpPr>
            <p:spPr>
              <a:xfrm>
                <a:off x="6153234" y="977440"/>
                <a:ext cx="223324" cy="22332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900" b="1" dirty="0">
                    <a:solidFill>
                      <a:schemeClr val="tx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3</a:t>
                </a:r>
                <a:endParaRPr kumimoji="1" lang="ko-KR" altLang="en-US" sz="900" b="1" dirty="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cxnSp>
            <p:nvCxnSpPr>
              <p:cNvPr id="43" name="직선 연결선[R] 42">
                <a:extLst>
                  <a:ext uri="{FF2B5EF4-FFF2-40B4-BE49-F238E27FC236}">
                    <a16:creationId xmlns:a16="http://schemas.microsoft.com/office/drawing/2014/main" xmlns="" id="{094E2F01-BFF7-A84C-8A11-B33A43AE51A2}"/>
                  </a:ext>
                </a:extLst>
              </p:cNvPr>
              <p:cNvCxnSpPr>
                <a:stCxn id="38" idx="6"/>
                <a:endCxn id="41" idx="2"/>
              </p:cNvCxnSpPr>
              <p:nvPr/>
            </p:nvCxnSpPr>
            <p:spPr>
              <a:xfrm>
                <a:off x="5598876" y="1089102"/>
                <a:ext cx="554358" cy="0"/>
              </a:xfrm>
              <a:prstGeom prst="line">
                <a:avLst/>
              </a:prstGeom>
              <a:ln w="762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xmlns="" id="{9BCE3F78-3B96-424D-9212-6845E7F5742C}"/>
                  </a:ext>
                </a:extLst>
              </p:cNvPr>
              <p:cNvSpPr/>
              <p:nvPr/>
            </p:nvSpPr>
            <p:spPr>
              <a:xfrm>
                <a:off x="6930917" y="977440"/>
                <a:ext cx="223324" cy="22332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900" b="1" dirty="0">
                    <a:solidFill>
                      <a:schemeClr val="tx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4</a:t>
                </a:r>
                <a:endParaRPr kumimoji="1" lang="ko-KR" altLang="en-US" sz="900" b="1" dirty="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cxnSp>
            <p:nvCxnSpPr>
              <p:cNvPr id="45" name="직선 연결선[R] 44">
                <a:extLst>
                  <a:ext uri="{FF2B5EF4-FFF2-40B4-BE49-F238E27FC236}">
                    <a16:creationId xmlns:a16="http://schemas.microsoft.com/office/drawing/2014/main" xmlns="" id="{590B569C-0EB3-B944-9310-AC202C38734F}"/>
                  </a:ext>
                </a:extLst>
              </p:cNvPr>
              <p:cNvCxnSpPr>
                <a:stCxn id="41" idx="6"/>
                <a:endCxn id="44" idx="2"/>
              </p:cNvCxnSpPr>
              <p:nvPr/>
            </p:nvCxnSpPr>
            <p:spPr>
              <a:xfrm>
                <a:off x="6376558" y="1089102"/>
                <a:ext cx="554359" cy="0"/>
              </a:xfrm>
              <a:prstGeom prst="line">
                <a:avLst/>
              </a:prstGeom>
              <a:ln w="762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3A5B20C8-D6F5-2140-A648-25B5FF90161E}"/>
                </a:ext>
              </a:extLst>
            </p:cNvPr>
            <p:cNvSpPr/>
            <p:nvPr/>
          </p:nvSpPr>
          <p:spPr>
            <a:xfrm>
              <a:off x="2931745" y="1162001"/>
              <a:ext cx="871587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Neue" charset="0"/>
                </a:rPr>
                <a:t>데이터 이관</a:t>
              </a:r>
              <a:endPara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3300C0E9-385C-A549-B506-BCA8E3FDD4A9}"/>
                </a:ext>
              </a:extLst>
            </p:cNvPr>
            <p:cNvSpPr/>
            <p:nvPr/>
          </p:nvSpPr>
          <p:spPr>
            <a:xfrm>
              <a:off x="3659153" y="1162001"/>
              <a:ext cx="871587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Neue" charset="0"/>
                </a:rPr>
                <a:t>Druid </a:t>
              </a:r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Neue" charset="0"/>
                </a:rPr>
                <a:t>적재</a:t>
              </a:r>
              <a:endPara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xmlns="" id="{CA202CBD-6377-CE41-A844-1C5C5D01D5CE}"/>
                </a:ext>
              </a:extLst>
            </p:cNvPr>
            <p:cNvSpPr/>
            <p:nvPr/>
          </p:nvSpPr>
          <p:spPr>
            <a:xfrm>
              <a:off x="4456138" y="1162001"/>
              <a:ext cx="871587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60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Neue" charset="0"/>
                </a:rPr>
                <a:t>상태확인</a:t>
              </a:r>
              <a:endPara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63767CA1-87C0-3C49-B071-81A28452D5D3}"/>
                </a:ext>
              </a:extLst>
            </p:cNvPr>
            <p:cNvSpPr/>
            <p:nvPr/>
          </p:nvSpPr>
          <p:spPr>
            <a:xfrm>
              <a:off x="5242561" y="1162001"/>
              <a:ext cx="871587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Neue" charset="0"/>
                </a:rPr>
                <a:t>완료</a:t>
              </a:r>
              <a:endPara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36" name="직선 연결선[R] 35">
              <a:extLst>
                <a:ext uri="{FF2B5EF4-FFF2-40B4-BE49-F238E27FC236}">
                  <a16:creationId xmlns:a16="http://schemas.microsoft.com/office/drawing/2014/main" xmlns="" id="{6BBE23CE-913C-964F-9D0D-AD7FD5FD9727}"/>
                </a:ext>
              </a:extLst>
            </p:cNvPr>
            <p:cNvCxnSpPr/>
            <p:nvPr/>
          </p:nvCxnSpPr>
          <p:spPr>
            <a:xfrm>
              <a:off x="3448230" y="1049444"/>
              <a:ext cx="554358" cy="0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모서리가 둥근 직사각형 127">
            <a:extLst>
              <a:ext uri="{FF2B5EF4-FFF2-40B4-BE49-F238E27FC236}">
                <a16:creationId xmlns:a16="http://schemas.microsoft.com/office/drawing/2014/main" xmlns="" id="{72C59BCC-C90C-6F4A-8037-F13DD26D91B4}"/>
              </a:ext>
            </a:extLst>
          </p:cNvPr>
          <p:cNvSpPr/>
          <p:nvPr/>
        </p:nvSpPr>
        <p:spPr>
          <a:xfrm>
            <a:off x="6065071" y="1970507"/>
            <a:ext cx="730464" cy="249130"/>
          </a:xfrm>
          <a:prstGeom prst="roundRect">
            <a:avLst>
              <a:gd name="adj" fmla="val 18668"/>
            </a:avLst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Cancel</a:t>
            </a:r>
            <a:endParaRPr lang="ko-KR" altLang="en-US" sz="7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1" name="모서리가 둥근 직사각형 127">
            <a:extLst>
              <a:ext uri="{FF2B5EF4-FFF2-40B4-BE49-F238E27FC236}">
                <a16:creationId xmlns:a16="http://schemas.microsoft.com/office/drawing/2014/main" xmlns="" id="{85967FF8-1E37-6F44-86D9-E30A58AD67AE}"/>
              </a:ext>
            </a:extLst>
          </p:cNvPr>
          <p:cNvSpPr/>
          <p:nvPr/>
        </p:nvSpPr>
        <p:spPr>
          <a:xfrm>
            <a:off x="6065071" y="3012791"/>
            <a:ext cx="730464" cy="249130"/>
          </a:xfrm>
          <a:prstGeom prst="roundRect">
            <a:avLst>
              <a:gd name="adj" fmla="val 18668"/>
            </a:avLst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Cancel</a:t>
            </a:r>
            <a:endParaRPr lang="ko-KR" altLang="en-US" sz="7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40" name="꺾인 연결선[E] 39"/>
          <p:cNvCxnSpPr>
            <a:cxnSpLocks/>
            <a:stCxn id="48" idx="3"/>
            <a:endCxn id="257" idx="1"/>
          </p:cNvCxnSpPr>
          <p:nvPr/>
        </p:nvCxnSpPr>
        <p:spPr>
          <a:xfrm>
            <a:off x="6795535" y="2095072"/>
            <a:ext cx="712720" cy="47403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[E] 41"/>
          <p:cNvCxnSpPr>
            <a:cxnSpLocks/>
            <a:stCxn id="51" idx="3"/>
            <a:endCxn id="257" idx="1"/>
          </p:cNvCxnSpPr>
          <p:nvPr/>
        </p:nvCxnSpPr>
        <p:spPr>
          <a:xfrm flipV="1">
            <a:off x="6795535" y="2569111"/>
            <a:ext cx="712720" cy="56824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xmlns="" id="{1C9ABDA1-D6E8-1B49-B140-60D538B6F3AF}"/>
              </a:ext>
            </a:extLst>
          </p:cNvPr>
          <p:cNvSpPr/>
          <p:nvPr/>
        </p:nvSpPr>
        <p:spPr>
          <a:xfrm>
            <a:off x="2672263" y="1652794"/>
            <a:ext cx="2555707" cy="18485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pPr marL="0" lvl="2"/>
            <a:r>
              <a:rPr kumimoji="1" lang="en-US" altLang="ko-KR" sz="900" dirty="0">
                <a:solidFill>
                  <a:schemeClr val="tx1"/>
                </a:solidFill>
                <a:latin typeface="+mn-ea"/>
                <a:cs typeface="Nanum Gothic" charset="-127"/>
              </a:rPr>
              <a:t>DB</a:t>
            </a:r>
            <a:r>
              <a:rPr kumimoji="1" lang="ko-KR" altLang="en-US" sz="900" dirty="0">
                <a:solidFill>
                  <a:schemeClr val="tx1"/>
                </a:solidFill>
                <a:latin typeface="+mn-ea"/>
                <a:cs typeface="Nanum Gothic" charset="-127"/>
              </a:rPr>
              <a:t>로부터 데이터를 가져오고 있습니다</a:t>
            </a:r>
            <a:endParaRPr kumimoji="1" lang="en-US" altLang="ko-KR" sz="9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xmlns="" id="{1B1A2024-A668-9041-8B84-36E36F089D82}"/>
              </a:ext>
            </a:extLst>
          </p:cNvPr>
          <p:cNvGrpSpPr/>
          <p:nvPr/>
        </p:nvGrpSpPr>
        <p:grpSpPr>
          <a:xfrm>
            <a:off x="2388654" y="2975307"/>
            <a:ext cx="3182403" cy="411930"/>
            <a:chOff x="2931745" y="934737"/>
            <a:chExt cx="3182403" cy="411930"/>
          </a:xfrm>
        </p:grpSpPr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xmlns="" id="{5BDE2951-4018-6348-A9F9-4FCBF98A1DAA}"/>
                </a:ext>
              </a:extLst>
            </p:cNvPr>
            <p:cNvGrpSpPr/>
            <p:nvPr/>
          </p:nvGrpSpPr>
          <p:grpSpPr>
            <a:xfrm>
              <a:off x="3224906" y="934737"/>
              <a:ext cx="2556371" cy="223324"/>
              <a:chOff x="4597870" y="977440"/>
              <a:chExt cx="2556371" cy="223324"/>
            </a:xfrm>
          </p:grpSpPr>
          <p:sp>
            <p:nvSpPr>
              <p:cNvPr id="120" name="타원 119">
                <a:extLst>
                  <a:ext uri="{FF2B5EF4-FFF2-40B4-BE49-F238E27FC236}">
                    <a16:creationId xmlns:a16="http://schemas.microsoft.com/office/drawing/2014/main" xmlns="" id="{6900F2CE-A0A8-BC4B-AF52-973249134824}"/>
                  </a:ext>
                </a:extLst>
              </p:cNvPr>
              <p:cNvSpPr/>
              <p:nvPr/>
            </p:nvSpPr>
            <p:spPr>
              <a:xfrm>
                <a:off x="4597870" y="977440"/>
                <a:ext cx="223324" cy="22332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900" b="1" dirty="0">
                    <a:solidFill>
                      <a:schemeClr val="bg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1</a:t>
                </a:r>
                <a:endParaRPr kumimoji="1" lang="ko-KR" altLang="en-US" sz="900" b="1" dirty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121" name="타원 120">
                <a:extLst>
                  <a:ext uri="{FF2B5EF4-FFF2-40B4-BE49-F238E27FC236}">
                    <a16:creationId xmlns:a16="http://schemas.microsoft.com/office/drawing/2014/main" xmlns="" id="{3F5319BC-5878-D943-B658-C4207D572B7E}"/>
                  </a:ext>
                </a:extLst>
              </p:cNvPr>
              <p:cNvSpPr/>
              <p:nvPr/>
            </p:nvSpPr>
            <p:spPr>
              <a:xfrm>
                <a:off x="5375552" y="977440"/>
                <a:ext cx="223324" cy="22332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900" b="1" dirty="0">
                    <a:solidFill>
                      <a:schemeClr val="tx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2</a:t>
                </a:r>
                <a:endParaRPr kumimoji="1" lang="ko-KR" altLang="en-US" sz="900" b="1" dirty="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cxnSp>
            <p:nvCxnSpPr>
              <p:cNvPr id="122" name="직선 연결선[R] 121">
                <a:extLst>
                  <a:ext uri="{FF2B5EF4-FFF2-40B4-BE49-F238E27FC236}">
                    <a16:creationId xmlns:a16="http://schemas.microsoft.com/office/drawing/2014/main" xmlns="" id="{F7E67EB0-B10D-4D49-83D4-F9D1A2BC6BD4}"/>
                  </a:ext>
                </a:extLst>
              </p:cNvPr>
              <p:cNvCxnSpPr>
                <a:stCxn id="120" idx="6"/>
                <a:endCxn id="121" idx="2"/>
              </p:cNvCxnSpPr>
              <p:nvPr/>
            </p:nvCxnSpPr>
            <p:spPr>
              <a:xfrm>
                <a:off x="4821194" y="1089102"/>
                <a:ext cx="554358" cy="0"/>
              </a:xfrm>
              <a:prstGeom prst="line">
                <a:avLst/>
              </a:prstGeom>
              <a:ln w="762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타원 122">
                <a:extLst>
                  <a:ext uri="{FF2B5EF4-FFF2-40B4-BE49-F238E27FC236}">
                    <a16:creationId xmlns:a16="http://schemas.microsoft.com/office/drawing/2014/main" xmlns="" id="{EB9CF4F9-DA3F-AD47-B92C-E2BDC86D82F5}"/>
                  </a:ext>
                </a:extLst>
              </p:cNvPr>
              <p:cNvSpPr/>
              <p:nvPr/>
            </p:nvSpPr>
            <p:spPr>
              <a:xfrm>
                <a:off x="6153234" y="977440"/>
                <a:ext cx="223324" cy="22332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900" b="1" dirty="0">
                    <a:solidFill>
                      <a:schemeClr val="tx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3</a:t>
                </a:r>
                <a:endParaRPr kumimoji="1" lang="ko-KR" altLang="en-US" sz="900" b="1" dirty="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cxnSp>
            <p:nvCxnSpPr>
              <p:cNvPr id="124" name="직선 연결선[R] 123">
                <a:extLst>
                  <a:ext uri="{FF2B5EF4-FFF2-40B4-BE49-F238E27FC236}">
                    <a16:creationId xmlns:a16="http://schemas.microsoft.com/office/drawing/2014/main" xmlns="" id="{9300FB28-F7FA-AF47-A273-C2C7C41F03B0}"/>
                  </a:ext>
                </a:extLst>
              </p:cNvPr>
              <p:cNvCxnSpPr>
                <a:stCxn id="121" idx="6"/>
                <a:endCxn id="123" idx="2"/>
              </p:cNvCxnSpPr>
              <p:nvPr/>
            </p:nvCxnSpPr>
            <p:spPr>
              <a:xfrm>
                <a:off x="5598876" y="1089102"/>
                <a:ext cx="554358" cy="0"/>
              </a:xfrm>
              <a:prstGeom prst="line">
                <a:avLst/>
              </a:prstGeom>
              <a:ln w="762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타원 124">
                <a:extLst>
                  <a:ext uri="{FF2B5EF4-FFF2-40B4-BE49-F238E27FC236}">
                    <a16:creationId xmlns:a16="http://schemas.microsoft.com/office/drawing/2014/main" xmlns="" id="{18A95FA2-3314-7F4E-8B50-5C3ADB56B5E7}"/>
                  </a:ext>
                </a:extLst>
              </p:cNvPr>
              <p:cNvSpPr/>
              <p:nvPr/>
            </p:nvSpPr>
            <p:spPr>
              <a:xfrm>
                <a:off x="6930917" y="977440"/>
                <a:ext cx="223324" cy="22332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900" b="1" dirty="0">
                    <a:solidFill>
                      <a:schemeClr val="tx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4</a:t>
                </a:r>
                <a:endParaRPr kumimoji="1" lang="ko-KR" altLang="en-US" sz="900" b="1" dirty="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cxnSp>
            <p:nvCxnSpPr>
              <p:cNvPr id="126" name="직선 연결선[R] 125">
                <a:extLst>
                  <a:ext uri="{FF2B5EF4-FFF2-40B4-BE49-F238E27FC236}">
                    <a16:creationId xmlns:a16="http://schemas.microsoft.com/office/drawing/2014/main" xmlns="" id="{78CFA56C-8347-B940-BC97-5ADB0087A6AC}"/>
                  </a:ext>
                </a:extLst>
              </p:cNvPr>
              <p:cNvCxnSpPr>
                <a:stCxn id="123" idx="6"/>
                <a:endCxn id="125" idx="2"/>
              </p:cNvCxnSpPr>
              <p:nvPr/>
            </p:nvCxnSpPr>
            <p:spPr>
              <a:xfrm>
                <a:off x="6376558" y="1089102"/>
                <a:ext cx="554359" cy="0"/>
              </a:xfrm>
              <a:prstGeom prst="line">
                <a:avLst/>
              </a:prstGeom>
              <a:ln w="762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xmlns="" id="{83515A10-EBD3-F74B-9E11-CC48E4503E34}"/>
                </a:ext>
              </a:extLst>
            </p:cNvPr>
            <p:cNvSpPr/>
            <p:nvPr/>
          </p:nvSpPr>
          <p:spPr>
            <a:xfrm>
              <a:off x="2931745" y="1162001"/>
              <a:ext cx="871587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Neue" charset="0"/>
                </a:rPr>
                <a:t>데이터 이관</a:t>
              </a:r>
              <a:endPara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xmlns="" id="{E4D3EA07-2277-FA40-9196-6E51386B4C18}"/>
                </a:ext>
              </a:extLst>
            </p:cNvPr>
            <p:cNvSpPr/>
            <p:nvPr/>
          </p:nvSpPr>
          <p:spPr>
            <a:xfrm>
              <a:off x="3659153" y="1162001"/>
              <a:ext cx="871587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Neue" charset="0"/>
                </a:rPr>
                <a:t>Druid </a:t>
              </a:r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Neue" charset="0"/>
                </a:rPr>
                <a:t>적재</a:t>
              </a:r>
              <a:endPara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xmlns="" id="{3F1921D9-9211-0844-9B46-92D776B6DC72}"/>
                </a:ext>
              </a:extLst>
            </p:cNvPr>
            <p:cNvSpPr/>
            <p:nvPr/>
          </p:nvSpPr>
          <p:spPr>
            <a:xfrm>
              <a:off x="4456138" y="1162001"/>
              <a:ext cx="871587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60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Neue" charset="0"/>
                </a:rPr>
                <a:t>상태확인</a:t>
              </a:r>
              <a:endPara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xmlns="" id="{8F5A3543-7791-BE49-91E4-0EC3097DE0FA}"/>
                </a:ext>
              </a:extLst>
            </p:cNvPr>
            <p:cNvSpPr/>
            <p:nvPr/>
          </p:nvSpPr>
          <p:spPr>
            <a:xfrm>
              <a:off x="5242561" y="1162001"/>
              <a:ext cx="871587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Neue" charset="0"/>
                </a:rPr>
                <a:t>완료</a:t>
              </a:r>
              <a:endPara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xmlns="" id="{C5FBA114-9B79-074A-9A0B-185AFCCC79B8}"/>
                </a:ext>
              </a:extLst>
            </p:cNvPr>
            <p:cNvCxnSpPr/>
            <p:nvPr/>
          </p:nvCxnSpPr>
          <p:spPr>
            <a:xfrm>
              <a:off x="3448230" y="1049444"/>
              <a:ext cx="554358" cy="0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직사각형 126">
            <a:extLst>
              <a:ext uri="{FF2B5EF4-FFF2-40B4-BE49-F238E27FC236}">
                <a16:creationId xmlns:a16="http://schemas.microsoft.com/office/drawing/2014/main" xmlns="" id="{D9049059-F574-3E49-B47F-C0F1473A4B88}"/>
              </a:ext>
            </a:extLst>
          </p:cNvPr>
          <p:cNvSpPr/>
          <p:nvPr/>
        </p:nvSpPr>
        <p:spPr>
          <a:xfrm>
            <a:off x="2672263" y="2728061"/>
            <a:ext cx="2555707" cy="18485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pPr marL="0" lvl="2"/>
            <a:r>
              <a:rPr kumimoji="1" lang="en-US" altLang="ko-KR" sz="900" dirty="0">
                <a:solidFill>
                  <a:schemeClr val="tx1"/>
                </a:solidFill>
                <a:latin typeface="+mn-ea"/>
                <a:cs typeface="Nanum Gothic" charset="-127"/>
              </a:rPr>
              <a:t>DB</a:t>
            </a:r>
            <a:r>
              <a:rPr kumimoji="1" lang="ko-KR" altLang="en-US" sz="900" dirty="0">
                <a:solidFill>
                  <a:schemeClr val="tx1"/>
                </a:solidFill>
                <a:latin typeface="+mn-ea"/>
                <a:cs typeface="Nanum Gothic" charset="-127"/>
              </a:rPr>
              <a:t>로부터 데이터를 가져오고 있습니다</a:t>
            </a:r>
            <a:endParaRPr kumimoji="1" lang="en-US" altLang="ko-KR" sz="9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xmlns="" id="{1178201B-8120-D04D-BAA9-61E0BBB13343}"/>
              </a:ext>
            </a:extLst>
          </p:cNvPr>
          <p:cNvSpPr/>
          <p:nvPr/>
        </p:nvSpPr>
        <p:spPr>
          <a:xfrm>
            <a:off x="2342721" y="5480746"/>
            <a:ext cx="4557966" cy="837751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pPr marL="0" lvl="2"/>
            <a:endParaRPr kumimoji="1" lang="ko-KR" altLang="en-US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cxnSp>
        <p:nvCxnSpPr>
          <p:cNvPr id="131" name="꺾인 연결선[E] 130">
            <a:extLst>
              <a:ext uri="{FF2B5EF4-FFF2-40B4-BE49-F238E27FC236}">
                <a16:creationId xmlns:a16="http://schemas.microsoft.com/office/drawing/2014/main" xmlns="" id="{BBD5F434-0ED4-AE46-B536-7060AD567F93}"/>
              </a:ext>
            </a:extLst>
          </p:cNvPr>
          <p:cNvCxnSpPr>
            <a:cxnSpLocks/>
            <a:stCxn id="53" idx="2"/>
            <a:endCxn id="130" idx="1"/>
          </p:cNvCxnSpPr>
          <p:nvPr/>
        </p:nvCxnSpPr>
        <p:spPr>
          <a:xfrm rot="5400000">
            <a:off x="2263513" y="3541430"/>
            <a:ext cx="2437401" cy="2278983"/>
          </a:xfrm>
          <a:prstGeom prst="bentConnector4">
            <a:avLst>
              <a:gd name="adj1" fmla="val 16987"/>
              <a:gd name="adj2" fmla="val 110031"/>
            </a:avLst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모서리가 둥근 직사각형 127">
            <a:extLst>
              <a:ext uri="{FF2B5EF4-FFF2-40B4-BE49-F238E27FC236}">
                <a16:creationId xmlns:a16="http://schemas.microsoft.com/office/drawing/2014/main" xmlns="" id="{211A1161-9639-484C-BB82-193D417801C7}"/>
              </a:ext>
            </a:extLst>
          </p:cNvPr>
          <p:cNvSpPr/>
          <p:nvPr/>
        </p:nvSpPr>
        <p:spPr>
          <a:xfrm>
            <a:off x="6065071" y="5930342"/>
            <a:ext cx="730464" cy="249130"/>
          </a:xfrm>
          <a:prstGeom prst="roundRect">
            <a:avLst>
              <a:gd name="adj" fmla="val 18668"/>
            </a:avLst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Cancel</a:t>
            </a:r>
            <a:endParaRPr lang="ko-KR" altLang="en-US" sz="7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xmlns="" id="{93CEB89F-62A6-8943-AF44-DEA1ED09E0FB}"/>
              </a:ext>
            </a:extLst>
          </p:cNvPr>
          <p:cNvGrpSpPr/>
          <p:nvPr/>
        </p:nvGrpSpPr>
        <p:grpSpPr>
          <a:xfrm>
            <a:off x="2388654" y="5831583"/>
            <a:ext cx="3182403" cy="411930"/>
            <a:chOff x="2931745" y="934737"/>
            <a:chExt cx="3182403" cy="411930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xmlns="" id="{56BDD1D1-21D9-C446-8368-CBBE610379D2}"/>
                </a:ext>
              </a:extLst>
            </p:cNvPr>
            <p:cNvGrpSpPr/>
            <p:nvPr/>
          </p:nvGrpSpPr>
          <p:grpSpPr>
            <a:xfrm>
              <a:off x="3224906" y="934737"/>
              <a:ext cx="2556371" cy="223324"/>
              <a:chOff x="4597870" y="977440"/>
              <a:chExt cx="2556371" cy="223324"/>
            </a:xfrm>
          </p:grpSpPr>
          <p:sp>
            <p:nvSpPr>
              <p:cNvPr id="141" name="타원 140">
                <a:extLst>
                  <a:ext uri="{FF2B5EF4-FFF2-40B4-BE49-F238E27FC236}">
                    <a16:creationId xmlns:a16="http://schemas.microsoft.com/office/drawing/2014/main" xmlns="" id="{5A6D5DB5-CB14-D042-A0A9-9E663568E017}"/>
                  </a:ext>
                </a:extLst>
              </p:cNvPr>
              <p:cNvSpPr/>
              <p:nvPr/>
            </p:nvSpPr>
            <p:spPr>
              <a:xfrm>
                <a:off x="4597870" y="977440"/>
                <a:ext cx="223324" cy="22332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900" b="1" dirty="0">
                    <a:solidFill>
                      <a:schemeClr val="bg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1</a:t>
                </a:r>
                <a:endParaRPr kumimoji="1" lang="ko-KR" altLang="en-US" sz="900" b="1" dirty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142" name="타원 141">
                <a:extLst>
                  <a:ext uri="{FF2B5EF4-FFF2-40B4-BE49-F238E27FC236}">
                    <a16:creationId xmlns:a16="http://schemas.microsoft.com/office/drawing/2014/main" xmlns="" id="{443CD638-5195-7641-898D-AFF28CCB3A4A}"/>
                  </a:ext>
                </a:extLst>
              </p:cNvPr>
              <p:cNvSpPr/>
              <p:nvPr/>
            </p:nvSpPr>
            <p:spPr>
              <a:xfrm>
                <a:off x="5375552" y="977440"/>
                <a:ext cx="223324" cy="223324"/>
              </a:xfrm>
              <a:prstGeom prst="ellipse">
                <a:avLst/>
              </a:prstGeom>
              <a:solidFill>
                <a:srgbClr val="FF0000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900" b="1" dirty="0">
                    <a:solidFill>
                      <a:schemeClr val="bg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2</a:t>
                </a:r>
                <a:endParaRPr kumimoji="1" lang="ko-KR" altLang="en-US" sz="900" b="1" dirty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cxnSp>
            <p:nvCxnSpPr>
              <p:cNvPr id="143" name="직선 연결선[R] 142">
                <a:extLst>
                  <a:ext uri="{FF2B5EF4-FFF2-40B4-BE49-F238E27FC236}">
                    <a16:creationId xmlns:a16="http://schemas.microsoft.com/office/drawing/2014/main" xmlns="" id="{4C2B82C0-F1E3-C04C-8CF3-33704E577A26}"/>
                  </a:ext>
                </a:extLst>
              </p:cNvPr>
              <p:cNvCxnSpPr>
                <a:stCxn id="141" idx="6"/>
                <a:endCxn id="142" idx="2"/>
              </p:cNvCxnSpPr>
              <p:nvPr/>
            </p:nvCxnSpPr>
            <p:spPr>
              <a:xfrm>
                <a:off x="4821194" y="1089102"/>
                <a:ext cx="554358" cy="0"/>
              </a:xfrm>
              <a:prstGeom prst="line">
                <a:avLst/>
              </a:prstGeom>
              <a:ln w="762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" name="타원 143">
                <a:extLst>
                  <a:ext uri="{FF2B5EF4-FFF2-40B4-BE49-F238E27FC236}">
                    <a16:creationId xmlns:a16="http://schemas.microsoft.com/office/drawing/2014/main" xmlns="" id="{0355E47D-605C-8A4F-9D23-BF9CF4CC9C2E}"/>
                  </a:ext>
                </a:extLst>
              </p:cNvPr>
              <p:cNvSpPr/>
              <p:nvPr/>
            </p:nvSpPr>
            <p:spPr>
              <a:xfrm>
                <a:off x="6153234" y="977440"/>
                <a:ext cx="223324" cy="22332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900" b="1" dirty="0">
                    <a:solidFill>
                      <a:schemeClr val="tx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3</a:t>
                </a:r>
                <a:endParaRPr kumimoji="1" lang="ko-KR" altLang="en-US" sz="900" b="1" dirty="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cxnSp>
            <p:nvCxnSpPr>
              <p:cNvPr id="145" name="직선 연결선[R] 144">
                <a:extLst>
                  <a:ext uri="{FF2B5EF4-FFF2-40B4-BE49-F238E27FC236}">
                    <a16:creationId xmlns:a16="http://schemas.microsoft.com/office/drawing/2014/main" xmlns="" id="{23EAED58-D789-214E-8926-A23A1C9D5506}"/>
                  </a:ext>
                </a:extLst>
              </p:cNvPr>
              <p:cNvCxnSpPr>
                <a:stCxn id="142" idx="6"/>
                <a:endCxn id="144" idx="2"/>
              </p:cNvCxnSpPr>
              <p:nvPr/>
            </p:nvCxnSpPr>
            <p:spPr>
              <a:xfrm>
                <a:off x="5598876" y="1089102"/>
                <a:ext cx="554358" cy="0"/>
              </a:xfrm>
              <a:prstGeom prst="line">
                <a:avLst/>
              </a:prstGeom>
              <a:ln w="762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" name="타원 145">
                <a:extLst>
                  <a:ext uri="{FF2B5EF4-FFF2-40B4-BE49-F238E27FC236}">
                    <a16:creationId xmlns:a16="http://schemas.microsoft.com/office/drawing/2014/main" xmlns="" id="{EBC6745E-1493-5346-BB67-57D99F351DAA}"/>
                  </a:ext>
                </a:extLst>
              </p:cNvPr>
              <p:cNvSpPr/>
              <p:nvPr/>
            </p:nvSpPr>
            <p:spPr>
              <a:xfrm>
                <a:off x="6930917" y="977440"/>
                <a:ext cx="223324" cy="22332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900" b="1" dirty="0">
                    <a:solidFill>
                      <a:schemeClr val="tx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4</a:t>
                </a:r>
                <a:endParaRPr kumimoji="1" lang="ko-KR" altLang="en-US" sz="900" b="1" dirty="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cxnSp>
            <p:nvCxnSpPr>
              <p:cNvPr id="147" name="직선 연결선[R] 146">
                <a:extLst>
                  <a:ext uri="{FF2B5EF4-FFF2-40B4-BE49-F238E27FC236}">
                    <a16:creationId xmlns:a16="http://schemas.microsoft.com/office/drawing/2014/main" xmlns="" id="{68898E7F-0F51-7649-A49C-E60FC5AF3F50}"/>
                  </a:ext>
                </a:extLst>
              </p:cNvPr>
              <p:cNvCxnSpPr>
                <a:stCxn id="144" idx="6"/>
                <a:endCxn id="146" idx="2"/>
              </p:cNvCxnSpPr>
              <p:nvPr/>
            </p:nvCxnSpPr>
            <p:spPr>
              <a:xfrm>
                <a:off x="6376558" y="1089102"/>
                <a:ext cx="554359" cy="0"/>
              </a:xfrm>
              <a:prstGeom prst="line">
                <a:avLst/>
              </a:prstGeom>
              <a:ln w="762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xmlns="" id="{E1DF1BC9-C00F-2449-8A29-5479FB866DCF}"/>
                </a:ext>
              </a:extLst>
            </p:cNvPr>
            <p:cNvSpPr/>
            <p:nvPr/>
          </p:nvSpPr>
          <p:spPr>
            <a:xfrm>
              <a:off x="2931745" y="1162001"/>
              <a:ext cx="871587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Neue" charset="0"/>
                </a:rPr>
                <a:t>데이터 이관</a:t>
              </a:r>
              <a:endPara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xmlns="" id="{6F87F1C3-8AB7-BE40-B702-F4FC725E6EE7}"/>
                </a:ext>
              </a:extLst>
            </p:cNvPr>
            <p:cNvSpPr/>
            <p:nvPr/>
          </p:nvSpPr>
          <p:spPr>
            <a:xfrm>
              <a:off x="3659153" y="1162001"/>
              <a:ext cx="871587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Neue" charset="0"/>
                </a:rPr>
                <a:t>Druid </a:t>
              </a:r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Neue" charset="0"/>
                </a:rPr>
                <a:t>적재</a:t>
              </a:r>
              <a:endPara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xmlns="" id="{D831339D-B094-1A43-A8F3-317E8481899F}"/>
                </a:ext>
              </a:extLst>
            </p:cNvPr>
            <p:cNvSpPr/>
            <p:nvPr/>
          </p:nvSpPr>
          <p:spPr>
            <a:xfrm>
              <a:off x="4456138" y="1162001"/>
              <a:ext cx="871587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60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Neue" charset="0"/>
                </a:rPr>
                <a:t>상태확인</a:t>
              </a:r>
              <a:endPara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xmlns="" id="{54ABDC8A-37AE-3640-BB5C-6BDF4D593510}"/>
                </a:ext>
              </a:extLst>
            </p:cNvPr>
            <p:cNvSpPr/>
            <p:nvPr/>
          </p:nvSpPr>
          <p:spPr>
            <a:xfrm>
              <a:off x="5242561" y="1162001"/>
              <a:ext cx="871587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Neue" charset="0"/>
                </a:rPr>
                <a:t>완료</a:t>
              </a:r>
              <a:endPara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40" name="직선 연결선[R] 139">
              <a:extLst>
                <a:ext uri="{FF2B5EF4-FFF2-40B4-BE49-F238E27FC236}">
                  <a16:creationId xmlns:a16="http://schemas.microsoft.com/office/drawing/2014/main" xmlns="" id="{531ED00E-F81B-4D43-81BB-E9BF88DB93CF}"/>
                </a:ext>
              </a:extLst>
            </p:cNvPr>
            <p:cNvCxnSpPr/>
            <p:nvPr/>
          </p:nvCxnSpPr>
          <p:spPr>
            <a:xfrm>
              <a:off x="3448230" y="1049444"/>
              <a:ext cx="554358" cy="0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8" name="직사각형 147">
            <a:extLst>
              <a:ext uri="{FF2B5EF4-FFF2-40B4-BE49-F238E27FC236}">
                <a16:creationId xmlns:a16="http://schemas.microsoft.com/office/drawing/2014/main" xmlns="" id="{7A4B7C3C-4698-3449-A354-7E81E62105F0}"/>
              </a:ext>
            </a:extLst>
          </p:cNvPr>
          <p:cNvSpPr/>
          <p:nvPr/>
        </p:nvSpPr>
        <p:spPr>
          <a:xfrm>
            <a:off x="2672263" y="5584337"/>
            <a:ext cx="2555707" cy="18485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pPr marL="0" lvl="2"/>
            <a:r>
              <a:rPr kumimoji="1" lang="ko-KR" altLang="en-US" sz="900" dirty="0" err="1">
                <a:solidFill>
                  <a:srgbClr val="FF0000"/>
                </a:solidFill>
                <a:latin typeface="+mn-ea"/>
                <a:cs typeface="Nanum Gothic" charset="-127"/>
              </a:rPr>
              <a:t>데이터소스</a:t>
            </a:r>
            <a:r>
              <a:rPr kumimoji="1" lang="ko-KR" altLang="en-US" sz="900" dirty="0">
                <a:solidFill>
                  <a:srgbClr val="FF0000"/>
                </a:solidFill>
                <a:latin typeface="+mn-ea"/>
                <a:cs typeface="Nanum Gothic" charset="-127"/>
              </a:rPr>
              <a:t> 적재에 실패하였습니다</a:t>
            </a:r>
            <a:endParaRPr kumimoji="1" lang="en-US" altLang="ko-KR" sz="900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xmlns="" id="{48F0A538-FE05-6A40-9979-F35FB3D93656}"/>
              </a:ext>
            </a:extLst>
          </p:cNvPr>
          <p:cNvSpPr/>
          <p:nvPr/>
        </p:nvSpPr>
        <p:spPr>
          <a:xfrm>
            <a:off x="2343779" y="1130550"/>
            <a:ext cx="842334" cy="200055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700" b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● PREPARING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xmlns="" id="{8CF99773-CAF8-1549-A8D1-9C9414EB6EE9}"/>
              </a:ext>
            </a:extLst>
          </p:cNvPr>
          <p:cNvSpPr/>
          <p:nvPr/>
        </p:nvSpPr>
        <p:spPr>
          <a:xfrm>
            <a:off x="2350131" y="5268681"/>
            <a:ext cx="994203" cy="203100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● FAILD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xmlns="" id="{4580F134-32E0-EC4F-930B-1897B0906A9E}"/>
              </a:ext>
            </a:extLst>
          </p:cNvPr>
          <p:cNvSpPr/>
          <p:nvPr/>
        </p:nvSpPr>
        <p:spPr>
          <a:xfrm>
            <a:off x="4133194" y="4088909"/>
            <a:ext cx="918225" cy="200055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700" b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● ENABLED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grpSp>
        <p:nvGrpSpPr>
          <p:cNvPr id="154" name="그룹 153">
            <a:extLst>
              <a:ext uri="{FF2B5EF4-FFF2-40B4-BE49-F238E27FC236}">
                <a16:creationId xmlns:a16="http://schemas.microsoft.com/office/drawing/2014/main" xmlns="" id="{651D77D0-1E13-2643-AED2-8B035DD510CA}"/>
              </a:ext>
            </a:extLst>
          </p:cNvPr>
          <p:cNvGrpSpPr/>
          <p:nvPr/>
        </p:nvGrpSpPr>
        <p:grpSpPr>
          <a:xfrm>
            <a:off x="6065071" y="5567088"/>
            <a:ext cx="730464" cy="249130"/>
            <a:chOff x="6065071" y="5567088"/>
            <a:chExt cx="730464" cy="249130"/>
          </a:xfrm>
        </p:grpSpPr>
        <p:sp>
          <p:nvSpPr>
            <p:cNvPr id="160" name="모서리가 둥근 직사각형 127">
              <a:extLst>
                <a:ext uri="{FF2B5EF4-FFF2-40B4-BE49-F238E27FC236}">
                  <a16:creationId xmlns:a16="http://schemas.microsoft.com/office/drawing/2014/main" xmlns="" id="{F8E8B2CA-0634-574D-80E9-7DA7A2742957}"/>
                </a:ext>
              </a:extLst>
            </p:cNvPr>
            <p:cNvSpPr/>
            <p:nvPr/>
          </p:nvSpPr>
          <p:spPr>
            <a:xfrm>
              <a:off x="6065071" y="5567088"/>
              <a:ext cx="730464" cy="249130"/>
            </a:xfrm>
            <a:prstGeom prst="roundRect">
              <a:avLst>
                <a:gd name="adj" fmla="val 18668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       Retry</a:t>
              </a:r>
              <a:endParaRPr lang="ko-KR" altLang="en-US" sz="7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pic>
          <p:nvPicPr>
            <p:cNvPr id="161" name="그래픽 160" descr="왼쪽으로 도는 줄 화살표">
              <a:extLst>
                <a:ext uri="{FF2B5EF4-FFF2-40B4-BE49-F238E27FC236}">
                  <a16:creationId xmlns:a16="http://schemas.microsoft.com/office/drawing/2014/main" xmlns="" id="{8707F590-90C3-494F-B50F-1604C9AF3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6119539" y="5593807"/>
              <a:ext cx="195818" cy="195818"/>
            </a:xfrm>
            <a:prstGeom prst="rect">
              <a:avLst/>
            </a:prstGeom>
          </p:spPr>
        </p:pic>
      </p:grpSp>
      <p:sp>
        <p:nvSpPr>
          <p:cNvPr id="80" name="직사각형 79">
            <a:extLst>
              <a:ext uri="{FF2B5EF4-FFF2-40B4-BE49-F238E27FC236}">
                <a16:creationId xmlns:a16="http://schemas.microsoft.com/office/drawing/2014/main" xmlns="" id="{FC687821-C81F-B84C-AA11-45870D115159}"/>
              </a:ext>
            </a:extLst>
          </p:cNvPr>
          <p:cNvSpPr/>
          <p:nvPr/>
        </p:nvSpPr>
        <p:spPr>
          <a:xfrm>
            <a:off x="5227970" y="5584337"/>
            <a:ext cx="627017" cy="18485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pPr marL="0" lvl="2" algn="r"/>
            <a:r>
              <a:rPr kumimoji="1"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자세히</a:t>
            </a:r>
            <a:r>
              <a:rPr kumimoji="1"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0" y="0"/>
            <a:ext cx="12192000" cy="6906001"/>
          </a:xfrm>
          <a:prstGeom prst="rect">
            <a:avLst/>
          </a:prstGeom>
          <a:solidFill>
            <a:schemeClr val="tx1">
              <a:alpha val="54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개발보류</a:t>
            </a:r>
            <a:endParaRPr kumimoji="1" lang="en-US" altLang="ko-KR" sz="1100" dirty="0" smtClean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11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2019.05</a:t>
            </a:r>
            <a:endParaRPr kumimoji="1" lang="ko-KR" altLang="en-US" sz="11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9999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26A617C-8B5D-AF4C-BC4B-008969B28A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01.02</a:t>
            </a:r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 데이터 소스 생성하기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인제스쳔 단계</a:t>
            </a:r>
            <a:endParaRPr kumimoji="1" lang="ko-KR" altLang="en-US" dirty="0"/>
          </a:p>
        </p:txBody>
      </p:sp>
      <p:sp>
        <p:nvSpPr>
          <p:cNvPr id="3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chemeClr val="accent4">
                    <a:lumMod val="75000"/>
                  </a:schemeClr>
                </a:solidFill>
              </a:rPr>
              <a:pPr/>
              <a:t>13</a:t>
            </a:fld>
            <a:endParaRPr lang="ko-KR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2301377" y="1427780"/>
            <a:ext cx="46615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HelveticaNeue" charset="0"/>
              </a:rPr>
              <a:t>1</a:t>
            </a:r>
            <a:r>
              <a:rPr lang="ko-KR" altLang="en-US" sz="800" dirty="0">
                <a:latin typeface="AppleSDGothicNeo" charset="-127"/>
              </a:rPr>
              <a:t>단계</a:t>
            </a:r>
            <a:r>
              <a:rPr lang="en-US" altLang="ko-KR" sz="800" dirty="0">
                <a:latin typeface="HelveticaNeue" charset="0"/>
              </a:rPr>
              <a:t>. </a:t>
            </a:r>
            <a:r>
              <a:rPr lang="ko-KR" altLang="en-US" sz="800" dirty="0">
                <a:latin typeface="AppleSDGothicNeo" charset="-127"/>
              </a:rPr>
              <a:t>데이터이관 </a:t>
            </a:r>
            <a:endParaRPr lang="ko-KR" altLang="en-US" sz="800" dirty="0"/>
          </a:p>
          <a:p>
            <a:r>
              <a:rPr lang="en-US" altLang="ko-KR" sz="800" dirty="0">
                <a:latin typeface="AppleSDGothicNeo" charset="-127"/>
              </a:rPr>
              <a:t>-</a:t>
            </a:r>
            <a:r>
              <a:rPr lang="ko-KR" altLang="en-US" sz="800" dirty="0">
                <a:latin typeface="AppleSDGothicNeo" charset="-127"/>
              </a:rPr>
              <a:t> 클라이언트 파일 </a:t>
            </a:r>
            <a:r>
              <a:rPr lang="en-US" altLang="ko-KR" sz="800" dirty="0">
                <a:latin typeface="HelveticaNeue" charset="0"/>
              </a:rPr>
              <a:t>=&gt; </a:t>
            </a:r>
            <a:r>
              <a:rPr lang="ko-KR" altLang="en-US" sz="800" dirty="0">
                <a:latin typeface="AppleSDGothicNeo" charset="-127"/>
              </a:rPr>
              <a:t>서버사이드로 이관 데이터포멧변경</a:t>
            </a:r>
            <a:br>
              <a:rPr lang="ko-KR" altLang="en-US" sz="800" dirty="0">
                <a:latin typeface="AppleSDGothicNeo" charset="-127"/>
              </a:rPr>
            </a:br>
            <a:r>
              <a:rPr lang="en-US" altLang="ko-KR" sz="800" dirty="0">
                <a:latin typeface="AppleSDGothicNeo" charset="-127"/>
              </a:rPr>
              <a:t>-</a:t>
            </a:r>
            <a:r>
              <a:rPr lang="ko-KR" altLang="en-US" sz="800" dirty="0">
                <a:latin typeface="AppleSDGothicNeo" charset="-127"/>
              </a:rPr>
              <a:t> 드루이드 서버로 파일 복제 </a:t>
            </a:r>
            <a:endParaRPr lang="ko-KR" altLang="en-US" sz="800" dirty="0"/>
          </a:p>
          <a:p>
            <a:endParaRPr lang="en-US" altLang="ko-KR" sz="800" dirty="0">
              <a:latin typeface="HelveticaNeue" charset="0"/>
            </a:endParaRPr>
          </a:p>
          <a:p>
            <a:r>
              <a:rPr lang="en-US" altLang="ko-KR" sz="800" dirty="0">
                <a:latin typeface="HelveticaNeue" charset="0"/>
              </a:rPr>
              <a:t>2</a:t>
            </a:r>
            <a:r>
              <a:rPr lang="ko-KR" altLang="en-US" sz="800" dirty="0">
                <a:latin typeface="AppleSDGothicNeo" charset="-127"/>
              </a:rPr>
              <a:t>단계</a:t>
            </a:r>
            <a:r>
              <a:rPr lang="en-US" altLang="ko-KR" sz="800" dirty="0">
                <a:latin typeface="HelveticaNeue" charset="0"/>
              </a:rPr>
              <a:t>. Druid </a:t>
            </a:r>
            <a:r>
              <a:rPr lang="ko-KR" altLang="en-US" sz="800" dirty="0">
                <a:latin typeface="AppleSDGothicNeo" charset="-127"/>
              </a:rPr>
              <a:t>적재</a:t>
            </a:r>
            <a:br>
              <a:rPr lang="ko-KR" altLang="en-US" sz="800" dirty="0">
                <a:latin typeface="AppleSDGothicNeo" charset="-127"/>
              </a:rPr>
            </a:br>
            <a:r>
              <a:rPr lang="en-US" altLang="ko-KR" sz="800" dirty="0">
                <a:latin typeface="AppleSDGothicNeo" charset="-127"/>
              </a:rPr>
              <a:t>-</a:t>
            </a:r>
            <a:r>
              <a:rPr lang="ko-KR" altLang="en-US" sz="800" dirty="0">
                <a:latin typeface="AppleSDGothicNeo" charset="-127"/>
              </a:rPr>
              <a:t> 드루이드 인제스쳔 </a:t>
            </a:r>
            <a:r>
              <a:rPr lang="en-US" altLang="ko-KR" sz="800" dirty="0">
                <a:latin typeface="HelveticaNeue" charset="0"/>
              </a:rPr>
              <a:t>TASK </a:t>
            </a:r>
            <a:r>
              <a:rPr lang="ko-KR" altLang="en-US" sz="800" dirty="0">
                <a:latin typeface="AppleSDGothicNeo" charset="-127"/>
              </a:rPr>
              <a:t>발행 적재 프로세스 </a:t>
            </a:r>
            <a:endParaRPr lang="ko-KR" altLang="en-US" sz="800" dirty="0"/>
          </a:p>
          <a:p>
            <a:endParaRPr lang="en-US" altLang="ko-KR" sz="800" dirty="0">
              <a:latin typeface="HelveticaNeue" charset="0"/>
            </a:endParaRPr>
          </a:p>
          <a:p>
            <a:r>
              <a:rPr lang="en-US" altLang="ko-KR" sz="800" dirty="0">
                <a:latin typeface="HelveticaNeue" charset="0"/>
              </a:rPr>
              <a:t>3</a:t>
            </a:r>
            <a:r>
              <a:rPr lang="ko-KR" altLang="en-US" sz="800" dirty="0">
                <a:latin typeface="AppleSDGothicNeo" charset="-127"/>
              </a:rPr>
              <a:t>단계</a:t>
            </a:r>
            <a:r>
              <a:rPr lang="en-US" altLang="ko-KR" sz="800" dirty="0">
                <a:latin typeface="HelveticaNeue" charset="0"/>
              </a:rPr>
              <a:t>. </a:t>
            </a:r>
            <a:r>
              <a:rPr lang="ko-KR" altLang="en-US" sz="800" dirty="0">
                <a:latin typeface="AppleSDGothicNeo" charset="-127"/>
              </a:rPr>
              <a:t>상태확인</a:t>
            </a:r>
            <a:br>
              <a:rPr lang="ko-KR" altLang="en-US" sz="800" dirty="0">
                <a:latin typeface="AppleSDGothicNeo" charset="-127"/>
              </a:rPr>
            </a:br>
            <a:r>
              <a:rPr lang="en-US" altLang="ko-KR" sz="800" dirty="0">
                <a:latin typeface="AppleSDGothicNeo" charset="-127"/>
              </a:rPr>
              <a:t>-</a:t>
            </a:r>
            <a:r>
              <a:rPr lang="ko-KR" altLang="en-US" sz="800" dirty="0">
                <a:latin typeface="AppleSDGothicNeo" charset="-127"/>
              </a:rPr>
              <a:t> 적재완료 후</a:t>
            </a:r>
            <a:r>
              <a:rPr lang="en-US" altLang="ko-KR" sz="800" dirty="0">
                <a:latin typeface="HelveticaNeue" charset="0"/>
              </a:rPr>
              <a:t>, Druid Overload Node</a:t>
            </a:r>
            <a:r>
              <a:rPr lang="ko-KR" altLang="en-US" sz="800" dirty="0">
                <a:latin typeface="AppleSDGothicNeo" charset="-127"/>
              </a:rPr>
              <a:t>에서 적재가 정상적으로 되었는지 확인</a:t>
            </a:r>
            <a:br>
              <a:rPr lang="ko-KR" altLang="en-US" sz="800" dirty="0">
                <a:latin typeface="AppleSDGothicNeo" charset="-127"/>
              </a:rPr>
            </a:br>
            <a:r>
              <a:rPr lang="en-US" altLang="ko-KR" sz="800" dirty="0">
                <a:latin typeface="AppleSDGothicNeo" charset="-127"/>
              </a:rPr>
              <a:t>-</a:t>
            </a:r>
            <a:r>
              <a:rPr lang="ko-KR" altLang="en-US" sz="800" dirty="0">
                <a:latin typeface="AppleSDGothicNeo" charset="-127"/>
              </a:rPr>
              <a:t> 메타트론이 </a:t>
            </a:r>
            <a:r>
              <a:rPr lang="en-US" altLang="ko-KR" sz="800" dirty="0">
                <a:latin typeface="HelveticaNeue" charset="0"/>
              </a:rPr>
              <a:t>Overload Node</a:t>
            </a:r>
            <a:r>
              <a:rPr lang="ko-KR" altLang="en-US" sz="800" dirty="0">
                <a:latin typeface="AppleSDGothicNeo" charset="-127"/>
              </a:rPr>
              <a:t>에게 데이터소스가 있는지 상태 요청 </a:t>
            </a:r>
            <a:r>
              <a:rPr lang="en-US" altLang="ko-KR" sz="800" dirty="0">
                <a:latin typeface="HelveticaNeue" charset="0"/>
              </a:rPr>
              <a:t>=&gt; enable, disable</a:t>
            </a:r>
            <a:r>
              <a:rPr lang="ko-KR" altLang="en-US" sz="800" dirty="0">
                <a:latin typeface="AppleSDGothicNeo" charset="-127"/>
              </a:rPr>
              <a:t>로 구분</a:t>
            </a:r>
            <a:endParaRPr lang="ko-KR" altLang="en-US" sz="800" dirty="0"/>
          </a:p>
        </p:txBody>
      </p:sp>
      <p:sp>
        <p:nvSpPr>
          <p:cNvPr id="73" name="직사각형 72"/>
          <p:cNvSpPr/>
          <p:nvPr/>
        </p:nvSpPr>
        <p:spPr>
          <a:xfrm>
            <a:off x="2261793" y="669089"/>
            <a:ext cx="45431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" b="1" dirty="0">
                <a:latin typeface="HelveticaNeue" charset="0"/>
              </a:rPr>
              <a:t>[</a:t>
            </a:r>
            <a:r>
              <a:rPr lang="ko-KR" altLang="en-US" sz="800" b="1" dirty="0">
                <a:latin typeface="HelveticaNeue" charset="0"/>
              </a:rPr>
              <a:t> </a:t>
            </a:r>
            <a:r>
              <a:rPr lang="ko-KR" altLang="en-US" sz="800" b="1" dirty="0">
                <a:latin typeface="AppleSDGothicNeo" charset="-127"/>
              </a:rPr>
              <a:t>파일 </a:t>
            </a:r>
            <a:r>
              <a:rPr lang="en-US" altLang="ko-KR" sz="800" b="1" dirty="0">
                <a:latin typeface="HelveticaNeue" charset="0"/>
              </a:rPr>
              <a:t>]</a:t>
            </a:r>
            <a:endParaRPr lang="ko-KR" altLang="en-US" sz="800" b="1" dirty="0"/>
          </a:p>
        </p:txBody>
      </p:sp>
      <p:sp>
        <p:nvSpPr>
          <p:cNvPr id="74" name="직사각형 73"/>
          <p:cNvSpPr/>
          <p:nvPr/>
        </p:nvSpPr>
        <p:spPr>
          <a:xfrm>
            <a:off x="2261793" y="2926243"/>
            <a:ext cx="45431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" b="1" dirty="0">
                <a:latin typeface="HelveticaNeue" charset="0"/>
              </a:rPr>
              <a:t>[</a:t>
            </a:r>
            <a:r>
              <a:rPr lang="ko-KR" altLang="en-US" sz="800" b="1" dirty="0">
                <a:latin typeface="HelveticaNeue" charset="0"/>
              </a:rPr>
              <a:t> </a:t>
            </a:r>
            <a:r>
              <a:rPr lang="en-US" altLang="ko-KR" sz="800" b="1" dirty="0">
                <a:latin typeface="AppleSDGothicNeo" charset="-127"/>
              </a:rPr>
              <a:t>DB</a:t>
            </a:r>
            <a:r>
              <a:rPr lang="ko-KR" altLang="en-US" sz="800" b="1" dirty="0">
                <a:latin typeface="AppleSDGothicNeo" charset="-127"/>
              </a:rPr>
              <a:t> </a:t>
            </a:r>
            <a:r>
              <a:rPr lang="en-US" altLang="ko-KR" sz="800" b="1" dirty="0">
                <a:latin typeface="HelveticaNeue" charset="0"/>
              </a:rPr>
              <a:t>]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261793" y="5192288"/>
            <a:ext cx="45431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800" b="1" dirty="0">
                <a:latin typeface="HelveticaNeue" charset="0"/>
              </a:rPr>
              <a:t>[</a:t>
            </a:r>
            <a:r>
              <a:rPr lang="ko-KR" altLang="en-US" sz="800" b="1" dirty="0">
                <a:latin typeface="HelveticaNeue" charset="0"/>
              </a:rPr>
              <a:t> </a:t>
            </a:r>
            <a:r>
              <a:rPr lang="en-US" altLang="ko-KR" sz="800" b="1" dirty="0">
                <a:latin typeface="HelveticaNeue" charset="0"/>
              </a:rPr>
              <a:t>Staging DB</a:t>
            </a:r>
            <a:r>
              <a:rPr lang="ko-KR" altLang="en-US" sz="800" b="1" dirty="0">
                <a:latin typeface="HelveticaNeue" charset="0"/>
              </a:rPr>
              <a:t> </a:t>
            </a:r>
            <a:r>
              <a:rPr lang="en-US" altLang="ko-KR" sz="800" b="1" dirty="0">
                <a:latin typeface="HelveticaNeue" charset="0"/>
              </a:rPr>
              <a:t>]</a:t>
            </a:r>
            <a:endParaRPr lang="ko-KR" altLang="en-US" sz="800" b="1" dirty="0"/>
          </a:p>
        </p:txBody>
      </p:sp>
      <p:grpSp>
        <p:nvGrpSpPr>
          <p:cNvPr id="102" name="그룹 101"/>
          <p:cNvGrpSpPr/>
          <p:nvPr/>
        </p:nvGrpSpPr>
        <p:grpSpPr>
          <a:xfrm>
            <a:off x="3224906" y="3187951"/>
            <a:ext cx="2556371" cy="223324"/>
            <a:chOff x="4597870" y="977440"/>
            <a:chExt cx="2556371" cy="223324"/>
          </a:xfrm>
        </p:grpSpPr>
        <p:sp>
          <p:nvSpPr>
            <p:cNvPr id="105" name="타원 104"/>
            <p:cNvSpPr/>
            <p:nvPr/>
          </p:nvSpPr>
          <p:spPr>
            <a:xfrm>
              <a:off x="4597870" y="977440"/>
              <a:ext cx="223324" cy="22332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900" b="1" dirty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1</a:t>
              </a:r>
              <a:endParaRPr kumimoji="1" lang="ko-KR" altLang="en-US" sz="9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08" name="타원 107"/>
            <p:cNvSpPr/>
            <p:nvPr/>
          </p:nvSpPr>
          <p:spPr>
            <a:xfrm>
              <a:off x="5375552" y="977440"/>
              <a:ext cx="223324" cy="22332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900" b="1" dirty="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2</a:t>
              </a:r>
              <a:endParaRPr kumimoji="1" lang="ko-KR" altLang="en-US" sz="9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cxnSp>
          <p:nvCxnSpPr>
            <p:cNvPr id="112" name="직선 연결선[R] 111"/>
            <p:cNvCxnSpPr>
              <a:stCxn id="105" idx="6"/>
              <a:endCxn id="108" idx="2"/>
            </p:cNvCxnSpPr>
            <p:nvPr/>
          </p:nvCxnSpPr>
          <p:spPr>
            <a:xfrm>
              <a:off x="4821194" y="1089102"/>
              <a:ext cx="554358" cy="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타원 112"/>
            <p:cNvSpPr/>
            <p:nvPr/>
          </p:nvSpPr>
          <p:spPr>
            <a:xfrm>
              <a:off x="6153234" y="977440"/>
              <a:ext cx="223324" cy="22332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900" b="1" dirty="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3</a:t>
              </a:r>
              <a:endParaRPr kumimoji="1" lang="ko-KR" altLang="en-US" sz="9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cxnSp>
          <p:nvCxnSpPr>
            <p:cNvPr id="114" name="직선 연결선[R] 113"/>
            <p:cNvCxnSpPr>
              <a:stCxn id="108" idx="6"/>
              <a:endCxn id="113" idx="2"/>
            </p:cNvCxnSpPr>
            <p:nvPr/>
          </p:nvCxnSpPr>
          <p:spPr>
            <a:xfrm>
              <a:off x="5598876" y="1089102"/>
              <a:ext cx="554358" cy="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타원 115"/>
            <p:cNvSpPr/>
            <p:nvPr/>
          </p:nvSpPr>
          <p:spPr>
            <a:xfrm>
              <a:off x="6930917" y="977440"/>
              <a:ext cx="223324" cy="22332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900" b="1" dirty="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4</a:t>
              </a:r>
              <a:endParaRPr kumimoji="1" lang="ko-KR" altLang="en-US" sz="9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cxnSp>
          <p:nvCxnSpPr>
            <p:cNvPr id="117" name="직선 연결선[R] 116"/>
            <p:cNvCxnSpPr>
              <a:stCxn id="113" idx="6"/>
              <a:endCxn id="116" idx="2"/>
            </p:cNvCxnSpPr>
            <p:nvPr/>
          </p:nvCxnSpPr>
          <p:spPr>
            <a:xfrm>
              <a:off x="6376558" y="1089102"/>
              <a:ext cx="554359" cy="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직사각형 117"/>
          <p:cNvSpPr/>
          <p:nvPr/>
        </p:nvSpPr>
        <p:spPr>
          <a:xfrm>
            <a:off x="2931745" y="3415215"/>
            <a:ext cx="87158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">
                <a:latin typeface="HelveticaNeue" charset="0"/>
              </a:rPr>
              <a:t>데이터 이관</a:t>
            </a:r>
            <a:endParaRPr lang="ko-KR" altLang="en-US" sz="800" dirty="0"/>
          </a:p>
        </p:txBody>
      </p:sp>
      <p:sp>
        <p:nvSpPr>
          <p:cNvPr id="136" name="직사각형 135"/>
          <p:cNvSpPr/>
          <p:nvPr/>
        </p:nvSpPr>
        <p:spPr>
          <a:xfrm>
            <a:off x="3659153" y="3415215"/>
            <a:ext cx="87158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dirty="0">
                <a:latin typeface="HelveticaNeue" charset="0"/>
              </a:rPr>
              <a:t>Druid </a:t>
            </a:r>
            <a:r>
              <a:rPr lang="ko-KR" altLang="en-US" sz="800" dirty="0">
                <a:latin typeface="HelveticaNeue" charset="0"/>
              </a:rPr>
              <a:t>적재</a:t>
            </a:r>
            <a:endParaRPr lang="ko-KR" altLang="en-US" sz="800" dirty="0"/>
          </a:p>
        </p:txBody>
      </p:sp>
      <p:sp>
        <p:nvSpPr>
          <p:cNvPr id="138" name="직사각형 137"/>
          <p:cNvSpPr/>
          <p:nvPr/>
        </p:nvSpPr>
        <p:spPr>
          <a:xfrm>
            <a:off x="4456138" y="3415215"/>
            <a:ext cx="87158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">
                <a:latin typeface="HelveticaNeue" charset="0"/>
              </a:rPr>
              <a:t>상태확인</a:t>
            </a:r>
            <a:endParaRPr lang="ko-KR" altLang="en-US" sz="800" dirty="0"/>
          </a:p>
        </p:txBody>
      </p:sp>
      <p:sp>
        <p:nvSpPr>
          <p:cNvPr id="143" name="직사각형 142"/>
          <p:cNvSpPr/>
          <p:nvPr/>
        </p:nvSpPr>
        <p:spPr>
          <a:xfrm>
            <a:off x="5242561" y="3415215"/>
            <a:ext cx="87158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" dirty="0">
                <a:latin typeface="HelveticaNeue" charset="0"/>
              </a:rPr>
              <a:t>완료</a:t>
            </a:r>
            <a:endParaRPr lang="ko-KR" altLang="en-US" sz="800" dirty="0"/>
          </a:p>
        </p:txBody>
      </p:sp>
      <p:grpSp>
        <p:nvGrpSpPr>
          <p:cNvPr id="144" name="그룹 143"/>
          <p:cNvGrpSpPr/>
          <p:nvPr/>
        </p:nvGrpSpPr>
        <p:grpSpPr>
          <a:xfrm>
            <a:off x="3224906" y="5461185"/>
            <a:ext cx="2556371" cy="223324"/>
            <a:chOff x="4597870" y="977440"/>
            <a:chExt cx="2556371" cy="223324"/>
          </a:xfrm>
        </p:grpSpPr>
        <p:sp>
          <p:nvSpPr>
            <p:cNvPr id="147" name="타원 146"/>
            <p:cNvSpPr/>
            <p:nvPr/>
          </p:nvSpPr>
          <p:spPr>
            <a:xfrm>
              <a:off x="4597870" y="977440"/>
              <a:ext cx="223324" cy="22332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900" b="1" dirty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1</a:t>
              </a:r>
              <a:endParaRPr kumimoji="1" lang="ko-KR" altLang="en-US" sz="9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cxnSp>
          <p:nvCxnSpPr>
            <p:cNvPr id="152" name="직선 연결선[R] 151"/>
            <p:cNvCxnSpPr>
              <a:stCxn id="147" idx="6"/>
              <a:endCxn id="153" idx="2"/>
            </p:cNvCxnSpPr>
            <p:nvPr/>
          </p:nvCxnSpPr>
          <p:spPr>
            <a:xfrm>
              <a:off x="4821194" y="1089102"/>
              <a:ext cx="943199" cy="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타원 152"/>
            <p:cNvSpPr/>
            <p:nvPr/>
          </p:nvSpPr>
          <p:spPr>
            <a:xfrm>
              <a:off x="5764393" y="977440"/>
              <a:ext cx="223324" cy="22332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900" b="1" dirty="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3</a:t>
              </a:r>
              <a:endParaRPr kumimoji="1" lang="ko-KR" altLang="en-US" sz="9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55" name="타원 154"/>
            <p:cNvSpPr/>
            <p:nvPr/>
          </p:nvSpPr>
          <p:spPr>
            <a:xfrm>
              <a:off x="6930917" y="977440"/>
              <a:ext cx="223324" cy="22332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900" b="1" dirty="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4</a:t>
              </a:r>
              <a:endParaRPr kumimoji="1" lang="ko-KR" altLang="en-US" sz="9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cxnSp>
          <p:nvCxnSpPr>
            <p:cNvPr id="156" name="직선 연결선[R] 155"/>
            <p:cNvCxnSpPr>
              <a:stCxn id="153" idx="6"/>
              <a:endCxn id="155" idx="2"/>
            </p:cNvCxnSpPr>
            <p:nvPr/>
          </p:nvCxnSpPr>
          <p:spPr>
            <a:xfrm>
              <a:off x="5987717" y="1089102"/>
              <a:ext cx="943200" cy="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직사각형 156"/>
          <p:cNvSpPr/>
          <p:nvPr/>
        </p:nvSpPr>
        <p:spPr>
          <a:xfrm>
            <a:off x="2931745" y="5688449"/>
            <a:ext cx="87158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dirty="0">
                <a:latin typeface="HelveticaNeue" charset="0"/>
              </a:rPr>
              <a:t>Druid </a:t>
            </a:r>
            <a:r>
              <a:rPr lang="ko-KR" altLang="en-US" sz="800" dirty="0">
                <a:latin typeface="HelveticaNeue" charset="0"/>
              </a:rPr>
              <a:t>적재</a:t>
            </a:r>
            <a:endParaRPr lang="ko-KR" altLang="en-US" sz="800" dirty="0"/>
          </a:p>
        </p:txBody>
      </p:sp>
      <p:sp>
        <p:nvSpPr>
          <p:cNvPr id="159" name="직사각형 158"/>
          <p:cNvSpPr/>
          <p:nvPr/>
        </p:nvSpPr>
        <p:spPr>
          <a:xfrm>
            <a:off x="4072873" y="5688449"/>
            <a:ext cx="87158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" dirty="0">
                <a:latin typeface="HelveticaNeue" charset="0"/>
              </a:rPr>
              <a:t>상태확인</a:t>
            </a:r>
            <a:endParaRPr lang="ko-KR" altLang="en-US" sz="800" dirty="0"/>
          </a:p>
        </p:txBody>
      </p:sp>
      <p:sp>
        <p:nvSpPr>
          <p:cNvPr id="160" name="직사각형 159"/>
          <p:cNvSpPr/>
          <p:nvPr/>
        </p:nvSpPr>
        <p:spPr>
          <a:xfrm>
            <a:off x="5242561" y="5688449"/>
            <a:ext cx="87158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" dirty="0">
                <a:latin typeface="HelveticaNeue" charset="0"/>
              </a:rPr>
              <a:t>완료</a:t>
            </a:r>
            <a:endParaRPr lang="ko-KR" altLang="en-US" sz="800" dirty="0"/>
          </a:p>
        </p:txBody>
      </p:sp>
      <p:sp>
        <p:nvSpPr>
          <p:cNvPr id="161" name="직사각형 160"/>
          <p:cNvSpPr/>
          <p:nvPr/>
        </p:nvSpPr>
        <p:spPr>
          <a:xfrm>
            <a:off x="2301377" y="3651484"/>
            <a:ext cx="46615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HelveticaNeue" charset="0"/>
              </a:rPr>
              <a:t>1</a:t>
            </a:r>
            <a:r>
              <a:rPr lang="ko-KR" altLang="en-US" sz="800" dirty="0">
                <a:latin typeface="AppleSDGothicNeo" charset="-127"/>
              </a:rPr>
              <a:t>단계</a:t>
            </a:r>
            <a:r>
              <a:rPr lang="en-US" altLang="ko-KR" sz="800" dirty="0">
                <a:latin typeface="HelveticaNeue" charset="0"/>
              </a:rPr>
              <a:t>.</a:t>
            </a:r>
            <a:r>
              <a:rPr lang="ko-KR" altLang="en-US" sz="800" dirty="0">
                <a:latin typeface="AppleSDGothicNeo" charset="-127"/>
              </a:rPr>
              <a:t>데이터이관 </a:t>
            </a:r>
            <a:endParaRPr lang="ko-KR" altLang="en-US" sz="800" dirty="0"/>
          </a:p>
          <a:p>
            <a:r>
              <a:rPr lang="en-US" altLang="ko-KR" sz="800" dirty="0">
                <a:latin typeface="AppleSDGothicNeo" charset="-127"/>
              </a:rPr>
              <a:t>-</a:t>
            </a:r>
            <a:r>
              <a:rPr lang="ko-KR" altLang="en-US" sz="800" dirty="0">
                <a:latin typeface="AppleSDGothicNeo" charset="-127"/>
              </a:rPr>
              <a:t> </a:t>
            </a:r>
            <a:r>
              <a:rPr lang="en-US" altLang="ko-KR" sz="800" dirty="0">
                <a:latin typeface="HelveticaNeue" charset="0"/>
              </a:rPr>
              <a:t>DB</a:t>
            </a:r>
            <a:r>
              <a:rPr lang="ko-KR" altLang="en-US" sz="800" dirty="0">
                <a:latin typeface="AppleSDGothicNeo" charset="-127"/>
              </a:rPr>
              <a:t>에서 데이터 가져오기 데이터포멧변경</a:t>
            </a:r>
            <a:br>
              <a:rPr lang="ko-KR" altLang="en-US" sz="800" dirty="0">
                <a:latin typeface="AppleSDGothicNeo" charset="-127"/>
              </a:rPr>
            </a:br>
            <a:r>
              <a:rPr lang="en-US" altLang="ko-KR" sz="800" dirty="0">
                <a:latin typeface="AppleSDGothicNeo" charset="-127"/>
              </a:rPr>
              <a:t>-</a:t>
            </a:r>
            <a:r>
              <a:rPr lang="ko-KR" altLang="en-US" sz="800" dirty="0">
                <a:latin typeface="AppleSDGothicNeo" charset="-127"/>
              </a:rPr>
              <a:t> 드루이드 서버로 파일 복제 </a:t>
            </a:r>
            <a:endParaRPr lang="ko-KR" altLang="en-US" sz="800" dirty="0"/>
          </a:p>
          <a:p>
            <a:endParaRPr lang="en-US" altLang="ko-KR" sz="800" dirty="0">
              <a:latin typeface="HelveticaNeue" charset="0"/>
            </a:endParaRPr>
          </a:p>
          <a:p>
            <a:r>
              <a:rPr lang="en-US" altLang="ko-KR" sz="800" dirty="0">
                <a:latin typeface="HelveticaNeue" charset="0"/>
              </a:rPr>
              <a:t>2</a:t>
            </a:r>
            <a:r>
              <a:rPr lang="ko-KR" altLang="en-US" sz="800" dirty="0">
                <a:latin typeface="AppleSDGothicNeo" charset="-127"/>
              </a:rPr>
              <a:t>단계</a:t>
            </a:r>
            <a:r>
              <a:rPr lang="en-US" altLang="ko-KR" sz="800" dirty="0">
                <a:latin typeface="HelveticaNeue" charset="0"/>
              </a:rPr>
              <a:t>. Druid </a:t>
            </a:r>
            <a:r>
              <a:rPr lang="ko-KR" altLang="en-US" sz="800" dirty="0">
                <a:latin typeface="AppleSDGothicNeo" charset="-127"/>
              </a:rPr>
              <a:t>적재</a:t>
            </a:r>
            <a:br>
              <a:rPr lang="ko-KR" altLang="en-US" sz="800" dirty="0">
                <a:latin typeface="AppleSDGothicNeo" charset="-127"/>
              </a:rPr>
            </a:br>
            <a:r>
              <a:rPr lang="en-US" altLang="ko-KR" sz="800" dirty="0">
                <a:latin typeface="AppleSDGothicNeo" charset="-127"/>
              </a:rPr>
              <a:t>-</a:t>
            </a:r>
            <a:r>
              <a:rPr lang="ko-KR" altLang="en-US" sz="800" dirty="0">
                <a:latin typeface="AppleSDGothicNeo" charset="-127"/>
              </a:rPr>
              <a:t> 드루이드 인제스쳔 </a:t>
            </a:r>
            <a:r>
              <a:rPr lang="en-US" altLang="ko-KR" sz="800" dirty="0">
                <a:latin typeface="HelveticaNeue" charset="0"/>
              </a:rPr>
              <a:t>TASK </a:t>
            </a:r>
            <a:r>
              <a:rPr lang="ko-KR" altLang="en-US" sz="800" dirty="0">
                <a:latin typeface="AppleSDGothicNeo" charset="-127"/>
              </a:rPr>
              <a:t>발행 적재 프로세스 </a:t>
            </a:r>
            <a:endParaRPr lang="ko-KR" altLang="en-US" sz="800" dirty="0"/>
          </a:p>
          <a:p>
            <a:endParaRPr lang="en-US" altLang="ko-KR" sz="800" dirty="0">
              <a:latin typeface="HelveticaNeue" charset="0"/>
            </a:endParaRPr>
          </a:p>
          <a:p>
            <a:r>
              <a:rPr lang="en-US" altLang="ko-KR" sz="800" dirty="0">
                <a:latin typeface="HelveticaNeue" charset="0"/>
              </a:rPr>
              <a:t>3</a:t>
            </a:r>
            <a:r>
              <a:rPr lang="ko-KR" altLang="en-US" sz="800" dirty="0">
                <a:latin typeface="AppleSDGothicNeo" charset="-127"/>
              </a:rPr>
              <a:t>단계</a:t>
            </a:r>
            <a:r>
              <a:rPr lang="en-US" altLang="ko-KR" sz="800" dirty="0">
                <a:latin typeface="HelveticaNeue" charset="0"/>
              </a:rPr>
              <a:t>. </a:t>
            </a:r>
            <a:r>
              <a:rPr lang="ko-KR" altLang="en-US" sz="800" dirty="0">
                <a:latin typeface="AppleSDGothicNeo" charset="-127"/>
              </a:rPr>
              <a:t>상태확인</a:t>
            </a:r>
            <a:br>
              <a:rPr lang="ko-KR" altLang="en-US" sz="800" dirty="0">
                <a:latin typeface="AppleSDGothicNeo" charset="-127"/>
              </a:rPr>
            </a:br>
            <a:r>
              <a:rPr lang="en-US" altLang="ko-KR" sz="800" dirty="0">
                <a:latin typeface="AppleSDGothicNeo" charset="-127"/>
              </a:rPr>
              <a:t>-</a:t>
            </a:r>
            <a:r>
              <a:rPr lang="ko-KR" altLang="en-US" sz="800" dirty="0">
                <a:latin typeface="AppleSDGothicNeo" charset="-127"/>
              </a:rPr>
              <a:t> 적재완료 후</a:t>
            </a:r>
            <a:r>
              <a:rPr lang="en-US" altLang="ko-KR" sz="800" dirty="0">
                <a:latin typeface="HelveticaNeue" charset="0"/>
              </a:rPr>
              <a:t>, Druid Overload Node</a:t>
            </a:r>
            <a:r>
              <a:rPr lang="ko-KR" altLang="en-US" sz="800" dirty="0">
                <a:latin typeface="AppleSDGothicNeo" charset="-127"/>
              </a:rPr>
              <a:t>에서 적재가 정상적으로 되었는지 확인</a:t>
            </a:r>
            <a:br>
              <a:rPr lang="ko-KR" altLang="en-US" sz="800" dirty="0">
                <a:latin typeface="AppleSDGothicNeo" charset="-127"/>
              </a:rPr>
            </a:br>
            <a:r>
              <a:rPr lang="en-US" altLang="ko-KR" sz="800" dirty="0">
                <a:latin typeface="AppleSDGothicNeo" charset="-127"/>
              </a:rPr>
              <a:t>-</a:t>
            </a:r>
            <a:r>
              <a:rPr lang="ko-KR" altLang="en-US" sz="800" dirty="0">
                <a:latin typeface="AppleSDGothicNeo" charset="-127"/>
              </a:rPr>
              <a:t> 메타트론이 </a:t>
            </a:r>
            <a:r>
              <a:rPr lang="en-US" altLang="ko-KR" sz="800" dirty="0">
                <a:latin typeface="HelveticaNeue" charset="0"/>
              </a:rPr>
              <a:t>Overload Node</a:t>
            </a:r>
            <a:r>
              <a:rPr lang="ko-KR" altLang="en-US" sz="800" dirty="0">
                <a:latin typeface="AppleSDGothicNeo" charset="-127"/>
              </a:rPr>
              <a:t>에게 데이터소스가 있는지 상태 요청 </a:t>
            </a:r>
            <a:r>
              <a:rPr lang="en-US" altLang="ko-KR" sz="800" dirty="0">
                <a:latin typeface="HelveticaNeue" charset="0"/>
              </a:rPr>
              <a:t>=&gt; enable, disable</a:t>
            </a:r>
            <a:r>
              <a:rPr lang="ko-KR" altLang="en-US" sz="800" dirty="0">
                <a:latin typeface="AppleSDGothicNeo" charset="-127"/>
              </a:rPr>
              <a:t>로 구분</a:t>
            </a:r>
            <a:endParaRPr lang="ko-KR" altLang="en-US" sz="800" dirty="0"/>
          </a:p>
        </p:txBody>
      </p:sp>
      <p:sp>
        <p:nvSpPr>
          <p:cNvPr id="162" name="직사각형 161"/>
          <p:cNvSpPr/>
          <p:nvPr/>
        </p:nvSpPr>
        <p:spPr>
          <a:xfrm>
            <a:off x="2301377" y="5903893"/>
            <a:ext cx="46615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latin typeface="HelveticaNeue" charset="0"/>
              </a:rPr>
              <a:t>1</a:t>
            </a:r>
            <a:r>
              <a:rPr lang="ko-KR" altLang="en-US" sz="800" dirty="0">
                <a:latin typeface="AppleSDGothicNeo" charset="-127"/>
              </a:rPr>
              <a:t>단계</a:t>
            </a:r>
            <a:r>
              <a:rPr lang="en-US" altLang="ko-KR" sz="800" dirty="0">
                <a:latin typeface="HelveticaNeue" charset="0"/>
              </a:rPr>
              <a:t>. Druid </a:t>
            </a:r>
            <a:r>
              <a:rPr lang="ko-KR" altLang="en-US" sz="800" dirty="0">
                <a:latin typeface="AppleSDGothicNeo" charset="-127"/>
              </a:rPr>
              <a:t>적재 </a:t>
            </a:r>
            <a:endParaRPr lang="ko-KR" altLang="en-US" sz="800" dirty="0"/>
          </a:p>
          <a:p>
            <a:r>
              <a:rPr lang="en-US" altLang="ko-KR" sz="800" dirty="0">
                <a:latin typeface="AppleSDGothicNeo" charset="-127"/>
              </a:rPr>
              <a:t>-</a:t>
            </a:r>
            <a:r>
              <a:rPr lang="ko-KR" altLang="en-US" sz="800" dirty="0">
                <a:latin typeface="AppleSDGothicNeo" charset="-127"/>
              </a:rPr>
              <a:t> 드루이드 인제스쳔 </a:t>
            </a:r>
            <a:r>
              <a:rPr lang="en-US" altLang="ko-KR" sz="800" dirty="0">
                <a:latin typeface="HelveticaNeue" charset="0"/>
              </a:rPr>
              <a:t>TASK </a:t>
            </a:r>
            <a:r>
              <a:rPr lang="ko-KR" altLang="en-US" sz="800" dirty="0">
                <a:latin typeface="AppleSDGothicNeo" charset="-127"/>
              </a:rPr>
              <a:t>발행 </a:t>
            </a:r>
            <a:endParaRPr lang="ko-KR" altLang="en-US" sz="800" dirty="0"/>
          </a:p>
          <a:p>
            <a:r>
              <a:rPr lang="en-US" altLang="ko-KR" sz="800" dirty="0">
                <a:latin typeface="AppleSDGothicNeo" charset="-127"/>
              </a:rPr>
              <a:t>-</a:t>
            </a:r>
            <a:r>
              <a:rPr lang="ko-KR" altLang="en-US" sz="800" dirty="0">
                <a:latin typeface="AppleSDGothicNeo" charset="-127"/>
              </a:rPr>
              <a:t> </a:t>
            </a:r>
            <a:r>
              <a:rPr lang="en-US" altLang="ko-KR" sz="800" dirty="0">
                <a:latin typeface="HelveticaNeue" charset="0"/>
              </a:rPr>
              <a:t>MR JOB </a:t>
            </a:r>
            <a:r>
              <a:rPr lang="ko-KR" altLang="en-US" sz="800" dirty="0">
                <a:latin typeface="AppleSDGothicNeo" charset="-127"/>
              </a:rPr>
              <a:t>수행 </a:t>
            </a:r>
            <a:r>
              <a:rPr lang="en-US" altLang="ko-KR" sz="800" dirty="0">
                <a:latin typeface="HelveticaNeue" charset="0"/>
              </a:rPr>
              <a:t>=&gt; </a:t>
            </a:r>
            <a:r>
              <a:rPr lang="ko-KR" altLang="en-US" sz="800" dirty="0">
                <a:latin typeface="AppleSDGothicNeo" charset="-127"/>
              </a:rPr>
              <a:t>수행 결과를 확인 후 적재완료 </a:t>
            </a:r>
            <a:endParaRPr lang="en-US" altLang="ko-KR" sz="800" dirty="0">
              <a:latin typeface="AppleSDGothicNeo" charset="-127"/>
            </a:endParaRPr>
          </a:p>
          <a:p>
            <a:endParaRPr lang="en-US" altLang="ko-KR" sz="800" dirty="0">
              <a:latin typeface="HelveticaNeue" charset="0"/>
            </a:endParaRPr>
          </a:p>
          <a:p>
            <a:r>
              <a:rPr lang="en-US" altLang="ko-KR" sz="800" dirty="0">
                <a:latin typeface="HelveticaNeue" charset="0"/>
              </a:rPr>
              <a:t>2</a:t>
            </a:r>
            <a:r>
              <a:rPr lang="ko-KR" altLang="en-US" sz="800" dirty="0">
                <a:latin typeface="AppleSDGothicNeo" charset="-127"/>
              </a:rPr>
              <a:t>단계</a:t>
            </a:r>
            <a:r>
              <a:rPr lang="en-US" altLang="ko-KR" sz="800" dirty="0">
                <a:latin typeface="HelveticaNeue" charset="0"/>
              </a:rPr>
              <a:t>. </a:t>
            </a:r>
            <a:r>
              <a:rPr lang="ko-KR" altLang="en-US" sz="800" dirty="0">
                <a:latin typeface="AppleSDGothicNeo" charset="-127"/>
              </a:rPr>
              <a:t>상태확인 </a:t>
            </a:r>
            <a:endParaRPr lang="ko-KR" altLang="en-US" sz="800" dirty="0"/>
          </a:p>
          <a:p>
            <a:r>
              <a:rPr lang="en-US" altLang="ko-KR" sz="800" dirty="0">
                <a:latin typeface="AppleSDGothicNeo" charset="-127"/>
              </a:rPr>
              <a:t>-</a:t>
            </a:r>
            <a:r>
              <a:rPr lang="ko-KR" altLang="en-US" sz="800" dirty="0">
                <a:latin typeface="AppleSDGothicNeo" charset="-127"/>
              </a:rPr>
              <a:t> 적재완료 후</a:t>
            </a:r>
            <a:r>
              <a:rPr lang="en-US" altLang="ko-KR" sz="800" dirty="0">
                <a:latin typeface="HelveticaNeue" charset="0"/>
              </a:rPr>
              <a:t>, Druid Overload Node</a:t>
            </a:r>
            <a:r>
              <a:rPr lang="ko-KR" altLang="en-US" sz="800" dirty="0">
                <a:latin typeface="AppleSDGothicNeo" charset="-127"/>
              </a:rPr>
              <a:t>에서 적재가 정상적으로 되었는지 확인</a:t>
            </a:r>
            <a:br>
              <a:rPr lang="ko-KR" altLang="en-US" sz="800" dirty="0">
                <a:latin typeface="AppleSDGothicNeo" charset="-127"/>
              </a:rPr>
            </a:br>
            <a:r>
              <a:rPr lang="en-US" altLang="ko-KR" sz="800" dirty="0">
                <a:latin typeface="AppleSDGothicNeo" charset="-127"/>
              </a:rPr>
              <a:t>-</a:t>
            </a:r>
            <a:r>
              <a:rPr lang="ko-KR" altLang="en-US" sz="800" dirty="0">
                <a:latin typeface="AppleSDGothicNeo" charset="-127"/>
              </a:rPr>
              <a:t> 메타트론이 </a:t>
            </a:r>
            <a:r>
              <a:rPr lang="en-US" altLang="ko-KR" sz="800" dirty="0">
                <a:latin typeface="HelveticaNeue" charset="0"/>
              </a:rPr>
              <a:t>Overload Node</a:t>
            </a:r>
            <a:r>
              <a:rPr lang="ko-KR" altLang="en-US" sz="800" dirty="0">
                <a:latin typeface="AppleSDGothicNeo" charset="-127"/>
              </a:rPr>
              <a:t>에게 데이터소스가 있는지 상태 요청 </a:t>
            </a:r>
            <a:r>
              <a:rPr lang="en-US" altLang="ko-KR" sz="800" dirty="0">
                <a:latin typeface="HelveticaNeue" charset="0"/>
              </a:rPr>
              <a:t>=&gt; enable, disable</a:t>
            </a:r>
            <a:r>
              <a:rPr lang="ko-KR" altLang="en-US" sz="800" dirty="0">
                <a:latin typeface="AppleSDGothicNeo" charset="-127"/>
              </a:rPr>
              <a:t>로 구분 </a:t>
            </a:r>
            <a:endParaRPr lang="ko-KR" altLang="en-US" sz="800" dirty="0"/>
          </a:p>
        </p:txBody>
      </p:sp>
      <p:sp>
        <p:nvSpPr>
          <p:cNvPr id="16" name="오른쪽 화살표[R] 15"/>
          <p:cNvSpPr/>
          <p:nvPr/>
        </p:nvSpPr>
        <p:spPr>
          <a:xfrm>
            <a:off x="1507437" y="3186307"/>
            <a:ext cx="515389" cy="320020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174535" y="3246160"/>
            <a:ext cx="1093935" cy="2154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800">
                <a:latin typeface="HelveticaNeue" charset="0"/>
              </a:rPr>
              <a:t>Ingestion</a:t>
            </a:r>
            <a:endParaRPr lang="ko-KR" altLang="en-US" sz="8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19F5FAA5-CC54-064E-9758-29819D8108C8}"/>
              </a:ext>
            </a:extLst>
          </p:cNvPr>
          <p:cNvGrpSpPr/>
          <p:nvPr/>
        </p:nvGrpSpPr>
        <p:grpSpPr>
          <a:xfrm>
            <a:off x="2931745" y="934737"/>
            <a:ext cx="3182403" cy="442708"/>
            <a:chOff x="2931745" y="934737"/>
            <a:chExt cx="3182403" cy="442708"/>
          </a:xfrm>
        </p:grpSpPr>
        <p:grpSp>
          <p:nvGrpSpPr>
            <p:cNvPr id="64" name="그룹 63"/>
            <p:cNvGrpSpPr/>
            <p:nvPr/>
          </p:nvGrpSpPr>
          <p:grpSpPr>
            <a:xfrm>
              <a:off x="3224906" y="934737"/>
              <a:ext cx="2556371" cy="223324"/>
              <a:chOff x="4597870" y="977440"/>
              <a:chExt cx="2556371" cy="223324"/>
            </a:xfrm>
          </p:grpSpPr>
          <p:sp>
            <p:nvSpPr>
              <p:cNvPr id="65" name="타원 64"/>
              <p:cNvSpPr/>
              <p:nvPr/>
            </p:nvSpPr>
            <p:spPr>
              <a:xfrm>
                <a:off x="4597870" y="977440"/>
                <a:ext cx="223324" cy="22332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900" b="1" dirty="0">
                    <a:solidFill>
                      <a:schemeClr val="bg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1</a:t>
                </a:r>
                <a:endParaRPr kumimoji="1" lang="ko-KR" altLang="en-US" sz="900" b="1" dirty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5375552" y="977440"/>
                <a:ext cx="223324" cy="22332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900" b="1" dirty="0">
                    <a:solidFill>
                      <a:schemeClr val="tx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2</a:t>
                </a:r>
                <a:endParaRPr kumimoji="1" lang="ko-KR" altLang="en-US" sz="900" b="1" dirty="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cxnSp>
            <p:nvCxnSpPr>
              <p:cNvPr id="67" name="직선 연결선[R] 66"/>
              <p:cNvCxnSpPr>
                <a:stCxn id="65" idx="6"/>
                <a:endCxn id="66" idx="2"/>
              </p:cNvCxnSpPr>
              <p:nvPr/>
            </p:nvCxnSpPr>
            <p:spPr>
              <a:xfrm>
                <a:off x="4821194" y="1089102"/>
                <a:ext cx="554358" cy="0"/>
              </a:xfrm>
              <a:prstGeom prst="line">
                <a:avLst/>
              </a:prstGeom>
              <a:ln w="762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타원 67"/>
              <p:cNvSpPr/>
              <p:nvPr/>
            </p:nvSpPr>
            <p:spPr>
              <a:xfrm>
                <a:off x="6153234" y="977440"/>
                <a:ext cx="223324" cy="22332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900" b="1" dirty="0">
                    <a:solidFill>
                      <a:schemeClr val="tx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3</a:t>
                </a:r>
                <a:endParaRPr kumimoji="1" lang="ko-KR" altLang="en-US" sz="900" b="1" dirty="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cxnSp>
            <p:nvCxnSpPr>
              <p:cNvPr id="69" name="직선 연결선[R] 68"/>
              <p:cNvCxnSpPr>
                <a:stCxn id="66" idx="6"/>
                <a:endCxn id="68" idx="2"/>
              </p:cNvCxnSpPr>
              <p:nvPr/>
            </p:nvCxnSpPr>
            <p:spPr>
              <a:xfrm>
                <a:off x="5598876" y="1089102"/>
                <a:ext cx="554358" cy="0"/>
              </a:xfrm>
              <a:prstGeom prst="line">
                <a:avLst/>
              </a:prstGeom>
              <a:ln w="762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타원 69"/>
              <p:cNvSpPr/>
              <p:nvPr/>
            </p:nvSpPr>
            <p:spPr>
              <a:xfrm>
                <a:off x="6930917" y="977440"/>
                <a:ext cx="223324" cy="22332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900" b="1" dirty="0">
                    <a:solidFill>
                      <a:schemeClr val="tx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4</a:t>
                </a:r>
                <a:endParaRPr kumimoji="1" lang="ko-KR" altLang="en-US" sz="900" b="1" dirty="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cxnSp>
            <p:nvCxnSpPr>
              <p:cNvPr id="71" name="직선 연결선[R] 70"/>
              <p:cNvCxnSpPr>
                <a:stCxn id="68" idx="6"/>
                <a:endCxn id="70" idx="2"/>
              </p:cNvCxnSpPr>
              <p:nvPr/>
            </p:nvCxnSpPr>
            <p:spPr>
              <a:xfrm>
                <a:off x="6376558" y="1089102"/>
                <a:ext cx="554359" cy="0"/>
              </a:xfrm>
              <a:prstGeom prst="line">
                <a:avLst/>
              </a:prstGeom>
              <a:ln w="762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직사각형 82"/>
            <p:cNvSpPr/>
            <p:nvPr/>
          </p:nvSpPr>
          <p:spPr>
            <a:xfrm>
              <a:off x="2931745" y="1162001"/>
              <a:ext cx="871587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800">
                  <a:latin typeface="HelveticaNeue" charset="0"/>
                </a:rPr>
                <a:t>데이터 이관</a:t>
              </a:r>
              <a:endParaRPr lang="ko-KR" altLang="en-US" sz="800" dirty="0"/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3659153" y="1162001"/>
              <a:ext cx="871587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800" dirty="0">
                  <a:latin typeface="HelveticaNeue" charset="0"/>
                </a:rPr>
                <a:t>Druid </a:t>
              </a:r>
              <a:r>
                <a:rPr lang="ko-KR" altLang="en-US" sz="800" dirty="0">
                  <a:latin typeface="HelveticaNeue" charset="0"/>
                </a:rPr>
                <a:t>적재</a:t>
              </a:r>
              <a:endParaRPr lang="ko-KR" altLang="en-US" sz="800" dirty="0"/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4456138" y="1162001"/>
              <a:ext cx="871587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800">
                  <a:latin typeface="HelveticaNeue" charset="0"/>
                </a:rPr>
                <a:t>상태확인</a:t>
              </a:r>
              <a:endParaRPr lang="ko-KR" altLang="en-US" sz="800" dirty="0"/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5242561" y="1162001"/>
              <a:ext cx="871587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800" dirty="0">
                  <a:latin typeface="HelveticaNeue" charset="0"/>
                </a:rPr>
                <a:t>완료</a:t>
              </a:r>
              <a:endParaRPr lang="ko-KR" altLang="en-US" sz="800" dirty="0"/>
            </a:p>
          </p:txBody>
        </p:sp>
        <p:cxnSp>
          <p:nvCxnSpPr>
            <p:cNvPr id="165" name="직선 연결선[R] 164"/>
            <p:cNvCxnSpPr/>
            <p:nvPr/>
          </p:nvCxnSpPr>
          <p:spPr>
            <a:xfrm>
              <a:off x="3448230" y="1049444"/>
              <a:ext cx="554358" cy="0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6" name="직선 연결선[R] 165"/>
          <p:cNvCxnSpPr/>
          <p:nvPr/>
        </p:nvCxnSpPr>
        <p:spPr>
          <a:xfrm>
            <a:off x="3448230" y="3299613"/>
            <a:ext cx="554358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연결선[R] 166"/>
          <p:cNvCxnSpPr>
            <a:endCxn id="153" idx="2"/>
          </p:cNvCxnSpPr>
          <p:nvPr/>
        </p:nvCxnSpPr>
        <p:spPr>
          <a:xfrm>
            <a:off x="3448230" y="5572847"/>
            <a:ext cx="943199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/>
          <p:cNvSpPr/>
          <p:nvPr/>
        </p:nvSpPr>
        <p:spPr>
          <a:xfrm>
            <a:off x="2261793" y="414650"/>
            <a:ext cx="4543150" cy="200055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700" b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● PREPARING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69" name="직사각형 168"/>
          <p:cNvSpPr/>
          <p:nvPr/>
        </p:nvSpPr>
        <p:spPr>
          <a:xfrm>
            <a:off x="9020785" y="4186911"/>
            <a:ext cx="2845301" cy="200055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700" b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● FAILD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10947861" y="3046105"/>
            <a:ext cx="918225" cy="200055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700" b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● ENABLED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10947861" y="3295257"/>
            <a:ext cx="918225" cy="20005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700" b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● DISABLED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173" name="오른쪽 화살표[R] 172"/>
          <p:cNvSpPr/>
          <p:nvPr/>
        </p:nvSpPr>
        <p:spPr>
          <a:xfrm>
            <a:off x="7082346" y="3186307"/>
            <a:ext cx="3768107" cy="320020"/>
          </a:xfrm>
          <a:prstGeom prst="rightArrow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174" name="그룹 173"/>
          <p:cNvGrpSpPr/>
          <p:nvPr/>
        </p:nvGrpSpPr>
        <p:grpSpPr>
          <a:xfrm>
            <a:off x="9197562" y="4690475"/>
            <a:ext cx="2556371" cy="223324"/>
            <a:chOff x="4597870" y="977440"/>
            <a:chExt cx="2556371" cy="223324"/>
          </a:xfrm>
        </p:grpSpPr>
        <p:sp>
          <p:nvSpPr>
            <p:cNvPr id="175" name="타원 174"/>
            <p:cNvSpPr/>
            <p:nvPr/>
          </p:nvSpPr>
          <p:spPr>
            <a:xfrm>
              <a:off x="4597870" y="977440"/>
              <a:ext cx="223324" cy="22332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900" b="1" dirty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1</a:t>
              </a:r>
              <a:endParaRPr kumimoji="1" lang="ko-KR" altLang="en-US" sz="9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76" name="타원 175"/>
            <p:cNvSpPr/>
            <p:nvPr/>
          </p:nvSpPr>
          <p:spPr>
            <a:xfrm>
              <a:off x="5375552" y="977440"/>
              <a:ext cx="223324" cy="223324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900" b="1" dirty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2</a:t>
              </a:r>
              <a:endParaRPr kumimoji="1" lang="ko-KR" altLang="en-US" sz="9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cxnSp>
          <p:nvCxnSpPr>
            <p:cNvPr id="177" name="직선 연결선[R] 176"/>
            <p:cNvCxnSpPr>
              <a:stCxn id="175" idx="6"/>
              <a:endCxn id="176" idx="2"/>
            </p:cNvCxnSpPr>
            <p:nvPr/>
          </p:nvCxnSpPr>
          <p:spPr>
            <a:xfrm>
              <a:off x="4821194" y="1089102"/>
              <a:ext cx="554358" cy="0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타원 177"/>
            <p:cNvSpPr/>
            <p:nvPr/>
          </p:nvSpPr>
          <p:spPr>
            <a:xfrm>
              <a:off x="6153234" y="977440"/>
              <a:ext cx="223324" cy="22332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900" b="1" dirty="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3</a:t>
              </a:r>
              <a:endParaRPr kumimoji="1" lang="ko-KR" altLang="en-US" sz="9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cxnSp>
          <p:nvCxnSpPr>
            <p:cNvPr id="179" name="직선 연결선[R] 178"/>
            <p:cNvCxnSpPr>
              <a:stCxn id="176" idx="6"/>
              <a:endCxn id="178" idx="2"/>
            </p:cNvCxnSpPr>
            <p:nvPr/>
          </p:nvCxnSpPr>
          <p:spPr>
            <a:xfrm>
              <a:off x="5598876" y="1089102"/>
              <a:ext cx="554358" cy="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타원 179"/>
            <p:cNvSpPr/>
            <p:nvPr/>
          </p:nvSpPr>
          <p:spPr>
            <a:xfrm>
              <a:off x="6930917" y="977440"/>
              <a:ext cx="223324" cy="22332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900" b="1" dirty="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4</a:t>
              </a:r>
              <a:endParaRPr kumimoji="1" lang="ko-KR" altLang="en-US" sz="9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cxnSp>
          <p:nvCxnSpPr>
            <p:cNvPr id="181" name="직선 연결선[R] 180"/>
            <p:cNvCxnSpPr>
              <a:stCxn id="178" idx="6"/>
              <a:endCxn id="180" idx="2"/>
            </p:cNvCxnSpPr>
            <p:nvPr/>
          </p:nvCxnSpPr>
          <p:spPr>
            <a:xfrm>
              <a:off x="6376558" y="1089102"/>
              <a:ext cx="554359" cy="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2" name="직사각형 181"/>
          <p:cNvSpPr/>
          <p:nvPr/>
        </p:nvSpPr>
        <p:spPr>
          <a:xfrm>
            <a:off x="8904401" y="4917739"/>
            <a:ext cx="87158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">
                <a:latin typeface="HelveticaNeue" charset="0"/>
              </a:rPr>
              <a:t>데이터 이관</a:t>
            </a:r>
            <a:endParaRPr lang="ko-KR" altLang="en-US" sz="800" dirty="0"/>
          </a:p>
        </p:txBody>
      </p:sp>
      <p:sp>
        <p:nvSpPr>
          <p:cNvPr id="183" name="직사각형 182"/>
          <p:cNvSpPr/>
          <p:nvPr/>
        </p:nvSpPr>
        <p:spPr>
          <a:xfrm>
            <a:off x="9631809" y="4917739"/>
            <a:ext cx="87158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" dirty="0">
                <a:latin typeface="HelveticaNeue" charset="0"/>
              </a:rPr>
              <a:t>Druid </a:t>
            </a:r>
            <a:r>
              <a:rPr lang="ko-KR" altLang="en-US" sz="800" dirty="0">
                <a:latin typeface="HelveticaNeue" charset="0"/>
              </a:rPr>
              <a:t>적재</a:t>
            </a:r>
            <a:endParaRPr lang="ko-KR" altLang="en-US" sz="800" dirty="0"/>
          </a:p>
        </p:txBody>
      </p:sp>
      <p:sp>
        <p:nvSpPr>
          <p:cNvPr id="184" name="직사각형 183"/>
          <p:cNvSpPr/>
          <p:nvPr/>
        </p:nvSpPr>
        <p:spPr>
          <a:xfrm>
            <a:off x="10428794" y="4917739"/>
            <a:ext cx="87158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">
                <a:latin typeface="HelveticaNeue" charset="0"/>
              </a:rPr>
              <a:t>상태확인</a:t>
            </a:r>
            <a:endParaRPr lang="ko-KR" altLang="en-US" sz="800" dirty="0"/>
          </a:p>
        </p:txBody>
      </p:sp>
      <p:sp>
        <p:nvSpPr>
          <p:cNvPr id="185" name="직사각형 184"/>
          <p:cNvSpPr/>
          <p:nvPr/>
        </p:nvSpPr>
        <p:spPr>
          <a:xfrm>
            <a:off x="11215217" y="4917739"/>
            <a:ext cx="87158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" dirty="0">
                <a:latin typeface="HelveticaNeue" charset="0"/>
              </a:rPr>
              <a:t>완료</a:t>
            </a:r>
            <a:endParaRPr lang="ko-KR" altLang="en-US" sz="800" dirty="0"/>
          </a:p>
        </p:txBody>
      </p:sp>
      <p:sp>
        <p:nvSpPr>
          <p:cNvPr id="187" name="직사각형 186"/>
          <p:cNvSpPr/>
          <p:nvPr/>
        </p:nvSpPr>
        <p:spPr>
          <a:xfrm>
            <a:off x="8966399" y="4398601"/>
            <a:ext cx="306749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>
                <a:solidFill>
                  <a:srgbClr val="FF0000"/>
                </a:solidFill>
                <a:latin typeface="HelveticaNeue" charset="0"/>
              </a:rPr>
              <a:t>데이터소스 상세화면에서 어느 단계에서 실패했는지 확인가능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cxnSp>
        <p:nvCxnSpPr>
          <p:cNvPr id="25" name="꺾인 연결선[E] 24"/>
          <p:cNvCxnSpPr>
            <a:endCxn id="169" idx="1"/>
          </p:cNvCxnSpPr>
          <p:nvPr/>
        </p:nvCxnSpPr>
        <p:spPr>
          <a:xfrm>
            <a:off x="7098104" y="3506327"/>
            <a:ext cx="1922681" cy="780612"/>
          </a:xfrm>
          <a:prstGeom prst="bentConnector3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직사각형 190"/>
          <p:cNvSpPr/>
          <p:nvPr/>
        </p:nvSpPr>
        <p:spPr>
          <a:xfrm>
            <a:off x="9871660" y="6117404"/>
            <a:ext cx="2234277" cy="6291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noAutofit/>
          </a:bodyPr>
          <a:lstStyle/>
          <a:p>
            <a:r>
              <a:rPr kumimoji="1" lang="en-US" altLang="ko-KR" sz="70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2018.07.16</a:t>
            </a:r>
            <a:endParaRPr kumimoji="1" lang="en-US" altLang="ko-KR" sz="7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r>
              <a:rPr kumimoji="1" lang="ko-KR" altLang="en-US" sz="7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인제스쳔 결과는 글로벌 알림 영역에서 </a:t>
            </a:r>
            <a:r>
              <a:rPr kumimoji="1" lang="en-US" altLang="ko-KR" sz="7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‘</a:t>
            </a:r>
            <a:r>
              <a:rPr kumimoji="1" lang="ko-KR" altLang="en-US" sz="7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알림</a:t>
            </a:r>
            <a:r>
              <a:rPr kumimoji="1" lang="en-US" altLang="ko-KR" sz="7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’</a:t>
            </a:r>
            <a:r>
              <a:rPr kumimoji="1" lang="ko-KR" altLang="en-US" sz="7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으로 결과를 확인 가능함</a:t>
            </a:r>
            <a:r>
              <a:rPr kumimoji="1" lang="en-US" altLang="ko-KR" sz="7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r>
              <a:rPr kumimoji="1" lang="ko-KR" altLang="en-US" sz="7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현재 </a:t>
            </a:r>
            <a:r>
              <a:rPr kumimoji="1" lang="en-US" altLang="ko-KR" sz="7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Global notification </a:t>
            </a:r>
            <a:r>
              <a:rPr kumimoji="1" lang="ko-KR" altLang="en-US" sz="7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일정은</a:t>
            </a:r>
            <a:r>
              <a:rPr kumimoji="1" lang="en-US" altLang="ko-KR" sz="7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ko-KR" altLang="en-US" sz="7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미정임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0205F39D-C6AD-4A41-9BF4-B33FAE9942F1}"/>
              </a:ext>
            </a:extLst>
          </p:cNvPr>
          <p:cNvSpPr/>
          <p:nvPr/>
        </p:nvSpPr>
        <p:spPr>
          <a:xfrm>
            <a:off x="9975243" y="30296"/>
            <a:ext cx="1820549" cy="200055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</a:rPr>
              <a:t>[M-Core]WF-D1-DataStorage</a:t>
            </a:r>
            <a:r>
              <a:rPr kumimoji="1" lang="ko-KR" altLang="en-US" sz="700" b="1" dirty="0">
                <a:solidFill>
                  <a:schemeClr val="bg1"/>
                </a:solidFill>
                <a:latin typeface="Nanum Gothic" charset="-127"/>
                <a:ea typeface="Nanum Gothic" charset="-127"/>
              </a:rPr>
              <a:t> 에서 발췌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0" y="0"/>
            <a:ext cx="12192000" cy="6906001"/>
          </a:xfrm>
          <a:prstGeom prst="rect">
            <a:avLst/>
          </a:prstGeom>
          <a:solidFill>
            <a:schemeClr val="tx1">
              <a:alpha val="54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개발보류</a:t>
            </a:r>
            <a:endParaRPr kumimoji="1" lang="en-US" altLang="ko-KR" sz="1100" dirty="0" smtClean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11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2019.05</a:t>
            </a:r>
            <a:endParaRPr kumimoji="1" lang="ko-KR" altLang="en-US" sz="11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3829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직사각형 136">
            <a:extLst>
              <a:ext uri="{FF2B5EF4-FFF2-40B4-BE49-F238E27FC236}">
                <a16:creationId xmlns:a16="http://schemas.microsoft.com/office/drawing/2014/main" xmlns="" id="{634E7C16-E004-2D49-99BD-D7E56A172DE9}"/>
              </a:ext>
            </a:extLst>
          </p:cNvPr>
          <p:cNvSpPr/>
          <p:nvPr/>
        </p:nvSpPr>
        <p:spPr>
          <a:xfrm>
            <a:off x="158108" y="653544"/>
            <a:ext cx="9826195" cy="6075247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ko-KR" altLang="en-US" dirty="0" err="1"/>
              <a:t>데이터소스</a:t>
            </a:r>
            <a:r>
              <a:rPr kumimoji="1" lang="ko-KR" altLang="en-US" dirty="0"/>
              <a:t> 조인</a:t>
            </a:r>
            <a:r>
              <a:rPr kumimoji="1" lang="en-US" altLang="ko-KR" dirty="0"/>
              <a:t>(1)</a:t>
            </a:r>
            <a:endParaRPr kumimoji="1"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1.3</a:t>
            </a:r>
            <a:r>
              <a:rPr kumimoji="1" lang="ko-KR" altLang="en-US" dirty="0"/>
              <a:t> 대시보드 생성 </a:t>
            </a:r>
            <a:r>
              <a:rPr kumimoji="1" lang="en-US" altLang="ko-KR" dirty="0"/>
              <a:t>2</a:t>
            </a:r>
            <a:r>
              <a:rPr kumimoji="1" lang="ko-KR" altLang="en-US" dirty="0"/>
              <a:t>단계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rgbClr val="FF0000"/>
                </a:solidFill>
              </a:rPr>
              <a:t>보드 열람 상태 </a:t>
            </a:r>
            <a:r>
              <a:rPr lang="en-US" altLang="ko-KR" dirty="0">
                <a:solidFill>
                  <a:srgbClr val="FF0000"/>
                </a:solidFill>
              </a:rPr>
              <a:t>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데이터소스가 선택된 화면</a:t>
            </a:r>
            <a:endParaRPr lang="en-US" altLang="ko-KR" dirty="0"/>
          </a:p>
          <a:p>
            <a:r>
              <a:rPr lang="ko-KR" altLang="en-US" dirty="0">
                <a:latin typeface="+mn-ea"/>
              </a:rPr>
              <a:t>선택된 </a:t>
            </a:r>
            <a:r>
              <a:rPr lang="ko-KR" altLang="en-US" dirty="0" err="1">
                <a:latin typeface="+mn-ea"/>
              </a:rPr>
              <a:t>데이터소스</a:t>
            </a:r>
            <a:r>
              <a:rPr lang="ko-KR" altLang="en-US" dirty="0">
                <a:latin typeface="+mn-ea"/>
              </a:rPr>
              <a:t> 목록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초기 상태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첫번째 목록 선택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 err="1">
                <a:latin typeface="+mn-ea"/>
              </a:rPr>
              <a:t>호버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연결해제</a:t>
            </a:r>
            <a:r>
              <a:rPr lang="ko-KR" altLang="en-US" dirty="0">
                <a:latin typeface="+mn-ea"/>
              </a:rPr>
              <a:t> 버튼 보임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연결 해제 클릭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즉시 목록에서 사라짐</a:t>
            </a:r>
            <a:endParaRPr lang="en-US" altLang="ko-KR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데이터소스</a:t>
            </a:r>
            <a:r>
              <a:rPr lang="ko-KR" altLang="en-US" dirty="0">
                <a:latin typeface="+mn-ea"/>
              </a:rPr>
              <a:t> 추가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클릭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이전 화면으로 이동</a:t>
            </a:r>
            <a:endParaRPr lang="en-US" altLang="ko-KR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조인맵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조인 추가 버튼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클릭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데이터 소스 추가 팝업 출력 </a:t>
            </a:r>
            <a:r>
              <a:rPr lang="ko-KR" altLang="en-US" dirty="0">
                <a:solidFill>
                  <a:srgbClr val="00B0F0"/>
                </a:solidFill>
                <a:latin typeface="+mn-ea"/>
              </a:rPr>
              <a:t>☞ </a:t>
            </a:r>
            <a:r>
              <a:rPr lang="en-US" altLang="ko-KR" dirty="0">
                <a:solidFill>
                  <a:srgbClr val="00B0F0"/>
                </a:solidFill>
                <a:latin typeface="+mn-ea"/>
              </a:rPr>
              <a:t>[037.1]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조인 아이콘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 err="1">
                <a:latin typeface="+mn-ea"/>
              </a:rPr>
              <a:t>호버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삭제 및 편집 버튼 보임</a:t>
            </a:r>
            <a:endParaRPr lang="en-US" altLang="ko-KR" dirty="0">
              <a:latin typeface="+mn-ea"/>
            </a:endParaRPr>
          </a:p>
          <a:p>
            <a:pPr lvl="3"/>
            <a:r>
              <a:rPr lang="ko-KR" altLang="en-US" dirty="0">
                <a:latin typeface="+mn-ea"/>
              </a:rPr>
              <a:t>삭제 클릭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해당 조인 삭제</a:t>
            </a:r>
            <a:endParaRPr lang="en-US" altLang="ko-KR" dirty="0">
              <a:latin typeface="+mn-ea"/>
            </a:endParaRPr>
          </a:p>
          <a:p>
            <a:pPr lvl="3"/>
            <a:r>
              <a:rPr lang="ko-KR" altLang="en-US" dirty="0">
                <a:latin typeface="+mn-ea"/>
              </a:rPr>
              <a:t>편집 클릭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편집 팝업 출력</a:t>
            </a:r>
            <a:r>
              <a:rPr lang="ko-KR" altLang="en-US" dirty="0">
                <a:solidFill>
                  <a:srgbClr val="00B0F0"/>
                </a:solidFill>
                <a:latin typeface="+mn-ea"/>
              </a:rPr>
              <a:t> ☞ </a:t>
            </a:r>
            <a:r>
              <a:rPr lang="en-US" altLang="ko-KR" dirty="0">
                <a:solidFill>
                  <a:srgbClr val="00B0F0"/>
                </a:solidFill>
                <a:latin typeface="+mn-ea"/>
              </a:rPr>
              <a:t>[037.4]</a:t>
            </a:r>
            <a:r>
              <a:rPr lang="ko-KR" altLang="en-US" dirty="0">
                <a:solidFill>
                  <a:srgbClr val="00B0F0"/>
                </a:solidFill>
                <a:latin typeface="+mn-ea"/>
              </a:rPr>
              <a:t> </a:t>
            </a:r>
            <a:endParaRPr lang="en-US" altLang="ko-KR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데이터소스</a:t>
            </a:r>
            <a:r>
              <a:rPr lang="ko-KR" altLang="en-US" dirty="0">
                <a:latin typeface="+mn-ea"/>
              </a:rPr>
              <a:t> 관련 탭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데이터 프리뷰</a:t>
            </a:r>
            <a:r>
              <a:rPr lang="en-US" altLang="ko-KR" dirty="0">
                <a:latin typeface="+mn-ea"/>
              </a:rPr>
              <a:t>(default) /</a:t>
            </a:r>
            <a:r>
              <a:rPr lang="ko-KR" altLang="en-US" dirty="0">
                <a:latin typeface="+mn-ea"/>
              </a:rPr>
              <a:t> 필수필터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결과 데이터 미리보기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데이터 그리드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조인 결과 데이터 확인 가능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미리보기 데이터 제한</a:t>
            </a:r>
            <a:endParaRPr lang="en-US" altLang="ko-KR" dirty="0">
              <a:latin typeface="+mn-ea"/>
            </a:endParaRPr>
          </a:p>
          <a:p>
            <a:pPr lvl="3"/>
            <a:r>
              <a:rPr lang="ko-KR" altLang="en-US" dirty="0">
                <a:latin typeface="+mn-ea"/>
              </a:rPr>
              <a:t>숫자 입력 필드</a:t>
            </a:r>
            <a:endParaRPr lang="en-US" altLang="ko-KR" dirty="0">
              <a:latin typeface="+mn-ea"/>
            </a:endParaRPr>
          </a:p>
          <a:p>
            <a:pPr lvl="4"/>
            <a:r>
              <a:rPr lang="ko-KR" altLang="en-US" dirty="0">
                <a:latin typeface="+mn-ea"/>
              </a:rPr>
              <a:t>입력 </a:t>
            </a:r>
            <a:r>
              <a:rPr lang="en-US" altLang="ko-KR" dirty="0">
                <a:latin typeface="+mn-ea"/>
              </a:rPr>
              <a:t>&amp;</a:t>
            </a:r>
            <a:r>
              <a:rPr lang="ko-KR" altLang="en-US" dirty="0">
                <a:latin typeface="+mn-ea"/>
              </a:rPr>
              <a:t> 포커스 아웃 시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즉시 뷰에 반영</a:t>
            </a:r>
            <a:endParaRPr lang="en-US" altLang="ko-KR" dirty="0">
              <a:latin typeface="+mn-ea"/>
            </a:endParaRPr>
          </a:p>
          <a:p>
            <a:pPr lvl="3"/>
            <a:r>
              <a:rPr lang="en-US" altLang="ko-KR" dirty="0">
                <a:latin typeface="+mn-ea"/>
              </a:rPr>
              <a:t>default : 1,000</a:t>
            </a:r>
          </a:p>
          <a:p>
            <a:r>
              <a:rPr lang="ko-KR" altLang="en-US" dirty="0">
                <a:latin typeface="+mn-ea"/>
              </a:rPr>
              <a:t>버튼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이전 클릭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이전 화면으로 이동</a:t>
            </a:r>
            <a:endParaRPr lang="en-US" altLang="ko-KR" dirty="0">
              <a:solidFill>
                <a:srgbClr val="00B0F0"/>
              </a:solidFill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다음 클릭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</a:t>
            </a:r>
            <a:endParaRPr lang="en-US" altLang="ko-KR" dirty="0">
              <a:latin typeface="+mn-ea"/>
            </a:endParaRPr>
          </a:p>
          <a:p>
            <a:pPr lvl="3"/>
            <a:r>
              <a:rPr lang="ko-KR" altLang="en-US" dirty="0">
                <a:latin typeface="+mn-ea"/>
              </a:rPr>
              <a:t>데이터소스가 </a:t>
            </a: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개 이상일 경우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다음 단계로 이동</a:t>
            </a:r>
            <a:endParaRPr lang="en-US" altLang="ko-KR" dirty="0">
              <a:latin typeface="+mn-ea"/>
            </a:endParaRPr>
          </a:p>
          <a:p>
            <a:pPr lvl="3"/>
            <a:r>
              <a:rPr lang="ko-KR" altLang="en-US" dirty="0">
                <a:highlight>
                  <a:srgbClr val="00FF00"/>
                </a:highlight>
                <a:latin typeface="+mn-ea"/>
              </a:rPr>
              <a:t>데이터소스가 없을 경우 버튼 위에 알림 문구</a:t>
            </a:r>
            <a:r>
              <a:rPr lang="en-US" altLang="ko-KR" dirty="0">
                <a:highlight>
                  <a:srgbClr val="00FF00"/>
                </a:highlight>
                <a:latin typeface="+mn-ea"/>
              </a:rPr>
              <a:t> </a:t>
            </a:r>
            <a:r>
              <a:rPr lang="ko-KR" altLang="en-US" dirty="0">
                <a:highlight>
                  <a:srgbClr val="00FF00"/>
                </a:highlight>
                <a:latin typeface="+mn-ea"/>
              </a:rPr>
              <a:t>표시</a:t>
            </a:r>
            <a:endParaRPr lang="en-US" altLang="ko-KR" dirty="0">
              <a:latin typeface="+mn-ea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591682" y="-1039166"/>
            <a:ext cx="94897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Create dashboard</a:t>
            </a:r>
            <a:endParaRPr lang="ko-KR" altLang="en-US" sz="900" b="1" dirty="0">
              <a:solidFill>
                <a:prstClr val="black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90" name="그룹 89"/>
          <p:cNvGrpSpPr/>
          <p:nvPr/>
        </p:nvGrpSpPr>
        <p:grpSpPr>
          <a:xfrm>
            <a:off x="3887123" y="6350851"/>
            <a:ext cx="2358094" cy="249130"/>
            <a:chOff x="4008125" y="6193790"/>
            <a:chExt cx="2358094" cy="249130"/>
          </a:xfrm>
        </p:grpSpPr>
        <p:sp>
          <p:nvSpPr>
            <p:cNvPr id="92" name="모서리가 둥근 직사각형 127"/>
            <p:cNvSpPr/>
            <p:nvPr/>
          </p:nvSpPr>
          <p:spPr>
            <a:xfrm>
              <a:off x="5197489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다음</a:t>
              </a:r>
            </a:p>
          </p:txBody>
        </p:sp>
        <p:sp>
          <p:nvSpPr>
            <p:cNvPr id="97" name="모서리가 둥근 직사각형 127"/>
            <p:cNvSpPr/>
            <p:nvPr/>
          </p:nvSpPr>
          <p:spPr>
            <a:xfrm>
              <a:off x="4008125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이전</a:t>
              </a: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3589014" y="-522673"/>
            <a:ext cx="295433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Setting up relationships between </a:t>
            </a:r>
            <a:r>
              <a:rPr lang="en-US" altLang="ko-KR" sz="1100" b="1" dirty="0" err="1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datasources</a:t>
            </a:r>
            <a:endParaRPr lang="ko-KR" altLang="en-US" sz="1100" b="1" dirty="0">
              <a:solidFill>
                <a:prstClr val="black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4759238" y="-869889"/>
            <a:ext cx="526546" cy="96644"/>
            <a:chOff x="5087452" y="1040780"/>
            <a:chExt cx="526546" cy="96644"/>
          </a:xfrm>
        </p:grpSpPr>
        <p:sp>
          <p:nvSpPr>
            <p:cNvPr id="21" name="타원 20"/>
            <p:cNvSpPr/>
            <p:nvPr/>
          </p:nvSpPr>
          <p:spPr>
            <a:xfrm>
              <a:off x="5087452" y="1040780"/>
              <a:ext cx="96644" cy="9664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5517354" y="1040780"/>
              <a:ext cx="96644" cy="9664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cxnSp>
          <p:nvCxnSpPr>
            <p:cNvPr id="23" name="직선 연결선[R] 22"/>
            <p:cNvCxnSpPr/>
            <p:nvPr/>
          </p:nvCxnSpPr>
          <p:spPr>
            <a:xfrm>
              <a:off x="5185926" y="1089102"/>
              <a:ext cx="3314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03390" y="699126"/>
            <a:ext cx="525395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[036.</a:t>
            </a:r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2</a:t>
            </a:r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]</a:t>
            </a:r>
            <a:endParaRPr lang="ko-KR" altLang="en-US" sz="5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91" name="제목 2">
            <a:extLst>
              <a:ext uri="{FF2B5EF4-FFF2-40B4-BE49-F238E27FC236}">
                <a16:creationId xmlns:a16="http://schemas.microsoft.com/office/drawing/2014/main" xmlns="" id="{34BB32AC-AB8D-B94D-AB9E-6DAAD3E3679B}"/>
              </a:ext>
            </a:extLst>
          </p:cNvPr>
          <p:cNvSpPr txBox="1">
            <a:spLocks/>
          </p:cNvSpPr>
          <p:nvPr/>
        </p:nvSpPr>
        <p:spPr bwMode="auto">
          <a:xfrm>
            <a:off x="1609280" y="1641318"/>
            <a:ext cx="1892962" cy="425774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xtLst/>
        </p:spPr>
        <p:txBody>
          <a:bodyPr lIns="108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ea typeface="+mn-ea"/>
              <a:cs typeface="Nanum Gothic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xmlns="" id="{E6B7E35D-007E-5243-B261-B66D3E4C2B01}"/>
              </a:ext>
            </a:extLst>
          </p:cNvPr>
          <p:cNvSpPr/>
          <p:nvPr/>
        </p:nvSpPr>
        <p:spPr>
          <a:xfrm>
            <a:off x="1665591" y="1628121"/>
            <a:ext cx="1835721" cy="1334676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 anchorCtr="0"/>
          <a:lstStyle/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Data set _ EQPID ALL </a:t>
            </a: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 데이터 소스 이름 다 보여줌</a:t>
            </a:r>
            <a:endParaRPr kumimoji="1" lang="en-US" altLang="ko-KR" sz="700" dirty="0">
              <a:solidFill>
                <a:prstClr val="white">
                  <a:lumMod val="50000"/>
                </a:prstClr>
              </a:solidFill>
              <a:latin typeface="+mj-lt"/>
              <a:cs typeface="Nanum Gothic" charset="-127"/>
            </a:endParaRP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제조공정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default	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제조공정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A	</a:t>
            </a: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xmlns="" id="{E6BBC364-3B96-6245-9EEF-0FF6D9B4A58D}"/>
              </a:ext>
            </a:extLst>
          </p:cNvPr>
          <p:cNvGrpSpPr/>
          <p:nvPr/>
        </p:nvGrpSpPr>
        <p:grpSpPr>
          <a:xfrm>
            <a:off x="1609280" y="2080781"/>
            <a:ext cx="1892963" cy="2790518"/>
            <a:chOff x="910580" y="3064608"/>
            <a:chExt cx="8297142" cy="2386116"/>
          </a:xfrm>
        </p:grpSpPr>
        <p:cxnSp>
          <p:nvCxnSpPr>
            <p:cNvPr id="95" name="직선 연결선 52">
              <a:extLst>
                <a:ext uri="{FF2B5EF4-FFF2-40B4-BE49-F238E27FC236}">
                  <a16:creationId xmlns:a16="http://schemas.microsoft.com/office/drawing/2014/main" xmlns="" id="{E62739C2-3820-2543-B32D-4FAC9694167D}"/>
                </a:ext>
              </a:extLst>
            </p:cNvPr>
            <p:cNvCxnSpPr/>
            <p:nvPr/>
          </p:nvCxnSpPr>
          <p:spPr>
            <a:xfrm flipH="1">
              <a:off x="910580" y="3064608"/>
              <a:ext cx="8297142" cy="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54">
              <a:extLst>
                <a:ext uri="{FF2B5EF4-FFF2-40B4-BE49-F238E27FC236}">
                  <a16:creationId xmlns:a16="http://schemas.microsoft.com/office/drawing/2014/main" xmlns="" id="{F172555C-70D7-2046-B04E-CEDFFB5A8843}"/>
                </a:ext>
              </a:extLst>
            </p:cNvPr>
            <p:cNvCxnSpPr/>
            <p:nvPr/>
          </p:nvCxnSpPr>
          <p:spPr>
            <a:xfrm flipH="1">
              <a:off x="910580" y="3252606"/>
              <a:ext cx="8297142" cy="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55">
              <a:extLst>
                <a:ext uri="{FF2B5EF4-FFF2-40B4-BE49-F238E27FC236}">
                  <a16:creationId xmlns:a16="http://schemas.microsoft.com/office/drawing/2014/main" xmlns="" id="{A511F047-1DA8-B543-A93B-D28E5ACEDD76}"/>
                </a:ext>
              </a:extLst>
            </p:cNvPr>
            <p:cNvCxnSpPr/>
            <p:nvPr/>
          </p:nvCxnSpPr>
          <p:spPr>
            <a:xfrm flipH="1">
              <a:off x="910580" y="3435782"/>
              <a:ext cx="8297142" cy="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56">
              <a:extLst>
                <a:ext uri="{FF2B5EF4-FFF2-40B4-BE49-F238E27FC236}">
                  <a16:creationId xmlns:a16="http://schemas.microsoft.com/office/drawing/2014/main" xmlns="" id="{6BBE0A1D-1533-4A40-93C2-F63AA35F6B89}"/>
                </a:ext>
              </a:extLst>
            </p:cNvPr>
            <p:cNvCxnSpPr/>
            <p:nvPr/>
          </p:nvCxnSpPr>
          <p:spPr>
            <a:xfrm flipH="1">
              <a:off x="910580" y="3618958"/>
              <a:ext cx="8297142" cy="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57">
              <a:extLst>
                <a:ext uri="{FF2B5EF4-FFF2-40B4-BE49-F238E27FC236}">
                  <a16:creationId xmlns:a16="http://schemas.microsoft.com/office/drawing/2014/main" xmlns="" id="{D5633EE4-59A9-E343-8EC9-A78AF0554EDB}"/>
                </a:ext>
              </a:extLst>
            </p:cNvPr>
            <p:cNvCxnSpPr/>
            <p:nvPr/>
          </p:nvCxnSpPr>
          <p:spPr>
            <a:xfrm flipH="1">
              <a:off x="910580" y="3802134"/>
              <a:ext cx="8297142" cy="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52">
              <a:extLst>
                <a:ext uri="{FF2B5EF4-FFF2-40B4-BE49-F238E27FC236}">
                  <a16:creationId xmlns:a16="http://schemas.microsoft.com/office/drawing/2014/main" xmlns="" id="{5F73F950-ED8D-4C46-820E-48C47030D62D}"/>
                </a:ext>
              </a:extLst>
            </p:cNvPr>
            <p:cNvCxnSpPr/>
            <p:nvPr/>
          </p:nvCxnSpPr>
          <p:spPr>
            <a:xfrm flipH="1">
              <a:off x="910580" y="4168486"/>
              <a:ext cx="8297142" cy="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53">
              <a:extLst>
                <a:ext uri="{FF2B5EF4-FFF2-40B4-BE49-F238E27FC236}">
                  <a16:creationId xmlns:a16="http://schemas.microsoft.com/office/drawing/2014/main" xmlns="" id="{155FEBD9-7888-BC4C-8727-3EFEC968F54A}"/>
                </a:ext>
              </a:extLst>
            </p:cNvPr>
            <p:cNvCxnSpPr/>
            <p:nvPr/>
          </p:nvCxnSpPr>
          <p:spPr>
            <a:xfrm flipH="1">
              <a:off x="910580" y="4351662"/>
              <a:ext cx="8297142" cy="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54">
              <a:extLst>
                <a:ext uri="{FF2B5EF4-FFF2-40B4-BE49-F238E27FC236}">
                  <a16:creationId xmlns:a16="http://schemas.microsoft.com/office/drawing/2014/main" xmlns="" id="{3ED7C317-F3D0-7D4F-B0A8-59A66462281D}"/>
                </a:ext>
              </a:extLst>
            </p:cNvPr>
            <p:cNvCxnSpPr/>
            <p:nvPr/>
          </p:nvCxnSpPr>
          <p:spPr>
            <a:xfrm flipH="1">
              <a:off x="910580" y="4534838"/>
              <a:ext cx="8297142" cy="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55">
              <a:extLst>
                <a:ext uri="{FF2B5EF4-FFF2-40B4-BE49-F238E27FC236}">
                  <a16:creationId xmlns:a16="http://schemas.microsoft.com/office/drawing/2014/main" xmlns="" id="{C75D1F68-9CA1-7C40-856D-F8D795AE6F62}"/>
                </a:ext>
              </a:extLst>
            </p:cNvPr>
            <p:cNvCxnSpPr/>
            <p:nvPr/>
          </p:nvCxnSpPr>
          <p:spPr>
            <a:xfrm flipH="1">
              <a:off x="910580" y="4718014"/>
              <a:ext cx="8297142" cy="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56">
              <a:extLst>
                <a:ext uri="{FF2B5EF4-FFF2-40B4-BE49-F238E27FC236}">
                  <a16:creationId xmlns:a16="http://schemas.microsoft.com/office/drawing/2014/main" xmlns="" id="{0CE4A33A-343A-2C42-8509-DA41D51CC481}"/>
                </a:ext>
              </a:extLst>
            </p:cNvPr>
            <p:cNvCxnSpPr/>
            <p:nvPr/>
          </p:nvCxnSpPr>
          <p:spPr>
            <a:xfrm flipH="1">
              <a:off x="910580" y="4901190"/>
              <a:ext cx="8297142" cy="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57">
              <a:extLst>
                <a:ext uri="{FF2B5EF4-FFF2-40B4-BE49-F238E27FC236}">
                  <a16:creationId xmlns:a16="http://schemas.microsoft.com/office/drawing/2014/main" xmlns="" id="{AAA30B3E-0A50-4246-AF48-109B67F23D68}"/>
                </a:ext>
              </a:extLst>
            </p:cNvPr>
            <p:cNvCxnSpPr/>
            <p:nvPr/>
          </p:nvCxnSpPr>
          <p:spPr>
            <a:xfrm flipH="1">
              <a:off x="910580" y="5084366"/>
              <a:ext cx="8297142" cy="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58">
              <a:extLst>
                <a:ext uri="{FF2B5EF4-FFF2-40B4-BE49-F238E27FC236}">
                  <a16:creationId xmlns:a16="http://schemas.microsoft.com/office/drawing/2014/main" xmlns="" id="{FD134037-5907-9745-B97A-6107E1A30604}"/>
                </a:ext>
              </a:extLst>
            </p:cNvPr>
            <p:cNvCxnSpPr/>
            <p:nvPr/>
          </p:nvCxnSpPr>
          <p:spPr>
            <a:xfrm flipH="1">
              <a:off x="910580" y="3985310"/>
              <a:ext cx="8297142" cy="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56">
              <a:extLst>
                <a:ext uri="{FF2B5EF4-FFF2-40B4-BE49-F238E27FC236}">
                  <a16:creationId xmlns:a16="http://schemas.microsoft.com/office/drawing/2014/main" xmlns="" id="{CBB3DE8A-2AB2-A348-B9AE-9EA9562B9F5C}"/>
                </a:ext>
              </a:extLst>
            </p:cNvPr>
            <p:cNvCxnSpPr/>
            <p:nvPr/>
          </p:nvCxnSpPr>
          <p:spPr>
            <a:xfrm flipH="1">
              <a:off x="910580" y="5267542"/>
              <a:ext cx="8297142" cy="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57">
              <a:extLst>
                <a:ext uri="{FF2B5EF4-FFF2-40B4-BE49-F238E27FC236}">
                  <a16:creationId xmlns:a16="http://schemas.microsoft.com/office/drawing/2014/main" xmlns="" id="{9FEA93A4-5743-2B4A-8122-A599C9EFFC65}"/>
                </a:ext>
              </a:extLst>
            </p:cNvPr>
            <p:cNvCxnSpPr/>
            <p:nvPr/>
          </p:nvCxnSpPr>
          <p:spPr>
            <a:xfrm flipH="1">
              <a:off x="910580" y="5450723"/>
              <a:ext cx="8297142" cy="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xmlns="" id="{16D59AE8-A30F-394B-B2F3-A4BFF56380B9}"/>
              </a:ext>
            </a:extLst>
          </p:cNvPr>
          <p:cNvSpPr/>
          <p:nvPr/>
        </p:nvSpPr>
        <p:spPr>
          <a:xfrm>
            <a:off x="1609280" y="1639862"/>
            <a:ext cx="1892926" cy="44219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j-lt"/>
              <a:cs typeface="Nanum Gothic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xmlns="" id="{FD33F3E0-AC72-EE4F-8CE9-F13CA1B8A561}"/>
              </a:ext>
            </a:extLst>
          </p:cNvPr>
          <p:cNvSpPr txBox="1"/>
          <p:nvPr/>
        </p:nvSpPr>
        <p:spPr>
          <a:xfrm>
            <a:off x="4578057" y="871503"/>
            <a:ext cx="97622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prstClr val="black"/>
                </a:solidFill>
                <a:latin typeface="+mj-lt"/>
                <a:ea typeface="Nanum Gothic" charset="-127"/>
                <a:cs typeface="Nanum Gothic" charset="-127"/>
              </a:rPr>
              <a:t>Create dashboard</a:t>
            </a:r>
            <a:endParaRPr lang="ko-KR" altLang="en-US" sz="900" b="1" dirty="0">
              <a:solidFill>
                <a:prstClr val="black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6210A541-38A1-5249-BFA4-36A793766276}"/>
              </a:ext>
            </a:extLst>
          </p:cNvPr>
          <p:cNvSpPr txBox="1"/>
          <p:nvPr/>
        </p:nvSpPr>
        <p:spPr>
          <a:xfrm>
            <a:off x="4371975" y="1051725"/>
            <a:ext cx="140904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800" dirty="0">
                <a:solidFill>
                  <a:prstClr val="black"/>
                </a:solidFill>
                <a:latin typeface="+mj-lt"/>
                <a:ea typeface="Nanum Gothic" charset="-127"/>
                <a:cs typeface="Nanum Gothic" charset="-127"/>
              </a:rPr>
              <a:t>Set the</a:t>
            </a:r>
            <a:r>
              <a:rPr lang="en" altLang="ko-KR" sz="800" dirty="0">
                <a:solidFill>
                  <a:prstClr val="black"/>
                </a:solidFill>
                <a:latin typeface="+mj-lt"/>
                <a:ea typeface="Nanum Gothic" charset="-127"/>
                <a:cs typeface="Nanum Gothic" charset="-127"/>
              </a:rPr>
              <a:t> </a:t>
            </a:r>
            <a:r>
              <a:rPr lang="en" altLang="ko-KR" sz="800" dirty="0" err="1">
                <a:solidFill>
                  <a:prstClr val="black"/>
                </a:solidFill>
                <a:latin typeface="+mj-lt"/>
                <a:ea typeface="Nanum Gothic" charset="-127"/>
                <a:cs typeface="Nanum Gothic" charset="-127"/>
              </a:rPr>
              <a:t>datasource</a:t>
            </a:r>
            <a:r>
              <a:rPr lang="en-US" altLang="ko-KR" sz="800" dirty="0">
                <a:solidFill>
                  <a:prstClr val="black"/>
                </a:solidFill>
                <a:latin typeface="+mj-lt"/>
                <a:ea typeface="Nanum Gothic" charset="-127"/>
                <a:cs typeface="Nanum Gothic" charset="-127"/>
              </a:rPr>
              <a:t>(</a:t>
            </a:r>
            <a:r>
              <a:rPr lang="en" altLang="ko-KR" sz="800" dirty="0">
                <a:solidFill>
                  <a:prstClr val="black"/>
                </a:solidFill>
                <a:latin typeface="+mj-lt"/>
                <a:ea typeface="Nanum Gothic" charset="-127"/>
                <a:cs typeface="Nanum Gothic" charset="-127"/>
              </a:rPr>
              <a:t>s</a:t>
            </a:r>
            <a:r>
              <a:rPr lang="en-US" altLang="ko-KR" sz="800" dirty="0">
                <a:solidFill>
                  <a:prstClr val="black"/>
                </a:solidFill>
                <a:latin typeface="+mj-lt"/>
                <a:ea typeface="Nanum Gothic" charset="-127"/>
                <a:cs typeface="Nanum Gothic" charset="-127"/>
              </a:rPr>
              <a:t>)</a:t>
            </a:r>
            <a:r>
              <a:rPr lang="en" altLang="ko-KR" sz="800" dirty="0">
                <a:solidFill>
                  <a:prstClr val="black"/>
                </a:solidFill>
                <a:latin typeface="+mj-lt"/>
                <a:ea typeface="Nanum Gothic" charset="-127"/>
                <a:cs typeface="Nanum Gothic" charset="-127"/>
              </a:rPr>
              <a:t> schema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529232" y="1639862"/>
            <a:ext cx="5487713" cy="42591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3484786" y="1786430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3546787" y="3190935"/>
            <a:ext cx="5458863" cy="2708124"/>
            <a:chOff x="2269099" y="5273602"/>
            <a:chExt cx="5361675" cy="2275059"/>
          </a:xfrm>
        </p:grpSpPr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81" t="21184" r="46876" b="39948"/>
            <a:stretch/>
          </p:blipFill>
          <p:spPr>
            <a:xfrm>
              <a:off x="2269099" y="5273602"/>
              <a:ext cx="3222814" cy="226642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55" name="그룹 54"/>
            <p:cNvGrpSpPr/>
            <p:nvPr/>
          </p:nvGrpSpPr>
          <p:grpSpPr>
            <a:xfrm>
              <a:off x="2868871" y="5288240"/>
              <a:ext cx="1982259" cy="128612"/>
              <a:chOff x="5723959" y="1669374"/>
              <a:chExt cx="1982259" cy="128612"/>
            </a:xfrm>
          </p:grpSpPr>
          <p:sp>
            <p:nvSpPr>
              <p:cNvPr id="60" name="Username Box"/>
              <p:cNvSpPr>
                <a:spLocks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5723959" y="1669374"/>
                <a:ext cx="233788" cy="128612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2000" tIns="32400" rIns="72000" bIns="3240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ko-KR" sz="600" dirty="0">
                  <a:solidFill>
                    <a:prstClr val="white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61" name="Username Box"/>
              <p:cNvSpPr>
                <a:spLocks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631697" y="1669374"/>
                <a:ext cx="233788" cy="128612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2000" tIns="32400" rIns="72000" bIns="3240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ko-KR" sz="600" dirty="0">
                  <a:solidFill>
                    <a:prstClr val="white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62" name="Username Box"/>
              <p:cNvSpPr>
                <a:spLocks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7472430" y="1669374"/>
                <a:ext cx="233788" cy="128612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2000" tIns="32400" rIns="72000" bIns="3240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ko-KR" sz="600" dirty="0">
                  <a:solidFill>
                    <a:prstClr val="white"/>
                  </a:solidFill>
                  <a:latin typeface="+mn-ea"/>
                  <a:cs typeface="Nanum Gothic" charset="-127"/>
                </a:endParaRPr>
              </a:p>
            </p:txBody>
          </p:sp>
        </p:grpSp>
        <p:pic>
          <p:nvPicPr>
            <p:cNvPr id="56" name="그림 55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81" t="21185" r="55252" b="39800"/>
            <a:stretch/>
          </p:blipFill>
          <p:spPr>
            <a:xfrm>
              <a:off x="5512345" y="5273603"/>
              <a:ext cx="2118429" cy="2275058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65" name="모서리가 둥근 직사각형 64"/>
          <p:cNvSpPr/>
          <p:nvPr/>
        </p:nvSpPr>
        <p:spPr>
          <a:xfrm rot="5400000" flipV="1">
            <a:off x="8612828" y="3732709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1525153" y="1613450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xmlns="" id="{48DDF30E-C6B7-E547-A970-309A807607EF}"/>
              </a:ext>
            </a:extLst>
          </p:cNvPr>
          <p:cNvSpPr/>
          <p:nvPr/>
        </p:nvSpPr>
        <p:spPr>
          <a:xfrm>
            <a:off x="4243616" y="2149865"/>
            <a:ext cx="639832" cy="18231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data name</a:t>
            </a:r>
            <a:endParaRPr kumimoji="1" lang="ko-KR" altLang="en-US" sz="8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151" name="십자형[C] 150">
            <a:extLst>
              <a:ext uri="{FF2B5EF4-FFF2-40B4-BE49-F238E27FC236}">
                <a16:creationId xmlns:a16="http://schemas.microsoft.com/office/drawing/2014/main" xmlns="" id="{56BF3182-9C06-CD48-B07D-38211374D0EB}"/>
              </a:ext>
            </a:extLst>
          </p:cNvPr>
          <p:cNvSpPr/>
          <p:nvPr/>
        </p:nvSpPr>
        <p:spPr>
          <a:xfrm>
            <a:off x="5744540" y="2187097"/>
            <a:ext cx="98248" cy="98248"/>
          </a:xfrm>
          <a:prstGeom prst="plus">
            <a:avLst>
              <a:gd name="adj" fmla="val 38009"/>
            </a:avLst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8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xmlns="" id="{6E79F8C4-E31D-8A4F-B56D-DB9C37A394F3}"/>
              </a:ext>
            </a:extLst>
          </p:cNvPr>
          <p:cNvGrpSpPr/>
          <p:nvPr/>
        </p:nvGrpSpPr>
        <p:grpSpPr>
          <a:xfrm>
            <a:off x="4036203" y="2202383"/>
            <a:ext cx="119655" cy="69782"/>
            <a:chOff x="1370962" y="3139055"/>
            <a:chExt cx="402195" cy="234555"/>
          </a:xfrm>
        </p:grpSpPr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xmlns="" id="{4568D8E4-CDCD-C243-A2C1-2F052B68386D}"/>
                </a:ext>
              </a:extLst>
            </p:cNvPr>
            <p:cNvSpPr/>
            <p:nvPr/>
          </p:nvSpPr>
          <p:spPr>
            <a:xfrm>
              <a:off x="1379104" y="3139055"/>
              <a:ext cx="234555" cy="23455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xmlns="" id="{63BC82A2-3FF8-CB4C-BA7F-881A5B009A04}"/>
                </a:ext>
              </a:extLst>
            </p:cNvPr>
            <p:cNvSpPr/>
            <p:nvPr/>
          </p:nvSpPr>
          <p:spPr>
            <a:xfrm>
              <a:off x="1538602" y="3139055"/>
              <a:ext cx="234555" cy="23455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xmlns="" id="{74E9033A-DC36-FF4B-834B-5D748D24E1AB}"/>
                </a:ext>
              </a:extLst>
            </p:cNvPr>
            <p:cNvSpPr/>
            <p:nvPr/>
          </p:nvSpPr>
          <p:spPr>
            <a:xfrm>
              <a:off x="1370962" y="3139055"/>
              <a:ext cx="234555" cy="234555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dirty="0">
                <a:solidFill>
                  <a:prstClr val="white"/>
                </a:solidFill>
                <a:latin typeface="+mn-ea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xmlns="" id="{51C062CC-A7AB-5745-BDD5-A0BC62CB561D}"/>
              </a:ext>
            </a:extLst>
          </p:cNvPr>
          <p:cNvCxnSpPr>
            <a:stCxn id="150" idx="3"/>
            <a:endCxn id="151" idx="1"/>
          </p:cNvCxnSpPr>
          <p:nvPr/>
        </p:nvCxnSpPr>
        <p:spPr>
          <a:xfrm flipV="1">
            <a:off x="4883448" y="2236221"/>
            <a:ext cx="861092" cy="480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직사각형 157">
            <a:extLst>
              <a:ext uri="{FF2B5EF4-FFF2-40B4-BE49-F238E27FC236}">
                <a16:creationId xmlns:a16="http://schemas.microsoft.com/office/drawing/2014/main" xmlns="" id="{4FC5D85C-0B02-5648-8B75-08E2B25C1F17}"/>
              </a:ext>
            </a:extLst>
          </p:cNvPr>
          <p:cNvSpPr/>
          <p:nvPr/>
        </p:nvSpPr>
        <p:spPr>
          <a:xfrm>
            <a:off x="4243615" y="2436506"/>
            <a:ext cx="1334235" cy="14679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data name data name...</a:t>
            </a:r>
            <a:endParaRPr kumimoji="1" lang="ko-KR" altLang="en-US" sz="8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</p:txBody>
      </p:sp>
      <p:cxnSp>
        <p:nvCxnSpPr>
          <p:cNvPr id="159" name="직선 연결선[R] 158">
            <a:extLst>
              <a:ext uri="{FF2B5EF4-FFF2-40B4-BE49-F238E27FC236}">
                <a16:creationId xmlns:a16="http://schemas.microsoft.com/office/drawing/2014/main" xmlns="" id="{4681A9B1-A5AA-BB47-B3F5-594E55FA6F43}"/>
              </a:ext>
            </a:extLst>
          </p:cNvPr>
          <p:cNvCxnSpPr>
            <a:stCxn id="158" idx="3"/>
            <a:endCxn id="164" idx="1"/>
          </p:cNvCxnSpPr>
          <p:nvPr/>
        </p:nvCxnSpPr>
        <p:spPr>
          <a:xfrm>
            <a:off x="5577850" y="2509902"/>
            <a:ext cx="56987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0" name="그룹 159">
            <a:extLst>
              <a:ext uri="{FF2B5EF4-FFF2-40B4-BE49-F238E27FC236}">
                <a16:creationId xmlns:a16="http://schemas.microsoft.com/office/drawing/2014/main" xmlns="" id="{BD712DA4-1A74-B04E-9907-7F252BC7C198}"/>
              </a:ext>
            </a:extLst>
          </p:cNvPr>
          <p:cNvGrpSpPr/>
          <p:nvPr/>
        </p:nvGrpSpPr>
        <p:grpSpPr>
          <a:xfrm>
            <a:off x="5751009" y="2495192"/>
            <a:ext cx="119655" cy="69782"/>
            <a:chOff x="1370962" y="3139055"/>
            <a:chExt cx="402195" cy="234555"/>
          </a:xfrm>
        </p:grpSpPr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xmlns="" id="{7036F61F-804D-784E-88C7-72E0A665BC41}"/>
                </a:ext>
              </a:extLst>
            </p:cNvPr>
            <p:cNvSpPr/>
            <p:nvPr/>
          </p:nvSpPr>
          <p:spPr>
            <a:xfrm>
              <a:off x="1379104" y="3139055"/>
              <a:ext cx="234555" cy="23455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xmlns="" id="{E93EC83A-A175-B64B-9A7D-53A294081A50}"/>
                </a:ext>
              </a:extLst>
            </p:cNvPr>
            <p:cNvSpPr/>
            <p:nvPr/>
          </p:nvSpPr>
          <p:spPr>
            <a:xfrm>
              <a:off x="1538602" y="3139055"/>
              <a:ext cx="234555" cy="23455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xmlns="" id="{AFB08C0A-B425-A64E-BD6E-7273DAF9DB98}"/>
                </a:ext>
              </a:extLst>
            </p:cNvPr>
            <p:cNvSpPr/>
            <p:nvPr/>
          </p:nvSpPr>
          <p:spPr>
            <a:xfrm>
              <a:off x="1370962" y="3139055"/>
              <a:ext cx="234555" cy="234555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64" name="직사각형 163">
            <a:extLst>
              <a:ext uri="{FF2B5EF4-FFF2-40B4-BE49-F238E27FC236}">
                <a16:creationId xmlns:a16="http://schemas.microsoft.com/office/drawing/2014/main" xmlns="" id="{C9D986CD-4B6B-4047-B453-5BFB0EC73FF6}"/>
              </a:ext>
            </a:extLst>
          </p:cNvPr>
          <p:cNvSpPr/>
          <p:nvPr/>
        </p:nvSpPr>
        <p:spPr>
          <a:xfrm>
            <a:off x="6147724" y="2436506"/>
            <a:ext cx="1334235" cy="14679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data name data name...</a:t>
            </a:r>
            <a:endParaRPr kumimoji="1" lang="ko-KR" altLang="en-US" sz="8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</p:txBody>
      </p:sp>
      <p:cxnSp>
        <p:nvCxnSpPr>
          <p:cNvPr id="166" name="꺾인 연결선[E] 165">
            <a:extLst>
              <a:ext uri="{FF2B5EF4-FFF2-40B4-BE49-F238E27FC236}">
                <a16:creationId xmlns:a16="http://schemas.microsoft.com/office/drawing/2014/main" xmlns="" id="{964561B0-9D77-9542-823C-AC5021894D40}"/>
              </a:ext>
            </a:extLst>
          </p:cNvPr>
          <p:cNvCxnSpPr>
            <a:cxnSpLocks/>
            <a:endCxn id="158" idx="1"/>
          </p:cNvCxnSpPr>
          <p:nvPr/>
        </p:nvCxnSpPr>
        <p:spPr>
          <a:xfrm rot="16200000" flipH="1">
            <a:off x="3969985" y="2236271"/>
            <a:ext cx="399411" cy="147850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그룹 166">
            <a:extLst>
              <a:ext uri="{FF2B5EF4-FFF2-40B4-BE49-F238E27FC236}">
                <a16:creationId xmlns:a16="http://schemas.microsoft.com/office/drawing/2014/main" xmlns="" id="{B71139BA-862D-0649-BA73-E7081AD20650}"/>
              </a:ext>
            </a:extLst>
          </p:cNvPr>
          <p:cNvGrpSpPr/>
          <p:nvPr/>
        </p:nvGrpSpPr>
        <p:grpSpPr>
          <a:xfrm>
            <a:off x="4036203" y="2476437"/>
            <a:ext cx="119655" cy="69782"/>
            <a:chOff x="1370962" y="3139055"/>
            <a:chExt cx="402195" cy="234555"/>
          </a:xfrm>
        </p:grpSpPr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xmlns="" id="{95BBBC70-CF2C-C541-8B50-630557F1DDD1}"/>
                </a:ext>
              </a:extLst>
            </p:cNvPr>
            <p:cNvSpPr/>
            <p:nvPr/>
          </p:nvSpPr>
          <p:spPr>
            <a:xfrm>
              <a:off x="1379104" y="3139055"/>
              <a:ext cx="234555" cy="23455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xmlns="" id="{2C6D765C-7327-B740-A2E6-A8E1D5AB0E07}"/>
                </a:ext>
              </a:extLst>
            </p:cNvPr>
            <p:cNvSpPr/>
            <p:nvPr/>
          </p:nvSpPr>
          <p:spPr>
            <a:xfrm>
              <a:off x="1538602" y="3139055"/>
              <a:ext cx="234555" cy="23455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xmlns="" id="{9F5E4618-0861-C74D-9491-BD90148D2E60}"/>
                </a:ext>
              </a:extLst>
            </p:cNvPr>
            <p:cNvSpPr/>
            <p:nvPr/>
          </p:nvSpPr>
          <p:spPr>
            <a:xfrm>
              <a:off x="1370962" y="3139055"/>
              <a:ext cx="234555" cy="234555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dirty="0">
                <a:solidFill>
                  <a:prstClr val="white"/>
                </a:solidFill>
                <a:latin typeface="+mn-ea"/>
              </a:endParaRPr>
            </a:p>
          </p:txBody>
        </p:sp>
      </p:grpSp>
      <p:cxnSp>
        <p:nvCxnSpPr>
          <p:cNvPr id="177" name="직선 연결선[R] 176">
            <a:extLst>
              <a:ext uri="{FF2B5EF4-FFF2-40B4-BE49-F238E27FC236}">
                <a16:creationId xmlns:a16="http://schemas.microsoft.com/office/drawing/2014/main" xmlns="" id="{B0AF970C-645E-1645-B815-4E885C54B73B}"/>
              </a:ext>
            </a:extLst>
          </p:cNvPr>
          <p:cNvCxnSpPr>
            <a:cxnSpLocks/>
            <a:endCxn id="181" idx="0"/>
          </p:cNvCxnSpPr>
          <p:nvPr/>
        </p:nvCxnSpPr>
        <p:spPr>
          <a:xfrm>
            <a:off x="4095765" y="2360301"/>
            <a:ext cx="1583" cy="40410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직사각형 177">
            <a:extLst>
              <a:ext uri="{FF2B5EF4-FFF2-40B4-BE49-F238E27FC236}">
                <a16:creationId xmlns:a16="http://schemas.microsoft.com/office/drawing/2014/main" xmlns="" id="{45C1C8CA-DCB8-5F4A-8BE1-0B2E40FD527A}"/>
              </a:ext>
            </a:extLst>
          </p:cNvPr>
          <p:cNvSpPr/>
          <p:nvPr/>
        </p:nvSpPr>
        <p:spPr>
          <a:xfrm>
            <a:off x="5835773" y="2132326"/>
            <a:ext cx="1515010" cy="18231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Add a </a:t>
            </a:r>
            <a:r>
              <a:rPr kumimoji="1" lang="en-US" altLang="ko-KR" sz="800" b="1" dirty="0" err="1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datasource</a:t>
            </a:r>
            <a:r>
              <a:rPr kumimoji="1" lang="en-US" altLang="ko-KR" sz="800" b="1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 to join</a:t>
            </a:r>
            <a:endParaRPr kumimoji="1" lang="ko-KR" altLang="en-US" sz="800" b="1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81" name="십자형[C] 180">
            <a:extLst>
              <a:ext uri="{FF2B5EF4-FFF2-40B4-BE49-F238E27FC236}">
                <a16:creationId xmlns:a16="http://schemas.microsoft.com/office/drawing/2014/main" xmlns="" id="{C141A5F0-C402-7649-8EE2-99C53EAC9B22}"/>
              </a:ext>
            </a:extLst>
          </p:cNvPr>
          <p:cNvSpPr/>
          <p:nvPr/>
        </p:nvSpPr>
        <p:spPr>
          <a:xfrm>
            <a:off x="4048224" y="2764407"/>
            <a:ext cx="98248" cy="98248"/>
          </a:xfrm>
          <a:prstGeom prst="plus">
            <a:avLst>
              <a:gd name="adj" fmla="val 38009"/>
            </a:avLst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8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xmlns="" id="{B4149FAC-95EC-794B-8D61-57A0006B4DB9}"/>
              </a:ext>
            </a:extLst>
          </p:cNvPr>
          <p:cNvSpPr/>
          <p:nvPr/>
        </p:nvSpPr>
        <p:spPr>
          <a:xfrm>
            <a:off x="4139457" y="2709636"/>
            <a:ext cx="1515010" cy="18231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Add a </a:t>
            </a:r>
            <a:r>
              <a:rPr kumimoji="1" lang="en-US" altLang="ko-KR" sz="800" b="1" dirty="0" err="1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datasource</a:t>
            </a:r>
            <a:r>
              <a:rPr kumimoji="1" lang="en-US" altLang="ko-KR" sz="800" b="1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 to join</a:t>
            </a:r>
            <a:endParaRPr kumimoji="1" lang="ko-KR" altLang="en-US" sz="800" b="1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83" name="십자형[C] 182">
            <a:extLst>
              <a:ext uri="{FF2B5EF4-FFF2-40B4-BE49-F238E27FC236}">
                <a16:creationId xmlns:a16="http://schemas.microsoft.com/office/drawing/2014/main" xmlns="" id="{B418A6C8-AB1B-F34B-8E68-7282A6997BF0}"/>
              </a:ext>
            </a:extLst>
          </p:cNvPr>
          <p:cNvSpPr/>
          <p:nvPr/>
        </p:nvSpPr>
        <p:spPr>
          <a:xfrm>
            <a:off x="4034710" y="1818029"/>
            <a:ext cx="98248" cy="98248"/>
          </a:xfrm>
          <a:prstGeom prst="plus">
            <a:avLst>
              <a:gd name="adj" fmla="val 38009"/>
            </a:avLst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8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xmlns="" id="{3BCF631E-7692-6341-8A5F-71C696CDF6C6}"/>
              </a:ext>
            </a:extLst>
          </p:cNvPr>
          <p:cNvSpPr/>
          <p:nvPr/>
        </p:nvSpPr>
        <p:spPr>
          <a:xfrm>
            <a:off x="4125943" y="1763258"/>
            <a:ext cx="1515010" cy="18231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Add a </a:t>
            </a:r>
            <a:r>
              <a:rPr kumimoji="1" lang="en-US" altLang="ko-KR" sz="800" b="1" dirty="0" err="1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datasource</a:t>
            </a:r>
            <a:r>
              <a:rPr kumimoji="1" lang="en-US" altLang="ko-KR" sz="800" b="1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 to join</a:t>
            </a:r>
            <a:endParaRPr kumimoji="1" lang="ko-KR" altLang="en-US" sz="800" b="1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86" name="왼쪽 중괄호[L] 185">
            <a:extLst>
              <a:ext uri="{FF2B5EF4-FFF2-40B4-BE49-F238E27FC236}">
                <a16:creationId xmlns:a16="http://schemas.microsoft.com/office/drawing/2014/main" xmlns="" id="{9A375019-5342-C249-9D50-84E24CB993DD}"/>
              </a:ext>
            </a:extLst>
          </p:cNvPr>
          <p:cNvSpPr/>
          <p:nvPr/>
        </p:nvSpPr>
        <p:spPr>
          <a:xfrm flipH="1">
            <a:off x="8991375" y="1635751"/>
            <a:ext cx="276598" cy="1307554"/>
          </a:xfrm>
          <a:prstGeom prst="leftBrace">
            <a:avLst>
              <a:gd name="adj1" fmla="val 71031"/>
              <a:gd name="adj2" fmla="val 50000"/>
            </a:avLst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+mn-ea"/>
            </a:endParaRPr>
          </a:p>
        </p:txBody>
      </p:sp>
      <p:sp>
        <p:nvSpPr>
          <p:cNvPr id="187" name="Username Box">
            <a:extLst>
              <a:ext uri="{FF2B5EF4-FFF2-40B4-BE49-F238E27FC236}">
                <a16:creationId xmlns:a16="http://schemas.microsoft.com/office/drawing/2014/main" xmlns="" id="{F7B413E8-137C-3844-AA9E-281664BE5D3D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9249454" y="2202383"/>
            <a:ext cx="594579" cy="157766"/>
          </a:xfrm>
          <a:prstGeom prst="rect">
            <a:avLst/>
          </a:prstGeom>
          <a:solidFill>
            <a:srgbClr val="7030A0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>
                <a:solidFill>
                  <a:prstClr val="white"/>
                </a:solidFill>
                <a:latin typeface="+mn-ea"/>
                <a:cs typeface="Nanum Gothic" charset="-127"/>
              </a:rPr>
              <a:t>조인 맵 영역</a:t>
            </a:r>
            <a:endParaRPr lang="en-US" altLang="ko-KR" sz="600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xmlns="" id="{B4D1BDF7-1FC5-0D4D-9F70-8D358964AA62}"/>
              </a:ext>
            </a:extLst>
          </p:cNvPr>
          <p:cNvSpPr/>
          <p:nvPr/>
        </p:nvSpPr>
        <p:spPr>
          <a:xfrm>
            <a:off x="4036131" y="1699154"/>
            <a:ext cx="105861" cy="105874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rgbClr val="FF0000"/>
                </a:solidFill>
                <a:latin typeface="+mn-ea"/>
                <a:cs typeface="Nanum Gothic" charset="-127"/>
              </a:rPr>
              <a:t>1</a:t>
            </a:r>
            <a:endParaRPr lang="ko-KR" altLang="en-US" sz="6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190" name="모서리가 둥근 직사각형 189">
            <a:extLst>
              <a:ext uri="{FF2B5EF4-FFF2-40B4-BE49-F238E27FC236}">
                <a16:creationId xmlns:a16="http://schemas.microsoft.com/office/drawing/2014/main" xmlns="" id="{8F0DE6C6-D4A8-2244-A3C3-054FFA9C3B77}"/>
              </a:ext>
            </a:extLst>
          </p:cNvPr>
          <p:cNvSpPr/>
          <p:nvPr/>
        </p:nvSpPr>
        <p:spPr>
          <a:xfrm>
            <a:off x="5605770" y="2370179"/>
            <a:ext cx="2118630" cy="324766"/>
          </a:xfrm>
          <a:prstGeom prst="roundRect">
            <a:avLst>
              <a:gd name="adj" fmla="val 10572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91" name="모서리가 둥근 직사각형 190">
            <a:extLst>
              <a:ext uri="{FF2B5EF4-FFF2-40B4-BE49-F238E27FC236}">
                <a16:creationId xmlns:a16="http://schemas.microsoft.com/office/drawing/2014/main" xmlns="" id="{21A203FF-0B2C-3A42-9235-F2B1880AEC49}"/>
              </a:ext>
            </a:extLst>
          </p:cNvPr>
          <p:cNvSpPr/>
          <p:nvPr/>
        </p:nvSpPr>
        <p:spPr>
          <a:xfrm>
            <a:off x="7549711" y="2377875"/>
            <a:ext cx="175899" cy="322287"/>
          </a:xfrm>
          <a:prstGeom prst="roundRect">
            <a:avLst>
              <a:gd name="adj" fmla="val 21761"/>
            </a:avLst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pic>
        <p:nvPicPr>
          <p:cNvPr id="192" name="그림 191">
            <a:extLst>
              <a:ext uri="{FF2B5EF4-FFF2-40B4-BE49-F238E27FC236}">
                <a16:creationId xmlns:a16="http://schemas.microsoft.com/office/drawing/2014/main" xmlns="" id="{F9B1A08F-24F0-F042-9DE1-D45EC3F46CC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740" y="2412340"/>
            <a:ext cx="91254" cy="91254"/>
          </a:xfrm>
          <a:prstGeom prst="rect">
            <a:avLst/>
          </a:prstGeom>
        </p:spPr>
      </p:pic>
      <p:sp>
        <p:nvSpPr>
          <p:cNvPr id="193" name="십자형[C] 192">
            <a:extLst>
              <a:ext uri="{FF2B5EF4-FFF2-40B4-BE49-F238E27FC236}">
                <a16:creationId xmlns:a16="http://schemas.microsoft.com/office/drawing/2014/main" xmlns="" id="{440391B6-8115-3845-A2FE-7057C952AC82}"/>
              </a:ext>
            </a:extLst>
          </p:cNvPr>
          <p:cNvSpPr/>
          <p:nvPr/>
        </p:nvSpPr>
        <p:spPr>
          <a:xfrm rot="18900000">
            <a:off x="7599575" y="2569197"/>
            <a:ext cx="87541" cy="87541"/>
          </a:xfrm>
          <a:prstGeom prst="plus">
            <a:avLst>
              <a:gd name="adj" fmla="val 43801"/>
            </a:avLst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prstClr val="black"/>
              </a:solidFill>
              <a:latin typeface="+mn-ea"/>
              <a:cs typeface="Nanum Gothic" charset="-127"/>
            </a:endParaRPr>
          </a:p>
        </p:txBody>
      </p:sp>
      <p:pic>
        <p:nvPicPr>
          <p:cNvPr id="194" name="그림 193">
            <a:extLst>
              <a:ext uri="{FF2B5EF4-FFF2-40B4-BE49-F238E27FC236}">
                <a16:creationId xmlns:a16="http://schemas.microsoft.com/office/drawing/2014/main" xmlns="" id="{15503FEB-EE2F-FF4A-8411-B60F3B703E5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280" y="2638488"/>
            <a:ext cx="167706" cy="167706"/>
          </a:xfrm>
          <a:prstGeom prst="rect">
            <a:avLst/>
          </a:prstGeom>
        </p:spPr>
      </p:pic>
      <p:cxnSp>
        <p:nvCxnSpPr>
          <p:cNvPr id="195" name="직선 화살표 연결선 194">
            <a:extLst>
              <a:ext uri="{FF2B5EF4-FFF2-40B4-BE49-F238E27FC236}">
                <a16:creationId xmlns:a16="http://schemas.microsoft.com/office/drawing/2014/main" xmlns="" id="{9B0C9863-CD99-8643-9E38-9A8D12D3ACDC}"/>
              </a:ext>
            </a:extLst>
          </p:cNvPr>
          <p:cNvCxnSpPr/>
          <p:nvPr/>
        </p:nvCxnSpPr>
        <p:spPr>
          <a:xfrm>
            <a:off x="7400638" y="2082357"/>
            <a:ext cx="515640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>
            <a:extLst>
              <a:ext uri="{FF2B5EF4-FFF2-40B4-BE49-F238E27FC236}">
                <a16:creationId xmlns:a16="http://schemas.microsoft.com/office/drawing/2014/main" xmlns="" id="{602E635E-E255-6D45-966B-3E41E7E2A720}"/>
              </a:ext>
            </a:extLst>
          </p:cNvPr>
          <p:cNvCxnSpPr/>
          <p:nvPr/>
        </p:nvCxnSpPr>
        <p:spPr>
          <a:xfrm>
            <a:off x="7872581" y="2132326"/>
            <a:ext cx="0" cy="37878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Username Box">
            <a:extLst>
              <a:ext uri="{FF2B5EF4-FFF2-40B4-BE49-F238E27FC236}">
                <a16:creationId xmlns:a16="http://schemas.microsoft.com/office/drawing/2014/main" xmlns="" id="{020CF52B-9572-C34A-9D4F-2E011172023A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7916278" y="2016647"/>
            <a:ext cx="1118320" cy="250099"/>
          </a:xfrm>
          <a:prstGeom prst="rect">
            <a:avLst/>
          </a:prstGeom>
          <a:solidFill>
            <a:srgbClr val="7030A0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prstClr val="white"/>
                </a:solidFill>
                <a:latin typeface="+mn-ea"/>
                <a:cs typeface="Nanum Gothic" charset="-127"/>
              </a:rPr>
              <a:t>2</a:t>
            </a:r>
            <a:r>
              <a:rPr lang="en-US" altLang="ko-KR" sz="600" baseline="30000" dirty="0">
                <a:solidFill>
                  <a:prstClr val="white"/>
                </a:solidFill>
                <a:latin typeface="+mn-ea"/>
                <a:cs typeface="Nanum Gothic" charset="-127"/>
              </a:rPr>
              <a:t>nd</a:t>
            </a:r>
            <a:r>
              <a:rPr lang="en-US" altLang="ko-KR" sz="600" dirty="0">
                <a:solidFill>
                  <a:prstClr val="white"/>
                </a:solidFill>
                <a:latin typeface="+mn-ea"/>
                <a:cs typeface="Nanum Gothic" charset="-127"/>
              </a:rPr>
              <a:t>  depth</a:t>
            </a:r>
            <a:r>
              <a:rPr lang="ko-KR" altLang="en-US" sz="600" dirty="0">
                <a:solidFill>
                  <a:prstClr val="white"/>
                </a:solidFill>
                <a:latin typeface="+mn-ea"/>
                <a:cs typeface="Nanum Gothic" charset="-127"/>
              </a:rPr>
              <a:t>까지</a:t>
            </a:r>
            <a:r>
              <a:rPr lang="en-US" altLang="ko-KR" sz="600" dirty="0">
                <a:solidFill>
                  <a:prstClr val="white"/>
                </a:solidFill>
                <a:latin typeface="+mn-ea"/>
                <a:cs typeface="Nanum Gothic" charset="-127"/>
              </a:rPr>
              <a:t> </a:t>
            </a:r>
            <a:r>
              <a:rPr lang="ko-KR" altLang="en-US" sz="600" dirty="0">
                <a:solidFill>
                  <a:prstClr val="white"/>
                </a:solidFill>
                <a:latin typeface="+mn-ea"/>
                <a:cs typeface="Nanum Gothic" charset="-127"/>
              </a:rPr>
              <a:t>조인 추가 가능</a:t>
            </a:r>
            <a:endParaRPr lang="en-US" altLang="ko-KR" sz="600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198" name="Username Box">
            <a:extLst>
              <a:ext uri="{FF2B5EF4-FFF2-40B4-BE49-F238E27FC236}">
                <a16:creationId xmlns:a16="http://schemas.microsoft.com/office/drawing/2014/main" xmlns="" id="{2A850946-4984-3741-9BD9-A8CF3689CE60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7925514" y="2321551"/>
            <a:ext cx="489801" cy="157766"/>
          </a:xfrm>
          <a:prstGeom prst="rect">
            <a:avLst/>
          </a:prstGeom>
          <a:solidFill>
            <a:srgbClr val="7030A0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>
                <a:solidFill>
                  <a:prstClr val="white"/>
                </a:solidFill>
                <a:latin typeface="+mn-ea"/>
                <a:cs typeface="Nanum Gothic" charset="-127"/>
              </a:rPr>
              <a:t>제한 없음</a:t>
            </a:r>
            <a:endParaRPr lang="en-US" altLang="ko-KR" sz="600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616F276-C610-7C40-9FC4-F8E6B22569A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59742" y="1766680"/>
            <a:ext cx="190500" cy="190500"/>
          </a:xfrm>
          <a:prstGeom prst="rect">
            <a:avLst/>
          </a:prstGeom>
        </p:spPr>
      </p:pic>
      <p:pic>
        <p:nvPicPr>
          <p:cNvPr id="201" name="그림 200">
            <a:extLst>
              <a:ext uri="{FF2B5EF4-FFF2-40B4-BE49-F238E27FC236}">
                <a16:creationId xmlns:a16="http://schemas.microsoft.com/office/drawing/2014/main" xmlns="" id="{95707415-0D00-6D4C-81A6-E5208DDAEC4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55912" y="1701862"/>
            <a:ext cx="101425" cy="101425"/>
          </a:xfrm>
          <a:prstGeom prst="rect">
            <a:avLst/>
          </a:prstGeom>
        </p:spPr>
      </p:pic>
      <p:pic>
        <p:nvPicPr>
          <p:cNvPr id="202" name="그림 201">
            <a:extLst>
              <a:ext uri="{FF2B5EF4-FFF2-40B4-BE49-F238E27FC236}">
                <a16:creationId xmlns:a16="http://schemas.microsoft.com/office/drawing/2014/main" xmlns="" id="{22703B20-AF8C-0444-8D95-CBDC75AE9FF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55912" y="2124761"/>
            <a:ext cx="101425" cy="101425"/>
          </a:xfrm>
          <a:prstGeom prst="rect">
            <a:avLst/>
          </a:prstGeom>
        </p:spPr>
      </p:pic>
      <p:pic>
        <p:nvPicPr>
          <p:cNvPr id="203" name="그림 202">
            <a:extLst>
              <a:ext uri="{FF2B5EF4-FFF2-40B4-BE49-F238E27FC236}">
                <a16:creationId xmlns:a16="http://schemas.microsoft.com/office/drawing/2014/main" xmlns="" id="{02764BD7-D203-3248-9ECC-3EAA335BD16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55912" y="2342475"/>
            <a:ext cx="101425" cy="101425"/>
          </a:xfrm>
          <a:prstGeom prst="rect">
            <a:avLst/>
          </a:prstGeom>
        </p:spPr>
      </p:pic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xmlns="" id="{90593191-8374-F148-8D44-D8E7C4D94BDD}"/>
              </a:ext>
            </a:extLst>
          </p:cNvPr>
          <p:cNvCxnSpPr>
            <a:stCxn id="183" idx="1"/>
            <a:endCxn id="14" idx="3"/>
          </p:cNvCxnSpPr>
          <p:nvPr/>
        </p:nvCxnSpPr>
        <p:spPr>
          <a:xfrm flipH="1" flipV="1">
            <a:off x="3850242" y="1861930"/>
            <a:ext cx="184468" cy="522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[R] 203">
            <a:extLst>
              <a:ext uri="{FF2B5EF4-FFF2-40B4-BE49-F238E27FC236}">
                <a16:creationId xmlns:a16="http://schemas.microsoft.com/office/drawing/2014/main" xmlns="" id="{576FA8EC-EC68-0B47-BAA4-38D1D3A262F0}"/>
              </a:ext>
            </a:extLst>
          </p:cNvPr>
          <p:cNvCxnSpPr>
            <a:cxnSpLocks/>
          </p:cNvCxnSpPr>
          <p:nvPr/>
        </p:nvCxnSpPr>
        <p:spPr>
          <a:xfrm flipH="1" flipV="1">
            <a:off x="3875153" y="2225489"/>
            <a:ext cx="159557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직사각형 114">
            <a:extLst>
              <a:ext uri="{FF2B5EF4-FFF2-40B4-BE49-F238E27FC236}">
                <a16:creationId xmlns:a16="http://schemas.microsoft.com/office/drawing/2014/main" xmlns="" id="{017FB0BE-42BC-9B46-97FA-FAAC3A9C0E47}"/>
              </a:ext>
            </a:extLst>
          </p:cNvPr>
          <p:cNvSpPr/>
          <p:nvPr/>
        </p:nvSpPr>
        <p:spPr>
          <a:xfrm>
            <a:off x="3355756" y="6906001"/>
            <a:ext cx="816032" cy="147765"/>
          </a:xfrm>
          <a:prstGeom prst="rect">
            <a:avLst/>
          </a:prstGeom>
          <a:solidFill>
            <a:srgbClr val="00B0F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chemeClr val="bg1"/>
                </a:solidFill>
                <a:latin typeface="+mj-lt"/>
                <a:cs typeface="Nanum Gothic" charset="-127"/>
              </a:rPr>
              <a:t>Linked</a:t>
            </a:r>
            <a:r>
              <a:rPr kumimoji="1" lang="ko-KR" altLang="en-US" sz="600" dirty="0">
                <a:solidFill>
                  <a:schemeClr val="bg1"/>
                </a:solidFill>
                <a:latin typeface="+mj-lt"/>
                <a:cs typeface="Nanum Gothic" charset="-127"/>
              </a:rPr>
              <a:t> </a:t>
            </a:r>
            <a:r>
              <a:rPr kumimoji="1" lang="en-US" altLang="ko-KR" sz="600" dirty="0" err="1">
                <a:solidFill>
                  <a:schemeClr val="bg1"/>
                </a:solidFill>
                <a:latin typeface="+mj-lt"/>
                <a:cs typeface="Nanum Gothic" charset="-127"/>
              </a:rPr>
              <a:t>datasource</a:t>
            </a:r>
            <a:endParaRPr kumimoji="1" lang="ko-KR" altLang="en-US" sz="600" dirty="0">
              <a:solidFill>
                <a:schemeClr val="bg1"/>
              </a:solidFill>
              <a:latin typeface="+mj-lt"/>
              <a:cs typeface="Nanum Gothic" charset="-127"/>
            </a:endParaRPr>
          </a:p>
        </p:txBody>
      </p:sp>
      <p:sp>
        <p:nvSpPr>
          <p:cNvPr id="117" name="모서리가 둥근 직사각형 58">
            <a:extLst>
              <a:ext uri="{FF2B5EF4-FFF2-40B4-BE49-F238E27FC236}">
                <a16:creationId xmlns:a16="http://schemas.microsoft.com/office/drawing/2014/main" xmlns="" id="{44B58CB8-F2DE-D845-A5E7-81A6FD9CA7D5}"/>
              </a:ext>
            </a:extLst>
          </p:cNvPr>
          <p:cNvSpPr/>
          <p:nvPr/>
        </p:nvSpPr>
        <p:spPr>
          <a:xfrm>
            <a:off x="4082711" y="6846116"/>
            <a:ext cx="3345126" cy="223427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/>
                </a:solidFill>
                <a:latin typeface="+mj-lt"/>
                <a:cs typeface="Nanum Gothic" charset="-127"/>
                <a:sym typeface="Wingdings"/>
              </a:rPr>
              <a:t>Ingestion is limited to 1 million rows</a:t>
            </a:r>
          </a:p>
        </p:txBody>
      </p:sp>
      <p:pic>
        <p:nvPicPr>
          <p:cNvPr id="120" name="그림 119">
            <a:extLst>
              <a:ext uri="{FF2B5EF4-FFF2-40B4-BE49-F238E27FC236}">
                <a16:creationId xmlns:a16="http://schemas.microsoft.com/office/drawing/2014/main" xmlns="" id="{5236437D-4F97-2C4B-ACD4-A5D5D02BBF7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59742" y="2130128"/>
            <a:ext cx="190500" cy="190500"/>
          </a:xfrm>
          <a:prstGeom prst="rect">
            <a:avLst/>
          </a:prstGeom>
        </p:spPr>
      </p:pic>
      <p:grpSp>
        <p:nvGrpSpPr>
          <p:cNvPr id="121" name="그룹 120">
            <a:extLst>
              <a:ext uri="{FF2B5EF4-FFF2-40B4-BE49-F238E27FC236}">
                <a16:creationId xmlns:a16="http://schemas.microsoft.com/office/drawing/2014/main" xmlns="" id="{E29B3C4F-4246-1C41-9F1F-1CD93DFD60E2}"/>
              </a:ext>
            </a:extLst>
          </p:cNvPr>
          <p:cNvGrpSpPr/>
          <p:nvPr/>
        </p:nvGrpSpPr>
        <p:grpSpPr>
          <a:xfrm>
            <a:off x="4590027" y="1265013"/>
            <a:ext cx="952788" cy="96644"/>
            <a:chOff x="5087095" y="1040780"/>
            <a:chExt cx="952788" cy="96644"/>
          </a:xfrm>
        </p:grpSpPr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xmlns="" id="{87CD34FE-D5E5-A845-9429-61C421A39D42}"/>
                </a:ext>
              </a:extLst>
            </p:cNvPr>
            <p:cNvSpPr/>
            <p:nvPr/>
          </p:nvSpPr>
          <p:spPr>
            <a:xfrm>
              <a:off x="5515167" y="1040780"/>
              <a:ext cx="96644" cy="9664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j-lt"/>
                <a:cs typeface="Nanum Gothic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xmlns="" id="{647F9D1F-2C68-8345-870C-5CCD16128D8C}"/>
                </a:ext>
              </a:extLst>
            </p:cNvPr>
            <p:cNvSpPr/>
            <p:nvPr/>
          </p:nvSpPr>
          <p:spPr>
            <a:xfrm>
              <a:off x="5087095" y="1040780"/>
              <a:ext cx="96644" cy="9664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j-lt"/>
                <a:cs typeface="Nanum Gothic" charset="-127"/>
              </a:endParaRPr>
            </a:p>
          </p:txBody>
        </p: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xmlns="" id="{9C0BCD39-74E0-4844-89AD-9340716E64E0}"/>
                </a:ext>
              </a:extLst>
            </p:cNvPr>
            <p:cNvCxnSpPr/>
            <p:nvPr/>
          </p:nvCxnSpPr>
          <p:spPr>
            <a:xfrm>
              <a:off x="5185926" y="1089102"/>
              <a:ext cx="3314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xmlns="" id="{AE4B7558-6862-3D4C-A4B3-8BFE4FC20C21}"/>
                </a:ext>
              </a:extLst>
            </p:cNvPr>
            <p:cNvSpPr/>
            <p:nvPr/>
          </p:nvSpPr>
          <p:spPr>
            <a:xfrm>
              <a:off x="5943239" y="1040780"/>
              <a:ext cx="96644" cy="9664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j-lt"/>
                <a:cs typeface="Nanum Gothic" charset="-127"/>
              </a:endParaRPr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xmlns="" id="{0D171F5A-7007-A544-90A8-7D249E7742F1}"/>
                </a:ext>
              </a:extLst>
            </p:cNvPr>
            <p:cNvCxnSpPr/>
            <p:nvPr/>
          </p:nvCxnSpPr>
          <p:spPr>
            <a:xfrm>
              <a:off x="5611811" y="1089102"/>
              <a:ext cx="3314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그림 9" descr="개체이(가) 표시된 사진&#10;&#10;&#10;&#10;자동 생성된 설명">
            <a:extLst>
              <a:ext uri="{FF2B5EF4-FFF2-40B4-BE49-F238E27FC236}">
                <a16:creationId xmlns:a16="http://schemas.microsoft.com/office/drawing/2014/main" xmlns="" id="{3EB8549E-4A4C-614E-804B-3B485349C9A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27839" y="2984437"/>
            <a:ext cx="2260600" cy="1905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23832ED5-D450-FA42-B205-0A8AB0AAD28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083682" y="1917152"/>
            <a:ext cx="419100" cy="152400"/>
          </a:xfrm>
          <a:prstGeom prst="rect">
            <a:avLst/>
          </a:prstGeom>
        </p:spPr>
      </p:pic>
      <p:sp>
        <p:nvSpPr>
          <p:cNvPr id="132" name="모서리가 둥근 직사각형 127">
            <a:extLst>
              <a:ext uri="{FF2B5EF4-FFF2-40B4-BE49-F238E27FC236}">
                <a16:creationId xmlns:a16="http://schemas.microsoft.com/office/drawing/2014/main" xmlns="" id="{C53FA347-5482-5F40-9723-57FCCF8CD9F1}"/>
              </a:ext>
            </a:extLst>
          </p:cNvPr>
          <p:cNvSpPr/>
          <p:nvPr/>
        </p:nvSpPr>
        <p:spPr>
          <a:xfrm>
            <a:off x="2134929" y="5709425"/>
            <a:ext cx="853598" cy="157311"/>
          </a:xfrm>
          <a:prstGeom prst="roundRect">
            <a:avLst>
              <a:gd name="adj" fmla="val 18668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Add</a:t>
            </a:r>
            <a:r>
              <a:rPr lang="ko-KR" altLang="en-US" sz="6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600" dirty="0" err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datasource</a:t>
            </a:r>
            <a:endParaRPr lang="ko-KR" altLang="en-US" sz="6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xmlns="" id="{C41E9A2B-61B0-1A43-8E0C-46C169116E6E}"/>
              </a:ext>
            </a:extLst>
          </p:cNvPr>
          <p:cNvSpPr/>
          <p:nvPr/>
        </p:nvSpPr>
        <p:spPr>
          <a:xfrm>
            <a:off x="1986070" y="572453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34" name="Username Box">
            <a:extLst>
              <a:ext uri="{FF2B5EF4-FFF2-40B4-BE49-F238E27FC236}">
                <a16:creationId xmlns:a16="http://schemas.microsoft.com/office/drawing/2014/main" xmlns="" id="{E122EB54-3C1C-214F-A9EE-EF3E244B6700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3011991" y="1068942"/>
            <a:ext cx="540492" cy="157766"/>
          </a:xfrm>
          <a:prstGeom prst="rect">
            <a:avLst/>
          </a:prstGeom>
          <a:solidFill>
            <a:srgbClr val="7030A0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dirty="0">
                <a:solidFill>
                  <a:prstClr val="white"/>
                </a:solidFill>
                <a:latin typeface="+mn-ea"/>
                <a:cs typeface="Nanum Gothic" charset="-127"/>
              </a:rPr>
              <a:t>초기상태</a:t>
            </a:r>
            <a:endParaRPr lang="en-US" altLang="ko-KR" sz="600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135" name="Username Box">
            <a:extLst>
              <a:ext uri="{FF2B5EF4-FFF2-40B4-BE49-F238E27FC236}">
                <a16:creationId xmlns:a16="http://schemas.microsoft.com/office/drawing/2014/main" xmlns="" id="{E0D44C5F-9F2E-034D-92A6-194746C4199F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2695714" y="1301436"/>
            <a:ext cx="540492" cy="250099"/>
          </a:xfrm>
          <a:prstGeom prst="rect">
            <a:avLst/>
          </a:prstGeom>
          <a:solidFill>
            <a:srgbClr val="7030A0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dirty="0">
                <a:solidFill>
                  <a:prstClr val="white"/>
                </a:solidFill>
                <a:latin typeface="+mn-ea"/>
                <a:cs typeface="Nanum Gothic" charset="-127"/>
              </a:rPr>
              <a:t>조인이 붙은 상태</a:t>
            </a:r>
            <a:endParaRPr lang="en-US" altLang="ko-KR" sz="600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xmlns="" id="{5ED604E3-7273-204F-BC10-A93010BD5E99}"/>
              </a:ext>
            </a:extLst>
          </p:cNvPr>
          <p:cNvCxnSpPr>
            <a:cxnSpLocks/>
            <a:stCxn id="134" idx="2"/>
            <a:endCxn id="14" idx="1"/>
          </p:cNvCxnSpPr>
          <p:nvPr/>
        </p:nvCxnSpPr>
        <p:spPr>
          <a:xfrm>
            <a:off x="3282237" y="1226708"/>
            <a:ext cx="377505" cy="635222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[R] 137">
            <a:extLst>
              <a:ext uri="{FF2B5EF4-FFF2-40B4-BE49-F238E27FC236}">
                <a16:creationId xmlns:a16="http://schemas.microsoft.com/office/drawing/2014/main" xmlns="" id="{6F82592F-6B04-FC4B-A3B7-F989523550F1}"/>
              </a:ext>
            </a:extLst>
          </p:cNvPr>
          <p:cNvCxnSpPr>
            <a:cxnSpLocks/>
            <a:stCxn id="135" idx="3"/>
            <a:endCxn id="120" idx="1"/>
          </p:cNvCxnSpPr>
          <p:nvPr/>
        </p:nvCxnSpPr>
        <p:spPr>
          <a:xfrm>
            <a:off x="3236206" y="1426486"/>
            <a:ext cx="423536" cy="798892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타원 188">
            <a:extLst>
              <a:ext uri="{FF2B5EF4-FFF2-40B4-BE49-F238E27FC236}">
                <a16:creationId xmlns:a16="http://schemas.microsoft.com/office/drawing/2014/main" xmlns="" id="{185A1A3A-FBF1-6E4D-9236-B8B316440C64}"/>
              </a:ext>
            </a:extLst>
          </p:cNvPr>
          <p:cNvSpPr/>
          <p:nvPr/>
        </p:nvSpPr>
        <p:spPr>
          <a:xfrm>
            <a:off x="5533746" y="2370563"/>
            <a:ext cx="105861" cy="105874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rgbClr val="FF0000"/>
                </a:solidFill>
                <a:latin typeface="+mn-ea"/>
                <a:cs typeface="Nanum Gothic" charset="-127"/>
              </a:rPr>
              <a:t>2</a:t>
            </a:r>
            <a:endParaRPr lang="ko-KR" altLang="en-US" sz="6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143" name="제목 2">
            <a:extLst>
              <a:ext uri="{FF2B5EF4-FFF2-40B4-BE49-F238E27FC236}">
                <a16:creationId xmlns:a16="http://schemas.microsoft.com/office/drawing/2014/main" xmlns="" id="{91EDB497-7249-AE4B-8D74-B8E3AA6D07CC}"/>
              </a:ext>
            </a:extLst>
          </p:cNvPr>
          <p:cNvSpPr txBox="1">
            <a:spLocks/>
          </p:cNvSpPr>
          <p:nvPr/>
        </p:nvSpPr>
        <p:spPr bwMode="auto">
          <a:xfrm>
            <a:off x="-381299" y="1641318"/>
            <a:ext cx="1892962" cy="425774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xtLst/>
        </p:spPr>
        <p:txBody>
          <a:bodyPr lIns="108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ea typeface="+mn-ea"/>
              <a:cs typeface="Nanum Gothic" charset="-127"/>
            </a:endParaRPr>
          </a:p>
        </p:txBody>
      </p:sp>
      <p:sp>
        <p:nvSpPr>
          <p:cNvPr id="152" name="모서리가 둥근 직사각형 151">
            <a:extLst>
              <a:ext uri="{FF2B5EF4-FFF2-40B4-BE49-F238E27FC236}">
                <a16:creationId xmlns:a16="http://schemas.microsoft.com/office/drawing/2014/main" xmlns="" id="{6AA5852F-DF8C-7A4E-9AB1-C97A2C6C3BE0}"/>
              </a:ext>
            </a:extLst>
          </p:cNvPr>
          <p:cNvSpPr/>
          <p:nvPr/>
        </p:nvSpPr>
        <p:spPr>
          <a:xfrm>
            <a:off x="-303886" y="1669632"/>
            <a:ext cx="1835721" cy="1334676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 anchorCtr="0"/>
          <a:lstStyle/>
          <a:p>
            <a:pPr algn="ctr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No </a:t>
            </a:r>
            <a:r>
              <a:rPr kumimoji="1" lang="en-US" altLang="ko-KR" sz="700" dirty="0" err="1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datasource</a:t>
            </a:r>
            <a:endParaRPr kumimoji="1" lang="en-US" altLang="ko-KR" sz="700" dirty="0">
              <a:solidFill>
                <a:prstClr val="white">
                  <a:lumMod val="50000"/>
                </a:prstClr>
              </a:solidFill>
              <a:latin typeface="+mj-lt"/>
              <a:cs typeface="Nanum Gothic" charset="-127"/>
            </a:endParaRPr>
          </a:p>
        </p:txBody>
      </p:sp>
      <p:grpSp>
        <p:nvGrpSpPr>
          <p:cNvPr id="185" name="그룹 184">
            <a:extLst>
              <a:ext uri="{FF2B5EF4-FFF2-40B4-BE49-F238E27FC236}">
                <a16:creationId xmlns:a16="http://schemas.microsoft.com/office/drawing/2014/main" xmlns="" id="{FE00F965-B052-F14E-9C2E-F25D07B96ECC}"/>
              </a:ext>
            </a:extLst>
          </p:cNvPr>
          <p:cNvGrpSpPr/>
          <p:nvPr/>
        </p:nvGrpSpPr>
        <p:grpSpPr>
          <a:xfrm>
            <a:off x="4137107" y="6100734"/>
            <a:ext cx="1837491" cy="223427"/>
            <a:chOff x="4137107" y="6100734"/>
            <a:chExt cx="1837491" cy="223427"/>
          </a:xfrm>
        </p:grpSpPr>
        <p:sp>
          <p:nvSpPr>
            <p:cNvPr id="199" name="모서리가 둥근 직사각형 58">
              <a:extLst>
                <a:ext uri="{FF2B5EF4-FFF2-40B4-BE49-F238E27FC236}">
                  <a16:creationId xmlns:a16="http://schemas.microsoft.com/office/drawing/2014/main" xmlns="" id="{834C98E2-EA08-9B4E-9392-AA9840E50DB2}"/>
                </a:ext>
              </a:extLst>
            </p:cNvPr>
            <p:cNvSpPr/>
            <p:nvPr/>
          </p:nvSpPr>
          <p:spPr>
            <a:xfrm>
              <a:off x="4137107" y="6100734"/>
              <a:ext cx="1837491" cy="223427"/>
            </a:xfrm>
            <a:prstGeom prst="roundRect">
              <a:avLst>
                <a:gd name="adj" fmla="val 0"/>
              </a:avLst>
            </a:prstGeom>
            <a:noFill/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600" dirty="0">
                  <a:solidFill>
                    <a:srgbClr val="FF0000"/>
                  </a:solidFill>
                  <a:latin typeface="+mj-lt"/>
                  <a:cs typeface="Nanum Gothic" charset="-127"/>
                  <a:sym typeface="Wingdings"/>
                </a:rPr>
                <a:t>Choose at least one </a:t>
              </a:r>
              <a:r>
                <a:rPr lang="en-US" altLang="ko-KR" sz="600" dirty="0" err="1">
                  <a:solidFill>
                    <a:srgbClr val="FF0000"/>
                  </a:solidFill>
                  <a:latin typeface="+mj-lt"/>
                  <a:cs typeface="Nanum Gothic" charset="-127"/>
                  <a:sym typeface="Wingdings"/>
                </a:rPr>
                <a:t>datasosurce</a:t>
              </a:r>
              <a:r>
                <a:rPr lang="en-US" altLang="ko-KR" sz="600" dirty="0">
                  <a:solidFill>
                    <a:srgbClr val="FF0000"/>
                  </a:solidFill>
                  <a:latin typeface="+mj-lt"/>
                  <a:cs typeface="Nanum Gothic" charset="-127"/>
                  <a:sym typeface="Wingdings"/>
                </a:rPr>
                <a:t>, please</a:t>
              </a:r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xmlns="" id="{5C6CC2E4-445B-4849-959D-7FC75092BC64}"/>
                </a:ext>
              </a:extLst>
            </p:cNvPr>
            <p:cNvSpPr/>
            <p:nvPr/>
          </p:nvSpPr>
          <p:spPr>
            <a:xfrm>
              <a:off x="5831465" y="6184440"/>
              <a:ext cx="95774" cy="9577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kumimoji="1" lang="en-US" altLang="ko-KR" sz="500" dirty="0">
                  <a:solidFill>
                    <a:srgbClr val="FF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X</a:t>
              </a:r>
              <a:endParaRPr kumimoji="1" lang="ko-KR" altLang="en-US" sz="5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206" name="Username Box">
            <a:extLst>
              <a:ext uri="{FF2B5EF4-FFF2-40B4-BE49-F238E27FC236}">
                <a16:creationId xmlns:a16="http://schemas.microsoft.com/office/drawing/2014/main" xmlns="" id="{429BB41C-7E84-764C-9658-477EBEF11866}"/>
              </a:ext>
            </a:extLst>
          </p:cNvPr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-12317" y="1483775"/>
            <a:ext cx="1345896" cy="157766"/>
          </a:xfrm>
          <a:prstGeom prst="rect">
            <a:avLst/>
          </a:prstGeom>
          <a:solidFill>
            <a:srgbClr val="7030A0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dirty="0">
                <a:solidFill>
                  <a:prstClr val="white"/>
                </a:solidFill>
                <a:latin typeface="+mn-ea"/>
                <a:cs typeface="Nanum Gothic" charset="-127"/>
              </a:rPr>
              <a:t>연결된 데이터소스가 없는 경우</a:t>
            </a:r>
            <a:endParaRPr lang="en-US" altLang="ko-KR" sz="600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xmlns="" id="{6F5AAA8E-D453-CF44-B497-C08EE4654AEE}"/>
              </a:ext>
            </a:extLst>
          </p:cNvPr>
          <p:cNvGrpSpPr/>
          <p:nvPr/>
        </p:nvGrpSpPr>
        <p:grpSpPr>
          <a:xfrm>
            <a:off x="3545436" y="3004308"/>
            <a:ext cx="2197891" cy="191176"/>
            <a:chOff x="1606152" y="1450331"/>
            <a:chExt cx="2197891" cy="191176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xmlns="" id="{E9F01B24-907F-AD45-B3AE-6F666F174921}"/>
                </a:ext>
              </a:extLst>
            </p:cNvPr>
            <p:cNvSpPr/>
            <p:nvPr/>
          </p:nvSpPr>
          <p:spPr>
            <a:xfrm>
              <a:off x="1606152" y="1450331"/>
              <a:ext cx="1099341" cy="19117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Nanum Gothic" charset="-127"/>
                </a:rPr>
                <a:t>Data preview</a:t>
              </a:r>
              <a:endParaRPr kumimoji="1"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Nanum Gothic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xmlns="" id="{F57F73BF-49C5-CB4D-B4AD-DC7C5295D30C}"/>
                </a:ext>
              </a:extLst>
            </p:cNvPr>
            <p:cNvSpPr/>
            <p:nvPr/>
          </p:nvSpPr>
          <p:spPr>
            <a:xfrm>
              <a:off x="2704702" y="1450331"/>
              <a:ext cx="1099341" cy="19117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Nanum Gothic" charset="-127"/>
                </a:rPr>
                <a:t>Essential filter</a:t>
              </a:r>
              <a:endParaRPr kumimoji="1"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Nanum Gothic" charset="-127"/>
              </a:endParaRPr>
            </a:p>
          </p:txBody>
        </p: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xmlns="" id="{D06D3D58-8DDF-E54C-878A-CEDA16BB529E}"/>
                </a:ext>
              </a:extLst>
            </p:cNvPr>
            <p:cNvCxnSpPr>
              <a:cxnSpLocks/>
            </p:cNvCxnSpPr>
            <p:nvPr/>
          </p:nvCxnSpPr>
          <p:spPr>
            <a:xfrm>
              <a:off x="1606152" y="1450331"/>
              <a:ext cx="1099341" cy="0"/>
            </a:xfrm>
            <a:prstGeom prst="line">
              <a:avLst/>
            </a:prstGeom>
            <a:ln w="28575">
              <a:solidFill>
                <a:srgbClr val="4C50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9" name="직사각형 128">
            <a:extLst>
              <a:ext uri="{FF2B5EF4-FFF2-40B4-BE49-F238E27FC236}">
                <a16:creationId xmlns:a16="http://schemas.microsoft.com/office/drawing/2014/main" xmlns="" id="{D0A59D72-E73E-D84E-B438-A334CBE52F1D}"/>
              </a:ext>
            </a:extLst>
          </p:cNvPr>
          <p:cNvSpPr/>
          <p:nvPr/>
        </p:nvSpPr>
        <p:spPr>
          <a:xfrm>
            <a:off x="63058" y="7171091"/>
            <a:ext cx="4575291" cy="215444"/>
          </a:xfrm>
          <a:prstGeom prst="rect">
            <a:avLst/>
          </a:prstGeom>
          <a:solidFill>
            <a:srgbClr val="B3FF63"/>
          </a:solidFill>
        </p:spPr>
        <p:txBody>
          <a:bodyPr wrap="none">
            <a:spAutoFit/>
          </a:bodyPr>
          <a:lstStyle/>
          <a:p>
            <a:r>
              <a:rPr lang="ko-KR" altLang="en-US" sz="800" dirty="0" err="1"/>
              <a:t>링크드</a:t>
            </a:r>
            <a:r>
              <a:rPr lang="ko-KR" altLang="en-US" sz="800" dirty="0"/>
              <a:t> </a:t>
            </a:r>
            <a:r>
              <a:rPr lang="en-US" altLang="ko-KR" sz="800" dirty="0"/>
              <a:t>=&gt; </a:t>
            </a:r>
            <a:r>
              <a:rPr lang="ko-KR" altLang="en-US" sz="800" dirty="0" err="1"/>
              <a:t>필수필터</a:t>
            </a:r>
            <a:r>
              <a:rPr lang="ko-KR" altLang="en-US" sz="800" dirty="0"/>
              <a:t> </a:t>
            </a:r>
            <a:r>
              <a:rPr lang="en-US" altLang="ko-KR" sz="800" dirty="0"/>
              <a:t>=&gt; (1</a:t>
            </a:r>
            <a:r>
              <a:rPr lang="ko-KR" altLang="en-US" sz="800" dirty="0"/>
              <a:t>차 적재</a:t>
            </a:r>
            <a:r>
              <a:rPr lang="en-US" altLang="ko-KR" sz="800" dirty="0"/>
              <a:t>) =&gt; </a:t>
            </a:r>
            <a:r>
              <a:rPr lang="ko-KR" altLang="en-US" sz="800" dirty="0"/>
              <a:t>조인 </a:t>
            </a:r>
            <a:r>
              <a:rPr lang="en-US" altLang="ko-KR" sz="800" dirty="0"/>
              <a:t>=&gt; </a:t>
            </a:r>
            <a:r>
              <a:rPr lang="ko-KR" altLang="en-US" sz="800" dirty="0" err="1"/>
              <a:t>필수필터</a:t>
            </a:r>
            <a:r>
              <a:rPr lang="ko-KR" altLang="en-US" sz="800" dirty="0"/>
              <a:t> </a:t>
            </a:r>
            <a:r>
              <a:rPr lang="en-US" altLang="ko-KR" sz="800" dirty="0"/>
              <a:t>=&gt; (2</a:t>
            </a:r>
            <a:r>
              <a:rPr lang="ko-KR" altLang="en-US" sz="800" dirty="0"/>
              <a:t>차 적재</a:t>
            </a:r>
            <a:r>
              <a:rPr lang="en-US" altLang="ko-KR" sz="800" dirty="0"/>
              <a:t>) =&gt; (</a:t>
            </a:r>
            <a:r>
              <a:rPr lang="ko-KR" altLang="en-US" sz="800" dirty="0"/>
              <a:t>데이터미리보기</a:t>
            </a:r>
            <a:r>
              <a:rPr lang="en-US" altLang="ko-KR" sz="800" dirty="0"/>
              <a:t>) </a:t>
            </a:r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xmlns="" id="{C67C6FD4-81AC-A242-ACB9-1AC95A35B59B}"/>
              </a:ext>
            </a:extLst>
          </p:cNvPr>
          <p:cNvSpPr/>
          <p:nvPr/>
        </p:nvSpPr>
        <p:spPr>
          <a:xfrm>
            <a:off x="3443597" y="3013868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xmlns="" id="{D275A13C-0020-764A-8AB1-0635FAD50914}"/>
              </a:ext>
            </a:extLst>
          </p:cNvPr>
          <p:cNvSpPr/>
          <p:nvPr/>
        </p:nvSpPr>
        <p:spPr>
          <a:xfrm>
            <a:off x="3443597" y="326100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5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xmlns="" id="{7379CBD8-B3B5-484F-BE5A-2F6AAAA30FF2}"/>
              </a:ext>
            </a:extLst>
          </p:cNvPr>
          <p:cNvSpPr/>
          <p:nvPr/>
        </p:nvSpPr>
        <p:spPr>
          <a:xfrm>
            <a:off x="11533414" y="25450"/>
            <a:ext cx="324425" cy="192306"/>
          </a:xfrm>
          <a:prstGeom prst="rect">
            <a:avLst/>
          </a:prstGeom>
          <a:solidFill>
            <a:srgbClr val="00FA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V.1.00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xmlns="" id="{F193455E-E709-C44C-937F-922D44605F8A}"/>
              </a:ext>
            </a:extLst>
          </p:cNvPr>
          <p:cNvSpPr/>
          <p:nvPr/>
        </p:nvSpPr>
        <p:spPr>
          <a:xfrm>
            <a:off x="3737796" y="642562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6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2192000" cy="6906001"/>
          </a:xfrm>
          <a:prstGeom prst="rect">
            <a:avLst/>
          </a:prstGeom>
          <a:solidFill>
            <a:schemeClr val="tx1">
              <a:alpha val="54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개발보류</a:t>
            </a:r>
            <a:endParaRPr kumimoji="1" lang="en-US" altLang="ko-KR" sz="1100" dirty="0" smtClean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11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2019.05</a:t>
            </a:r>
            <a:endParaRPr kumimoji="1" lang="ko-KR" altLang="en-US" sz="11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9241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ko-KR" altLang="en-US" dirty="0" err="1"/>
              <a:t>데이터소스</a:t>
            </a:r>
            <a:r>
              <a:rPr kumimoji="1" lang="ko-KR" altLang="en-US" dirty="0"/>
              <a:t> 조인</a:t>
            </a:r>
            <a:r>
              <a:rPr kumimoji="1" lang="en-US" altLang="ko-KR" dirty="0"/>
              <a:t>(2)</a:t>
            </a:r>
            <a:endParaRPr kumimoji="1"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1.3</a:t>
            </a:r>
            <a:r>
              <a:rPr kumimoji="1" lang="ko-KR" altLang="en-US" dirty="0"/>
              <a:t> 대시보드 생성 </a:t>
            </a:r>
            <a:r>
              <a:rPr kumimoji="1" lang="en-US" altLang="ko-KR" dirty="0"/>
              <a:t>2</a:t>
            </a:r>
            <a:r>
              <a:rPr kumimoji="1" lang="ko-KR" altLang="en-US" dirty="0"/>
              <a:t>단계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lang="ko-KR" altLang="en-US" dirty="0" err="1">
                <a:solidFill>
                  <a:srgbClr val="FF0000"/>
                </a:solidFill>
              </a:rPr>
              <a:t>필수필터가</a:t>
            </a:r>
            <a:r>
              <a:rPr lang="ko-KR" altLang="en-US" dirty="0">
                <a:solidFill>
                  <a:srgbClr val="FF0000"/>
                </a:solidFill>
              </a:rPr>
              <a:t> 있는 경우만 보이는 </a:t>
            </a:r>
            <a:r>
              <a:rPr lang="ko-KR" altLang="en-US" dirty="0" err="1">
                <a:solidFill>
                  <a:srgbClr val="FF0000"/>
                </a:solidFill>
              </a:rPr>
              <a:t>탭임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 err="1">
                <a:latin typeface="+mn-ea"/>
              </a:rPr>
              <a:t>데이터소스</a:t>
            </a:r>
            <a:r>
              <a:rPr lang="ko-KR" altLang="en-US" dirty="0">
                <a:latin typeface="+mn-ea"/>
              </a:rPr>
              <a:t> 필수 필터 개수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컬럼 정보 및 </a:t>
            </a:r>
            <a:r>
              <a:rPr lang="ko-KR" altLang="en-US" dirty="0" err="1">
                <a:latin typeface="+mn-ea"/>
              </a:rPr>
              <a:t>필터링</a:t>
            </a:r>
            <a:r>
              <a:rPr lang="ko-KR" altLang="en-US" dirty="0">
                <a:latin typeface="+mn-ea"/>
              </a:rPr>
              <a:t> 설정 확인 가능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컬럼 타입 아이콘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컬럼 이름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필터링</a:t>
            </a:r>
            <a:r>
              <a:rPr lang="ko-KR" altLang="en-US" dirty="0">
                <a:latin typeface="+mn-ea"/>
              </a:rPr>
              <a:t> 목록 나열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편집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클릭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필터 편집 팝업 출력</a:t>
            </a:r>
            <a:r>
              <a:rPr lang="mr-IN" altLang="ko-KR" dirty="0">
                <a:latin typeface="+mn-ea"/>
              </a:rPr>
              <a:t> </a:t>
            </a:r>
            <a:r>
              <a:rPr lang="ko-KR" altLang="en-US" dirty="0">
                <a:solidFill>
                  <a:srgbClr val="00B0F0"/>
                </a:solidFill>
                <a:latin typeface="+mn-ea"/>
              </a:rPr>
              <a:t>☞</a:t>
            </a:r>
            <a:r>
              <a:rPr lang="mr-IN" altLang="ko-KR" dirty="0">
                <a:solidFill>
                  <a:srgbClr val="00B0F0"/>
                </a:solidFill>
                <a:latin typeface="+mn-ea"/>
              </a:rPr>
              <a:t>[041.0]</a:t>
            </a:r>
            <a:endParaRPr lang="en-US" altLang="ko-KR" dirty="0">
              <a:solidFill>
                <a:srgbClr val="00B0F0"/>
              </a:solidFill>
              <a:latin typeface="+mn-ea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591682" y="-1039166"/>
            <a:ext cx="94897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Create dashboard</a:t>
            </a:r>
            <a:endParaRPr lang="ko-KR" altLang="en-US" sz="900" b="1" dirty="0">
              <a:solidFill>
                <a:prstClr val="black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90" name="그룹 89"/>
          <p:cNvGrpSpPr/>
          <p:nvPr/>
        </p:nvGrpSpPr>
        <p:grpSpPr>
          <a:xfrm>
            <a:off x="3887123" y="6350851"/>
            <a:ext cx="2358094" cy="249130"/>
            <a:chOff x="4008125" y="6193790"/>
            <a:chExt cx="2358094" cy="249130"/>
          </a:xfrm>
        </p:grpSpPr>
        <p:sp>
          <p:nvSpPr>
            <p:cNvPr id="92" name="모서리가 둥근 직사각형 127"/>
            <p:cNvSpPr/>
            <p:nvPr/>
          </p:nvSpPr>
          <p:spPr>
            <a:xfrm>
              <a:off x="5197489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다음</a:t>
              </a:r>
            </a:p>
          </p:txBody>
        </p:sp>
        <p:sp>
          <p:nvSpPr>
            <p:cNvPr id="97" name="모서리가 둥근 직사각형 127"/>
            <p:cNvSpPr/>
            <p:nvPr/>
          </p:nvSpPr>
          <p:spPr>
            <a:xfrm>
              <a:off x="4008125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이전</a:t>
              </a: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3589014" y="-522673"/>
            <a:ext cx="295433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Setting up relationships between </a:t>
            </a:r>
            <a:r>
              <a:rPr lang="en-US" altLang="ko-KR" sz="1100" b="1" dirty="0" err="1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datasources</a:t>
            </a:r>
            <a:endParaRPr lang="ko-KR" altLang="en-US" sz="1100" b="1" dirty="0">
              <a:solidFill>
                <a:prstClr val="black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4759238" y="-869889"/>
            <a:ext cx="526546" cy="96644"/>
            <a:chOff x="5087452" y="1040780"/>
            <a:chExt cx="526546" cy="96644"/>
          </a:xfrm>
        </p:grpSpPr>
        <p:sp>
          <p:nvSpPr>
            <p:cNvPr id="21" name="타원 20"/>
            <p:cNvSpPr/>
            <p:nvPr/>
          </p:nvSpPr>
          <p:spPr>
            <a:xfrm>
              <a:off x="5087452" y="1040780"/>
              <a:ext cx="96644" cy="9664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5517354" y="1040780"/>
              <a:ext cx="96644" cy="9664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cxnSp>
          <p:nvCxnSpPr>
            <p:cNvPr id="23" name="직선 연결선[R] 22"/>
            <p:cNvCxnSpPr/>
            <p:nvPr/>
          </p:nvCxnSpPr>
          <p:spPr>
            <a:xfrm>
              <a:off x="5185926" y="1089102"/>
              <a:ext cx="3314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03390" y="699126"/>
            <a:ext cx="525395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[036.</a:t>
            </a:r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2</a:t>
            </a:r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]</a:t>
            </a:r>
            <a:endParaRPr lang="ko-KR" altLang="en-US" sz="5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91" name="제목 2">
            <a:extLst>
              <a:ext uri="{FF2B5EF4-FFF2-40B4-BE49-F238E27FC236}">
                <a16:creationId xmlns:a16="http://schemas.microsoft.com/office/drawing/2014/main" xmlns="" id="{34BB32AC-AB8D-B94D-AB9E-6DAAD3E3679B}"/>
              </a:ext>
            </a:extLst>
          </p:cNvPr>
          <p:cNvSpPr txBox="1">
            <a:spLocks/>
          </p:cNvSpPr>
          <p:nvPr/>
        </p:nvSpPr>
        <p:spPr bwMode="auto">
          <a:xfrm>
            <a:off x="1609280" y="1641318"/>
            <a:ext cx="1892962" cy="425774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xtLst/>
        </p:spPr>
        <p:txBody>
          <a:bodyPr lIns="108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ea typeface="+mn-ea"/>
              <a:cs typeface="Nanum Gothic" charset="-127"/>
            </a:endParaRPr>
          </a:p>
        </p:txBody>
      </p:sp>
      <p:sp>
        <p:nvSpPr>
          <p:cNvPr id="93" name="모서리가 둥근 직사각형 92">
            <a:extLst>
              <a:ext uri="{FF2B5EF4-FFF2-40B4-BE49-F238E27FC236}">
                <a16:creationId xmlns:a16="http://schemas.microsoft.com/office/drawing/2014/main" xmlns="" id="{E6B7E35D-007E-5243-B261-B66D3E4C2B01}"/>
              </a:ext>
            </a:extLst>
          </p:cNvPr>
          <p:cNvSpPr/>
          <p:nvPr/>
        </p:nvSpPr>
        <p:spPr>
          <a:xfrm>
            <a:off x="1665591" y="1628121"/>
            <a:ext cx="1835721" cy="1334676"/>
          </a:xfrm>
          <a:prstGeom prst="roundRect">
            <a:avLst>
              <a:gd name="adj" fmla="val 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 anchorCtr="0"/>
          <a:lstStyle/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Data set _ EQPID ALL </a:t>
            </a: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 데이터 소스 이름 다 보여줌</a:t>
            </a:r>
            <a:endParaRPr kumimoji="1" lang="en-US" altLang="ko-KR" sz="700" dirty="0">
              <a:solidFill>
                <a:prstClr val="white">
                  <a:lumMod val="50000"/>
                </a:prstClr>
              </a:solidFill>
              <a:latin typeface="+mj-lt"/>
              <a:cs typeface="Nanum Gothic" charset="-127"/>
            </a:endParaRP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제조공정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default	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제조공정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A	</a:t>
            </a: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xmlns="" id="{E6BBC364-3B96-6245-9EEF-0FF6D9B4A58D}"/>
              </a:ext>
            </a:extLst>
          </p:cNvPr>
          <p:cNvGrpSpPr/>
          <p:nvPr/>
        </p:nvGrpSpPr>
        <p:grpSpPr>
          <a:xfrm>
            <a:off x="1609280" y="2080781"/>
            <a:ext cx="1892963" cy="2790518"/>
            <a:chOff x="910580" y="3064608"/>
            <a:chExt cx="8297142" cy="2386116"/>
          </a:xfrm>
        </p:grpSpPr>
        <p:cxnSp>
          <p:nvCxnSpPr>
            <p:cNvPr id="95" name="직선 연결선 52">
              <a:extLst>
                <a:ext uri="{FF2B5EF4-FFF2-40B4-BE49-F238E27FC236}">
                  <a16:creationId xmlns:a16="http://schemas.microsoft.com/office/drawing/2014/main" xmlns="" id="{E62739C2-3820-2543-B32D-4FAC9694167D}"/>
                </a:ext>
              </a:extLst>
            </p:cNvPr>
            <p:cNvCxnSpPr/>
            <p:nvPr/>
          </p:nvCxnSpPr>
          <p:spPr>
            <a:xfrm flipH="1">
              <a:off x="910580" y="3064608"/>
              <a:ext cx="8297142" cy="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54">
              <a:extLst>
                <a:ext uri="{FF2B5EF4-FFF2-40B4-BE49-F238E27FC236}">
                  <a16:creationId xmlns:a16="http://schemas.microsoft.com/office/drawing/2014/main" xmlns="" id="{F172555C-70D7-2046-B04E-CEDFFB5A8843}"/>
                </a:ext>
              </a:extLst>
            </p:cNvPr>
            <p:cNvCxnSpPr/>
            <p:nvPr/>
          </p:nvCxnSpPr>
          <p:spPr>
            <a:xfrm flipH="1">
              <a:off x="910580" y="3252606"/>
              <a:ext cx="8297142" cy="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55">
              <a:extLst>
                <a:ext uri="{FF2B5EF4-FFF2-40B4-BE49-F238E27FC236}">
                  <a16:creationId xmlns:a16="http://schemas.microsoft.com/office/drawing/2014/main" xmlns="" id="{A511F047-1DA8-B543-A93B-D28E5ACEDD76}"/>
                </a:ext>
              </a:extLst>
            </p:cNvPr>
            <p:cNvCxnSpPr/>
            <p:nvPr/>
          </p:nvCxnSpPr>
          <p:spPr>
            <a:xfrm flipH="1">
              <a:off x="910580" y="3435782"/>
              <a:ext cx="8297142" cy="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56">
              <a:extLst>
                <a:ext uri="{FF2B5EF4-FFF2-40B4-BE49-F238E27FC236}">
                  <a16:creationId xmlns:a16="http://schemas.microsoft.com/office/drawing/2014/main" xmlns="" id="{6BBE0A1D-1533-4A40-93C2-F63AA35F6B89}"/>
                </a:ext>
              </a:extLst>
            </p:cNvPr>
            <p:cNvCxnSpPr/>
            <p:nvPr/>
          </p:nvCxnSpPr>
          <p:spPr>
            <a:xfrm flipH="1">
              <a:off x="910580" y="3618958"/>
              <a:ext cx="8297142" cy="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57">
              <a:extLst>
                <a:ext uri="{FF2B5EF4-FFF2-40B4-BE49-F238E27FC236}">
                  <a16:creationId xmlns:a16="http://schemas.microsoft.com/office/drawing/2014/main" xmlns="" id="{D5633EE4-59A9-E343-8EC9-A78AF0554EDB}"/>
                </a:ext>
              </a:extLst>
            </p:cNvPr>
            <p:cNvCxnSpPr/>
            <p:nvPr/>
          </p:nvCxnSpPr>
          <p:spPr>
            <a:xfrm flipH="1">
              <a:off x="910580" y="3802134"/>
              <a:ext cx="8297142" cy="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52">
              <a:extLst>
                <a:ext uri="{FF2B5EF4-FFF2-40B4-BE49-F238E27FC236}">
                  <a16:creationId xmlns:a16="http://schemas.microsoft.com/office/drawing/2014/main" xmlns="" id="{5F73F950-ED8D-4C46-820E-48C47030D62D}"/>
                </a:ext>
              </a:extLst>
            </p:cNvPr>
            <p:cNvCxnSpPr/>
            <p:nvPr/>
          </p:nvCxnSpPr>
          <p:spPr>
            <a:xfrm flipH="1">
              <a:off x="910580" y="4168486"/>
              <a:ext cx="8297142" cy="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53">
              <a:extLst>
                <a:ext uri="{FF2B5EF4-FFF2-40B4-BE49-F238E27FC236}">
                  <a16:creationId xmlns:a16="http://schemas.microsoft.com/office/drawing/2014/main" xmlns="" id="{155FEBD9-7888-BC4C-8727-3EFEC968F54A}"/>
                </a:ext>
              </a:extLst>
            </p:cNvPr>
            <p:cNvCxnSpPr/>
            <p:nvPr/>
          </p:nvCxnSpPr>
          <p:spPr>
            <a:xfrm flipH="1">
              <a:off x="910580" y="4351662"/>
              <a:ext cx="8297142" cy="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54">
              <a:extLst>
                <a:ext uri="{FF2B5EF4-FFF2-40B4-BE49-F238E27FC236}">
                  <a16:creationId xmlns:a16="http://schemas.microsoft.com/office/drawing/2014/main" xmlns="" id="{3ED7C317-F3D0-7D4F-B0A8-59A66462281D}"/>
                </a:ext>
              </a:extLst>
            </p:cNvPr>
            <p:cNvCxnSpPr/>
            <p:nvPr/>
          </p:nvCxnSpPr>
          <p:spPr>
            <a:xfrm flipH="1">
              <a:off x="910580" y="4534838"/>
              <a:ext cx="8297142" cy="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55">
              <a:extLst>
                <a:ext uri="{FF2B5EF4-FFF2-40B4-BE49-F238E27FC236}">
                  <a16:creationId xmlns:a16="http://schemas.microsoft.com/office/drawing/2014/main" xmlns="" id="{C75D1F68-9CA1-7C40-856D-F8D795AE6F62}"/>
                </a:ext>
              </a:extLst>
            </p:cNvPr>
            <p:cNvCxnSpPr/>
            <p:nvPr/>
          </p:nvCxnSpPr>
          <p:spPr>
            <a:xfrm flipH="1">
              <a:off x="910580" y="4718014"/>
              <a:ext cx="8297142" cy="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56">
              <a:extLst>
                <a:ext uri="{FF2B5EF4-FFF2-40B4-BE49-F238E27FC236}">
                  <a16:creationId xmlns:a16="http://schemas.microsoft.com/office/drawing/2014/main" xmlns="" id="{0CE4A33A-343A-2C42-8509-DA41D51CC481}"/>
                </a:ext>
              </a:extLst>
            </p:cNvPr>
            <p:cNvCxnSpPr/>
            <p:nvPr/>
          </p:nvCxnSpPr>
          <p:spPr>
            <a:xfrm flipH="1">
              <a:off x="910580" y="4901190"/>
              <a:ext cx="8297142" cy="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57">
              <a:extLst>
                <a:ext uri="{FF2B5EF4-FFF2-40B4-BE49-F238E27FC236}">
                  <a16:creationId xmlns:a16="http://schemas.microsoft.com/office/drawing/2014/main" xmlns="" id="{AAA30B3E-0A50-4246-AF48-109B67F23D68}"/>
                </a:ext>
              </a:extLst>
            </p:cNvPr>
            <p:cNvCxnSpPr/>
            <p:nvPr/>
          </p:nvCxnSpPr>
          <p:spPr>
            <a:xfrm flipH="1">
              <a:off x="910580" y="5084366"/>
              <a:ext cx="8297142" cy="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58">
              <a:extLst>
                <a:ext uri="{FF2B5EF4-FFF2-40B4-BE49-F238E27FC236}">
                  <a16:creationId xmlns:a16="http://schemas.microsoft.com/office/drawing/2014/main" xmlns="" id="{FD134037-5907-9745-B97A-6107E1A30604}"/>
                </a:ext>
              </a:extLst>
            </p:cNvPr>
            <p:cNvCxnSpPr/>
            <p:nvPr/>
          </p:nvCxnSpPr>
          <p:spPr>
            <a:xfrm flipH="1">
              <a:off x="910580" y="3985310"/>
              <a:ext cx="8297142" cy="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56">
              <a:extLst>
                <a:ext uri="{FF2B5EF4-FFF2-40B4-BE49-F238E27FC236}">
                  <a16:creationId xmlns:a16="http://schemas.microsoft.com/office/drawing/2014/main" xmlns="" id="{CBB3DE8A-2AB2-A348-B9AE-9EA9562B9F5C}"/>
                </a:ext>
              </a:extLst>
            </p:cNvPr>
            <p:cNvCxnSpPr/>
            <p:nvPr/>
          </p:nvCxnSpPr>
          <p:spPr>
            <a:xfrm flipH="1">
              <a:off x="910580" y="5267542"/>
              <a:ext cx="8297142" cy="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57">
              <a:extLst>
                <a:ext uri="{FF2B5EF4-FFF2-40B4-BE49-F238E27FC236}">
                  <a16:creationId xmlns:a16="http://schemas.microsoft.com/office/drawing/2014/main" xmlns="" id="{9FEA93A4-5743-2B4A-8122-A599C9EFFC65}"/>
                </a:ext>
              </a:extLst>
            </p:cNvPr>
            <p:cNvCxnSpPr/>
            <p:nvPr/>
          </p:nvCxnSpPr>
          <p:spPr>
            <a:xfrm flipH="1">
              <a:off x="910580" y="5450723"/>
              <a:ext cx="8297142" cy="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xmlns="" id="{16D59AE8-A30F-394B-B2F3-A4BFF56380B9}"/>
              </a:ext>
            </a:extLst>
          </p:cNvPr>
          <p:cNvSpPr/>
          <p:nvPr/>
        </p:nvSpPr>
        <p:spPr>
          <a:xfrm>
            <a:off x="1609280" y="1639862"/>
            <a:ext cx="1892926" cy="442193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j-lt"/>
              <a:cs typeface="Nanum Gothic" charset="-12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xmlns="" id="{FD33F3E0-AC72-EE4F-8CE9-F13CA1B8A561}"/>
              </a:ext>
            </a:extLst>
          </p:cNvPr>
          <p:cNvSpPr txBox="1"/>
          <p:nvPr/>
        </p:nvSpPr>
        <p:spPr>
          <a:xfrm>
            <a:off x="4578057" y="871503"/>
            <a:ext cx="97622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prstClr val="black"/>
                </a:solidFill>
                <a:latin typeface="+mj-lt"/>
                <a:ea typeface="Nanum Gothic" charset="-127"/>
                <a:cs typeface="Nanum Gothic" charset="-127"/>
              </a:rPr>
              <a:t>Create dashboard</a:t>
            </a:r>
            <a:endParaRPr lang="ko-KR" altLang="en-US" sz="900" b="1" dirty="0">
              <a:solidFill>
                <a:prstClr val="black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6210A541-38A1-5249-BFA4-36A793766276}"/>
              </a:ext>
            </a:extLst>
          </p:cNvPr>
          <p:cNvSpPr txBox="1"/>
          <p:nvPr/>
        </p:nvSpPr>
        <p:spPr>
          <a:xfrm>
            <a:off x="4371975" y="1051725"/>
            <a:ext cx="140904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800" dirty="0">
                <a:solidFill>
                  <a:prstClr val="black"/>
                </a:solidFill>
                <a:latin typeface="+mj-lt"/>
                <a:ea typeface="Nanum Gothic" charset="-127"/>
                <a:cs typeface="Nanum Gothic" charset="-127"/>
              </a:rPr>
              <a:t>Set the</a:t>
            </a:r>
            <a:r>
              <a:rPr lang="en" altLang="ko-KR" sz="800" dirty="0">
                <a:solidFill>
                  <a:prstClr val="black"/>
                </a:solidFill>
                <a:latin typeface="+mj-lt"/>
                <a:ea typeface="Nanum Gothic" charset="-127"/>
                <a:cs typeface="Nanum Gothic" charset="-127"/>
              </a:rPr>
              <a:t> </a:t>
            </a:r>
            <a:r>
              <a:rPr lang="en" altLang="ko-KR" sz="800" dirty="0" err="1">
                <a:solidFill>
                  <a:prstClr val="black"/>
                </a:solidFill>
                <a:latin typeface="+mj-lt"/>
                <a:ea typeface="Nanum Gothic" charset="-127"/>
                <a:cs typeface="Nanum Gothic" charset="-127"/>
              </a:rPr>
              <a:t>datasource</a:t>
            </a:r>
            <a:r>
              <a:rPr lang="en-US" altLang="ko-KR" sz="800" dirty="0">
                <a:solidFill>
                  <a:prstClr val="black"/>
                </a:solidFill>
                <a:latin typeface="+mj-lt"/>
                <a:ea typeface="Nanum Gothic" charset="-127"/>
                <a:cs typeface="Nanum Gothic" charset="-127"/>
              </a:rPr>
              <a:t>(</a:t>
            </a:r>
            <a:r>
              <a:rPr lang="en" altLang="ko-KR" sz="800" dirty="0">
                <a:solidFill>
                  <a:prstClr val="black"/>
                </a:solidFill>
                <a:latin typeface="+mj-lt"/>
                <a:ea typeface="Nanum Gothic" charset="-127"/>
                <a:cs typeface="Nanum Gothic" charset="-127"/>
              </a:rPr>
              <a:t>s</a:t>
            </a:r>
            <a:r>
              <a:rPr lang="en-US" altLang="ko-KR" sz="800" dirty="0">
                <a:solidFill>
                  <a:prstClr val="black"/>
                </a:solidFill>
                <a:latin typeface="+mj-lt"/>
                <a:ea typeface="Nanum Gothic" charset="-127"/>
                <a:cs typeface="Nanum Gothic" charset="-127"/>
              </a:rPr>
              <a:t>)</a:t>
            </a:r>
            <a:r>
              <a:rPr lang="en" altLang="ko-KR" sz="800" dirty="0">
                <a:solidFill>
                  <a:prstClr val="black"/>
                </a:solidFill>
                <a:latin typeface="+mj-lt"/>
                <a:ea typeface="Nanum Gothic" charset="-127"/>
                <a:cs typeface="Nanum Gothic" charset="-127"/>
              </a:rPr>
              <a:t> schema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529232" y="1639862"/>
            <a:ext cx="5487713" cy="425919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xmlns="" id="{48DDF30E-C6B7-E547-A970-309A807607EF}"/>
              </a:ext>
            </a:extLst>
          </p:cNvPr>
          <p:cNvSpPr/>
          <p:nvPr/>
        </p:nvSpPr>
        <p:spPr>
          <a:xfrm>
            <a:off x="4243616" y="2149865"/>
            <a:ext cx="639832" cy="18231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data name</a:t>
            </a:r>
            <a:endParaRPr kumimoji="1" lang="ko-KR" altLang="en-US" sz="8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151" name="십자형[C] 150">
            <a:extLst>
              <a:ext uri="{FF2B5EF4-FFF2-40B4-BE49-F238E27FC236}">
                <a16:creationId xmlns:a16="http://schemas.microsoft.com/office/drawing/2014/main" xmlns="" id="{56BF3182-9C06-CD48-B07D-38211374D0EB}"/>
              </a:ext>
            </a:extLst>
          </p:cNvPr>
          <p:cNvSpPr/>
          <p:nvPr/>
        </p:nvSpPr>
        <p:spPr>
          <a:xfrm>
            <a:off x="5744540" y="2187097"/>
            <a:ext cx="98248" cy="98248"/>
          </a:xfrm>
          <a:prstGeom prst="plus">
            <a:avLst>
              <a:gd name="adj" fmla="val 38009"/>
            </a:avLst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8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grpSp>
        <p:nvGrpSpPr>
          <p:cNvPr id="153" name="그룹 152">
            <a:extLst>
              <a:ext uri="{FF2B5EF4-FFF2-40B4-BE49-F238E27FC236}">
                <a16:creationId xmlns:a16="http://schemas.microsoft.com/office/drawing/2014/main" xmlns="" id="{6E79F8C4-E31D-8A4F-B56D-DB9C37A394F3}"/>
              </a:ext>
            </a:extLst>
          </p:cNvPr>
          <p:cNvGrpSpPr/>
          <p:nvPr/>
        </p:nvGrpSpPr>
        <p:grpSpPr>
          <a:xfrm>
            <a:off x="4036203" y="2202383"/>
            <a:ext cx="119655" cy="69782"/>
            <a:chOff x="1370962" y="3139055"/>
            <a:chExt cx="402195" cy="234555"/>
          </a:xfrm>
        </p:grpSpPr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xmlns="" id="{4568D8E4-CDCD-C243-A2C1-2F052B68386D}"/>
                </a:ext>
              </a:extLst>
            </p:cNvPr>
            <p:cNvSpPr/>
            <p:nvPr/>
          </p:nvSpPr>
          <p:spPr>
            <a:xfrm>
              <a:off x="1379104" y="3139055"/>
              <a:ext cx="234555" cy="23455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xmlns="" id="{63BC82A2-3FF8-CB4C-BA7F-881A5B009A04}"/>
                </a:ext>
              </a:extLst>
            </p:cNvPr>
            <p:cNvSpPr/>
            <p:nvPr/>
          </p:nvSpPr>
          <p:spPr>
            <a:xfrm>
              <a:off x="1538602" y="3139055"/>
              <a:ext cx="234555" cy="23455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xmlns="" id="{74E9033A-DC36-FF4B-834B-5D748D24E1AB}"/>
                </a:ext>
              </a:extLst>
            </p:cNvPr>
            <p:cNvSpPr/>
            <p:nvPr/>
          </p:nvSpPr>
          <p:spPr>
            <a:xfrm>
              <a:off x="1370962" y="3139055"/>
              <a:ext cx="234555" cy="234555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dirty="0">
                <a:solidFill>
                  <a:prstClr val="white"/>
                </a:solidFill>
                <a:latin typeface="+mn-ea"/>
              </a:endParaRPr>
            </a:p>
          </p:txBody>
        </p:sp>
      </p:grpSp>
      <p:cxnSp>
        <p:nvCxnSpPr>
          <p:cNvPr id="157" name="직선 연결선[R] 156">
            <a:extLst>
              <a:ext uri="{FF2B5EF4-FFF2-40B4-BE49-F238E27FC236}">
                <a16:creationId xmlns:a16="http://schemas.microsoft.com/office/drawing/2014/main" xmlns="" id="{51C062CC-A7AB-5745-BDD5-A0BC62CB561D}"/>
              </a:ext>
            </a:extLst>
          </p:cNvPr>
          <p:cNvCxnSpPr>
            <a:stCxn id="150" idx="3"/>
            <a:endCxn id="151" idx="1"/>
          </p:cNvCxnSpPr>
          <p:nvPr/>
        </p:nvCxnSpPr>
        <p:spPr>
          <a:xfrm flipV="1">
            <a:off x="4883448" y="2236221"/>
            <a:ext cx="861092" cy="480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직사각형 157">
            <a:extLst>
              <a:ext uri="{FF2B5EF4-FFF2-40B4-BE49-F238E27FC236}">
                <a16:creationId xmlns:a16="http://schemas.microsoft.com/office/drawing/2014/main" xmlns="" id="{4FC5D85C-0B02-5648-8B75-08E2B25C1F17}"/>
              </a:ext>
            </a:extLst>
          </p:cNvPr>
          <p:cNvSpPr/>
          <p:nvPr/>
        </p:nvSpPr>
        <p:spPr>
          <a:xfrm>
            <a:off x="4243615" y="2436506"/>
            <a:ext cx="1334235" cy="14679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data name data name...</a:t>
            </a:r>
            <a:endParaRPr kumimoji="1" lang="ko-KR" altLang="en-US" sz="8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</p:txBody>
      </p:sp>
      <p:cxnSp>
        <p:nvCxnSpPr>
          <p:cNvPr id="159" name="직선 연결선[R] 158">
            <a:extLst>
              <a:ext uri="{FF2B5EF4-FFF2-40B4-BE49-F238E27FC236}">
                <a16:creationId xmlns:a16="http://schemas.microsoft.com/office/drawing/2014/main" xmlns="" id="{4681A9B1-A5AA-BB47-B3F5-594E55FA6F43}"/>
              </a:ext>
            </a:extLst>
          </p:cNvPr>
          <p:cNvCxnSpPr>
            <a:stCxn id="158" idx="3"/>
            <a:endCxn id="164" idx="1"/>
          </p:cNvCxnSpPr>
          <p:nvPr/>
        </p:nvCxnSpPr>
        <p:spPr>
          <a:xfrm>
            <a:off x="5577850" y="2509902"/>
            <a:ext cx="56987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0" name="그룹 159">
            <a:extLst>
              <a:ext uri="{FF2B5EF4-FFF2-40B4-BE49-F238E27FC236}">
                <a16:creationId xmlns:a16="http://schemas.microsoft.com/office/drawing/2014/main" xmlns="" id="{BD712DA4-1A74-B04E-9907-7F252BC7C198}"/>
              </a:ext>
            </a:extLst>
          </p:cNvPr>
          <p:cNvGrpSpPr/>
          <p:nvPr/>
        </p:nvGrpSpPr>
        <p:grpSpPr>
          <a:xfrm>
            <a:off x="5751009" y="2495192"/>
            <a:ext cx="119655" cy="69782"/>
            <a:chOff x="1370962" y="3139055"/>
            <a:chExt cx="402195" cy="234555"/>
          </a:xfrm>
        </p:grpSpPr>
        <p:sp>
          <p:nvSpPr>
            <p:cNvPr id="161" name="타원 160">
              <a:extLst>
                <a:ext uri="{FF2B5EF4-FFF2-40B4-BE49-F238E27FC236}">
                  <a16:creationId xmlns:a16="http://schemas.microsoft.com/office/drawing/2014/main" xmlns="" id="{7036F61F-804D-784E-88C7-72E0A665BC41}"/>
                </a:ext>
              </a:extLst>
            </p:cNvPr>
            <p:cNvSpPr/>
            <p:nvPr/>
          </p:nvSpPr>
          <p:spPr>
            <a:xfrm>
              <a:off x="1379104" y="3139055"/>
              <a:ext cx="234555" cy="23455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xmlns="" id="{E93EC83A-A175-B64B-9A7D-53A294081A50}"/>
                </a:ext>
              </a:extLst>
            </p:cNvPr>
            <p:cNvSpPr/>
            <p:nvPr/>
          </p:nvSpPr>
          <p:spPr>
            <a:xfrm>
              <a:off x="1538602" y="3139055"/>
              <a:ext cx="234555" cy="23455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xmlns="" id="{AFB08C0A-B425-A64E-BD6E-7273DAF9DB98}"/>
                </a:ext>
              </a:extLst>
            </p:cNvPr>
            <p:cNvSpPr/>
            <p:nvPr/>
          </p:nvSpPr>
          <p:spPr>
            <a:xfrm>
              <a:off x="1370962" y="3139055"/>
              <a:ext cx="234555" cy="234555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164" name="직사각형 163">
            <a:extLst>
              <a:ext uri="{FF2B5EF4-FFF2-40B4-BE49-F238E27FC236}">
                <a16:creationId xmlns:a16="http://schemas.microsoft.com/office/drawing/2014/main" xmlns="" id="{C9D986CD-4B6B-4047-B453-5BFB0EC73FF6}"/>
              </a:ext>
            </a:extLst>
          </p:cNvPr>
          <p:cNvSpPr/>
          <p:nvPr/>
        </p:nvSpPr>
        <p:spPr>
          <a:xfrm>
            <a:off x="6147724" y="2436506"/>
            <a:ext cx="1334235" cy="14679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data name data name...</a:t>
            </a:r>
            <a:endParaRPr kumimoji="1" lang="ko-KR" altLang="en-US" sz="8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</p:txBody>
      </p:sp>
      <p:cxnSp>
        <p:nvCxnSpPr>
          <p:cNvPr id="166" name="꺾인 연결선[E] 165">
            <a:extLst>
              <a:ext uri="{FF2B5EF4-FFF2-40B4-BE49-F238E27FC236}">
                <a16:creationId xmlns:a16="http://schemas.microsoft.com/office/drawing/2014/main" xmlns="" id="{964561B0-9D77-9542-823C-AC5021894D40}"/>
              </a:ext>
            </a:extLst>
          </p:cNvPr>
          <p:cNvCxnSpPr>
            <a:cxnSpLocks/>
            <a:endCxn id="158" idx="1"/>
          </p:cNvCxnSpPr>
          <p:nvPr/>
        </p:nvCxnSpPr>
        <p:spPr>
          <a:xfrm rot="16200000" flipH="1">
            <a:off x="3969985" y="2236271"/>
            <a:ext cx="399411" cy="147850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7" name="그룹 166">
            <a:extLst>
              <a:ext uri="{FF2B5EF4-FFF2-40B4-BE49-F238E27FC236}">
                <a16:creationId xmlns:a16="http://schemas.microsoft.com/office/drawing/2014/main" xmlns="" id="{B71139BA-862D-0649-BA73-E7081AD20650}"/>
              </a:ext>
            </a:extLst>
          </p:cNvPr>
          <p:cNvGrpSpPr/>
          <p:nvPr/>
        </p:nvGrpSpPr>
        <p:grpSpPr>
          <a:xfrm>
            <a:off x="4036203" y="2476437"/>
            <a:ext cx="119655" cy="69782"/>
            <a:chOff x="1370962" y="3139055"/>
            <a:chExt cx="402195" cy="234555"/>
          </a:xfrm>
        </p:grpSpPr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xmlns="" id="{95BBBC70-CF2C-C541-8B50-630557F1DDD1}"/>
                </a:ext>
              </a:extLst>
            </p:cNvPr>
            <p:cNvSpPr/>
            <p:nvPr/>
          </p:nvSpPr>
          <p:spPr>
            <a:xfrm>
              <a:off x="1379104" y="3139055"/>
              <a:ext cx="234555" cy="23455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69" name="타원 168">
              <a:extLst>
                <a:ext uri="{FF2B5EF4-FFF2-40B4-BE49-F238E27FC236}">
                  <a16:creationId xmlns:a16="http://schemas.microsoft.com/office/drawing/2014/main" xmlns="" id="{2C6D765C-7327-B740-A2E6-A8E1D5AB0E07}"/>
                </a:ext>
              </a:extLst>
            </p:cNvPr>
            <p:cNvSpPr/>
            <p:nvPr/>
          </p:nvSpPr>
          <p:spPr>
            <a:xfrm>
              <a:off x="1538602" y="3139055"/>
              <a:ext cx="234555" cy="23455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70" name="타원 169">
              <a:extLst>
                <a:ext uri="{FF2B5EF4-FFF2-40B4-BE49-F238E27FC236}">
                  <a16:creationId xmlns:a16="http://schemas.microsoft.com/office/drawing/2014/main" xmlns="" id="{9F5E4618-0861-C74D-9491-BD90148D2E60}"/>
                </a:ext>
              </a:extLst>
            </p:cNvPr>
            <p:cNvSpPr/>
            <p:nvPr/>
          </p:nvSpPr>
          <p:spPr>
            <a:xfrm>
              <a:off x="1370962" y="3139055"/>
              <a:ext cx="234555" cy="234555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dirty="0">
                <a:solidFill>
                  <a:prstClr val="white"/>
                </a:solidFill>
                <a:latin typeface="+mn-ea"/>
              </a:endParaRPr>
            </a:p>
          </p:txBody>
        </p:sp>
      </p:grpSp>
      <p:cxnSp>
        <p:nvCxnSpPr>
          <p:cNvPr id="177" name="직선 연결선[R] 176">
            <a:extLst>
              <a:ext uri="{FF2B5EF4-FFF2-40B4-BE49-F238E27FC236}">
                <a16:creationId xmlns:a16="http://schemas.microsoft.com/office/drawing/2014/main" xmlns="" id="{B0AF970C-645E-1645-B815-4E885C54B73B}"/>
              </a:ext>
            </a:extLst>
          </p:cNvPr>
          <p:cNvCxnSpPr>
            <a:cxnSpLocks/>
            <a:endCxn id="181" idx="0"/>
          </p:cNvCxnSpPr>
          <p:nvPr/>
        </p:nvCxnSpPr>
        <p:spPr>
          <a:xfrm>
            <a:off x="4095765" y="2360301"/>
            <a:ext cx="1583" cy="40410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직사각형 177">
            <a:extLst>
              <a:ext uri="{FF2B5EF4-FFF2-40B4-BE49-F238E27FC236}">
                <a16:creationId xmlns:a16="http://schemas.microsoft.com/office/drawing/2014/main" xmlns="" id="{45C1C8CA-DCB8-5F4A-8BE1-0B2E40FD527A}"/>
              </a:ext>
            </a:extLst>
          </p:cNvPr>
          <p:cNvSpPr/>
          <p:nvPr/>
        </p:nvSpPr>
        <p:spPr>
          <a:xfrm>
            <a:off x="5835773" y="2132326"/>
            <a:ext cx="1515010" cy="18231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Add a </a:t>
            </a:r>
            <a:r>
              <a:rPr kumimoji="1" lang="en-US" altLang="ko-KR" sz="800" b="1" dirty="0" err="1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datasource</a:t>
            </a:r>
            <a:r>
              <a:rPr kumimoji="1" lang="en-US" altLang="ko-KR" sz="800" b="1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 to join</a:t>
            </a:r>
            <a:endParaRPr kumimoji="1" lang="ko-KR" altLang="en-US" sz="800" b="1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81" name="십자형[C] 180">
            <a:extLst>
              <a:ext uri="{FF2B5EF4-FFF2-40B4-BE49-F238E27FC236}">
                <a16:creationId xmlns:a16="http://schemas.microsoft.com/office/drawing/2014/main" xmlns="" id="{C141A5F0-C402-7649-8EE2-99C53EAC9B22}"/>
              </a:ext>
            </a:extLst>
          </p:cNvPr>
          <p:cNvSpPr/>
          <p:nvPr/>
        </p:nvSpPr>
        <p:spPr>
          <a:xfrm>
            <a:off x="4048224" y="2764407"/>
            <a:ext cx="98248" cy="98248"/>
          </a:xfrm>
          <a:prstGeom prst="plus">
            <a:avLst>
              <a:gd name="adj" fmla="val 38009"/>
            </a:avLst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8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xmlns="" id="{B4149FAC-95EC-794B-8D61-57A0006B4DB9}"/>
              </a:ext>
            </a:extLst>
          </p:cNvPr>
          <p:cNvSpPr/>
          <p:nvPr/>
        </p:nvSpPr>
        <p:spPr>
          <a:xfrm>
            <a:off x="4139457" y="2709636"/>
            <a:ext cx="1515010" cy="18231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Add a </a:t>
            </a:r>
            <a:r>
              <a:rPr kumimoji="1" lang="en-US" altLang="ko-KR" sz="800" b="1" dirty="0" err="1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datasource</a:t>
            </a:r>
            <a:r>
              <a:rPr kumimoji="1" lang="en-US" altLang="ko-KR" sz="800" b="1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 to join</a:t>
            </a:r>
            <a:endParaRPr kumimoji="1" lang="ko-KR" altLang="en-US" sz="800" b="1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83" name="십자형[C] 182">
            <a:extLst>
              <a:ext uri="{FF2B5EF4-FFF2-40B4-BE49-F238E27FC236}">
                <a16:creationId xmlns:a16="http://schemas.microsoft.com/office/drawing/2014/main" xmlns="" id="{B418A6C8-AB1B-F34B-8E68-7282A6997BF0}"/>
              </a:ext>
            </a:extLst>
          </p:cNvPr>
          <p:cNvSpPr/>
          <p:nvPr/>
        </p:nvSpPr>
        <p:spPr>
          <a:xfrm>
            <a:off x="4034710" y="1818029"/>
            <a:ext cx="98248" cy="98248"/>
          </a:xfrm>
          <a:prstGeom prst="plus">
            <a:avLst>
              <a:gd name="adj" fmla="val 38009"/>
            </a:avLst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8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xmlns="" id="{3BCF631E-7692-6341-8A5F-71C696CDF6C6}"/>
              </a:ext>
            </a:extLst>
          </p:cNvPr>
          <p:cNvSpPr/>
          <p:nvPr/>
        </p:nvSpPr>
        <p:spPr>
          <a:xfrm>
            <a:off x="4125943" y="1763258"/>
            <a:ext cx="1515010" cy="18231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Add a </a:t>
            </a:r>
            <a:r>
              <a:rPr kumimoji="1" lang="en-US" altLang="ko-KR" sz="800" b="1" dirty="0" err="1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datasource</a:t>
            </a:r>
            <a:r>
              <a:rPr kumimoji="1" lang="en-US" altLang="ko-KR" sz="800" b="1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 to join</a:t>
            </a:r>
            <a:endParaRPr kumimoji="1" lang="ko-KR" altLang="en-US" sz="800" b="1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7616F276-C610-7C40-9FC4-F8E6B2256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742" y="1766680"/>
            <a:ext cx="190500" cy="190500"/>
          </a:xfrm>
          <a:prstGeom prst="rect">
            <a:avLst/>
          </a:prstGeom>
        </p:spPr>
      </p:pic>
      <p:pic>
        <p:nvPicPr>
          <p:cNvPr id="201" name="그림 200">
            <a:extLst>
              <a:ext uri="{FF2B5EF4-FFF2-40B4-BE49-F238E27FC236}">
                <a16:creationId xmlns:a16="http://schemas.microsoft.com/office/drawing/2014/main" xmlns="" id="{95707415-0D00-6D4C-81A6-E5208DDAE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912" y="1701862"/>
            <a:ext cx="101425" cy="101425"/>
          </a:xfrm>
          <a:prstGeom prst="rect">
            <a:avLst/>
          </a:prstGeom>
        </p:spPr>
      </p:pic>
      <p:pic>
        <p:nvPicPr>
          <p:cNvPr id="202" name="그림 201">
            <a:extLst>
              <a:ext uri="{FF2B5EF4-FFF2-40B4-BE49-F238E27FC236}">
                <a16:creationId xmlns:a16="http://schemas.microsoft.com/office/drawing/2014/main" xmlns="" id="{22703B20-AF8C-0444-8D95-CBDC75AE9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912" y="2124761"/>
            <a:ext cx="101425" cy="101425"/>
          </a:xfrm>
          <a:prstGeom prst="rect">
            <a:avLst/>
          </a:prstGeom>
        </p:spPr>
      </p:pic>
      <p:pic>
        <p:nvPicPr>
          <p:cNvPr id="203" name="그림 202">
            <a:extLst>
              <a:ext uri="{FF2B5EF4-FFF2-40B4-BE49-F238E27FC236}">
                <a16:creationId xmlns:a16="http://schemas.microsoft.com/office/drawing/2014/main" xmlns="" id="{02764BD7-D203-3248-9ECC-3EAA335BD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912" y="2342475"/>
            <a:ext cx="101425" cy="101425"/>
          </a:xfrm>
          <a:prstGeom prst="rect">
            <a:avLst/>
          </a:prstGeom>
        </p:spPr>
      </p:pic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xmlns="" id="{90593191-8374-F148-8D44-D8E7C4D94BDD}"/>
              </a:ext>
            </a:extLst>
          </p:cNvPr>
          <p:cNvCxnSpPr>
            <a:stCxn id="183" idx="1"/>
            <a:endCxn id="14" idx="3"/>
          </p:cNvCxnSpPr>
          <p:nvPr/>
        </p:nvCxnSpPr>
        <p:spPr>
          <a:xfrm flipH="1" flipV="1">
            <a:off x="3850242" y="1861930"/>
            <a:ext cx="184468" cy="522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연결선[R] 203">
            <a:extLst>
              <a:ext uri="{FF2B5EF4-FFF2-40B4-BE49-F238E27FC236}">
                <a16:creationId xmlns:a16="http://schemas.microsoft.com/office/drawing/2014/main" xmlns="" id="{576FA8EC-EC68-0B47-BAA4-38D1D3A262F0}"/>
              </a:ext>
            </a:extLst>
          </p:cNvPr>
          <p:cNvCxnSpPr>
            <a:cxnSpLocks/>
          </p:cNvCxnSpPr>
          <p:nvPr/>
        </p:nvCxnSpPr>
        <p:spPr>
          <a:xfrm flipH="1" flipV="1">
            <a:off x="3875153" y="2225489"/>
            <a:ext cx="159557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직사각형 114">
            <a:extLst>
              <a:ext uri="{FF2B5EF4-FFF2-40B4-BE49-F238E27FC236}">
                <a16:creationId xmlns:a16="http://schemas.microsoft.com/office/drawing/2014/main" xmlns="" id="{017FB0BE-42BC-9B46-97FA-FAAC3A9C0E47}"/>
              </a:ext>
            </a:extLst>
          </p:cNvPr>
          <p:cNvSpPr/>
          <p:nvPr/>
        </p:nvSpPr>
        <p:spPr>
          <a:xfrm>
            <a:off x="3355756" y="6906001"/>
            <a:ext cx="816032" cy="147765"/>
          </a:xfrm>
          <a:prstGeom prst="rect">
            <a:avLst/>
          </a:prstGeom>
          <a:solidFill>
            <a:srgbClr val="00B0F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chemeClr val="bg1"/>
                </a:solidFill>
                <a:latin typeface="+mj-lt"/>
                <a:cs typeface="Nanum Gothic" charset="-127"/>
              </a:rPr>
              <a:t>Linked</a:t>
            </a:r>
            <a:r>
              <a:rPr kumimoji="1" lang="ko-KR" altLang="en-US" sz="600" dirty="0">
                <a:solidFill>
                  <a:schemeClr val="bg1"/>
                </a:solidFill>
                <a:latin typeface="+mj-lt"/>
                <a:cs typeface="Nanum Gothic" charset="-127"/>
              </a:rPr>
              <a:t> </a:t>
            </a:r>
            <a:r>
              <a:rPr kumimoji="1" lang="en-US" altLang="ko-KR" sz="600" dirty="0" err="1">
                <a:solidFill>
                  <a:schemeClr val="bg1"/>
                </a:solidFill>
                <a:latin typeface="+mj-lt"/>
                <a:cs typeface="Nanum Gothic" charset="-127"/>
              </a:rPr>
              <a:t>datasource</a:t>
            </a:r>
            <a:endParaRPr kumimoji="1" lang="ko-KR" altLang="en-US" sz="600" dirty="0">
              <a:solidFill>
                <a:schemeClr val="bg1"/>
              </a:solidFill>
              <a:latin typeface="+mj-lt"/>
              <a:cs typeface="Nanum Gothic" charset="-127"/>
            </a:endParaRPr>
          </a:p>
        </p:txBody>
      </p:sp>
      <p:sp>
        <p:nvSpPr>
          <p:cNvPr id="117" name="모서리가 둥근 직사각형 58">
            <a:extLst>
              <a:ext uri="{FF2B5EF4-FFF2-40B4-BE49-F238E27FC236}">
                <a16:creationId xmlns:a16="http://schemas.microsoft.com/office/drawing/2014/main" xmlns="" id="{44B58CB8-F2DE-D845-A5E7-81A6FD9CA7D5}"/>
              </a:ext>
            </a:extLst>
          </p:cNvPr>
          <p:cNvSpPr/>
          <p:nvPr/>
        </p:nvSpPr>
        <p:spPr>
          <a:xfrm>
            <a:off x="4082711" y="6846116"/>
            <a:ext cx="3345126" cy="223427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/>
                </a:solidFill>
                <a:latin typeface="+mj-lt"/>
                <a:cs typeface="Nanum Gothic" charset="-127"/>
                <a:sym typeface="Wingdings"/>
              </a:rPr>
              <a:t>Ingestion is limited to 1 million rows</a:t>
            </a:r>
          </a:p>
        </p:txBody>
      </p:sp>
      <p:pic>
        <p:nvPicPr>
          <p:cNvPr id="120" name="그림 119">
            <a:extLst>
              <a:ext uri="{FF2B5EF4-FFF2-40B4-BE49-F238E27FC236}">
                <a16:creationId xmlns:a16="http://schemas.microsoft.com/office/drawing/2014/main" xmlns="" id="{5236437D-4F97-2C4B-ACD4-A5D5D02BB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742" y="2130128"/>
            <a:ext cx="190500" cy="190500"/>
          </a:xfrm>
          <a:prstGeom prst="rect">
            <a:avLst/>
          </a:prstGeom>
        </p:spPr>
      </p:pic>
      <p:grpSp>
        <p:nvGrpSpPr>
          <p:cNvPr id="121" name="그룹 120">
            <a:extLst>
              <a:ext uri="{FF2B5EF4-FFF2-40B4-BE49-F238E27FC236}">
                <a16:creationId xmlns:a16="http://schemas.microsoft.com/office/drawing/2014/main" xmlns="" id="{E29B3C4F-4246-1C41-9F1F-1CD93DFD60E2}"/>
              </a:ext>
            </a:extLst>
          </p:cNvPr>
          <p:cNvGrpSpPr/>
          <p:nvPr/>
        </p:nvGrpSpPr>
        <p:grpSpPr>
          <a:xfrm>
            <a:off x="4590027" y="1265013"/>
            <a:ext cx="952788" cy="96644"/>
            <a:chOff x="5087095" y="1040780"/>
            <a:chExt cx="952788" cy="96644"/>
          </a:xfrm>
        </p:grpSpPr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xmlns="" id="{87CD34FE-D5E5-A845-9429-61C421A39D42}"/>
                </a:ext>
              </a:extLst>
            </p:cNvPr>
            <p:cNvSpPr/>
            <p:nvPr/>
          </p:nvSpPr>
          <p:spPr>
            <a:xfrm>
              <a:off x="5515167" y="1040780"/>
              <a:ext cx="96644" cy="9664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j-lt"/>
                <a:cs typeface="Nanum Gothic" charset="-127"/>
              </a:endParaRPr>
            </a:p>
          </p:txBody>
        </p:sp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xmlns="" id="{647F9D1F-2C68-8345-870C-5CCD16128D8C}"/>
                </a:ext>
              </a:extLst>
            </p:cNvPr>
            <p:cNvSpPr/>
            <p:nvPr/>
          </p:nvSpPr>
          <p:spPr>
            <a:xfrm>
              <a:off x="5087095" y="1040780"/>
              <a:ext cx="96644" cy="9664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j-lt"/>
                <a:cs typeface="Nanum Gothic" charset="-127"/>
              </a:endParaRPr>
            </a:p>
          </p:txBody>
        </p:sp>
        <p:cxnSp>
          <p:nvCxnSpPr>
            <p:cNvPr id="124" name="직선 연결선[R] 123">
              <a:extLst>
                <a:ext uri="{FF2B5EF4-FFF2-40B4-BE49-F238E27FC236}">
                  <a16:creationId xmlns:a16="http://schemas.microsoft.com/office/drawing/2014/main" xmlns="" id="{9C0BCD39-74E0-4844-89AD-9340716E64E0}"/>
                </a:ext>
              </a:extLst>
            </p:cNvPr>
            <p:cNvCxnSpPr/>
            <p:nvPr/>
          </p:nvCxnSpPr>
          <p:spPr>
            <a:xfrm>
              <a:off x="5185926" y="1089102"/>
              <a:ext cx="3314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xmlns="" id="{AE4B7558-6862-3D4C-A4B3-8BFE4FC20C21}"/>
                </a:ext>
              </a:extLst>
            </p:cNvPr>
            <p:cNvSpPr/>
            <p:nvPr/>
          </p:nvSpPr>
          <p:spPr>
            <a:xfrm>
              <a:off x="5943239" y="1040780"/>
              <a:ext cx="96644" cy="9664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j-lt"/>
                <a:cs typeface="Nanum Gothic" charset="-127"/>
              </a:endParaRPr>
            </a:p>
          </p:txBody>
        </p:sp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xmlns="" id="{0D171F5A-7007-A544-90A8-7D249E7742F1}"/>
                </a:ext>
              </a:extLst>
            </p:cNvPr>
            <p:cNvCxnSpPr/>
            <p:nvPr/>
          </p:nvCxnSpPr>
          <p:spPr>
            <a:xfrm>
              <a:off x="5611811" y="1089102"/>
              <a:ext cx="3314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23832ED5-D450-FA42-B205-0A8AB0AAD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3682" y="1917152"/>
            <a:ext cx="419100" cy="152400"/>
          </a:xfrm>
          <a:prstGeom prst="rect">
            <a:avLst/>
          </a:prstGeom>
        </p:spPr>
      </p:pic>
      <p:sp>
        <p:nvSpPr>
          <p:cNvPr id="132" name="모서리가 둥근 직사각형 127">
            <a:extLst>
              <a:ext uri="{FF2B5EF4-FFF2-40B4-BE49-F238E27FC236}">
                <a16:creationId xmlns:a16="http://schemas.microsoft.com/office/drawing/2014/main" xmlns="" id="{C53FA347-5482-5F40-9723-57FCCF8CD9F1}"/>
              </a:ext>
            </a:extLst>
          </p:cNvPr>
          <p:cNvSpPr/>
          <p:nvPr/>
        </p:nvSpPr>
        <p:spPr>
          <a:xfrm>
            <a:off x="2134929" y="5709425"/>
            <a:ext cx="853598" cy="157311"/>
          </a:xfrm>
          <a:prstGeom prst="roundRect">
            <a:avLst>
              <a:gd name="adj" fmla="val 18668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Add</a:t>
            </a:r>
            <a:r>
              <a:rPr lang="ko-KR" altLang="en-US" sz="6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lang="en-US" altLang="ko-KR" sz="600" dirty="0" err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datasource</a:t>
            </a:r>
            <a:endParaRPr lang="ko-KR" altLang="en-US" sz="6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185" name="그룹 184">
            <a:extLst>
              <a:ext uri="{FF2B5EF4-FFF2-40B4-BE49-F238E27FC236}">
                <a16:creationId xmlns:a16="http://schemas.microsoft.com/office/drawing/2014/main" xmlns="" id="{FE00F965-B052-F14E-9C2E-F25D07B96ECC}"/>
              </a:ext>
            </a:extLst>
          </p:cNvPr>
          <p:cNvGrpSpPr/>
          <p:nvPr/>
        </p:nvGrpSpPr>
        <p:grpSpPr>
          <a:xfrm>
            <a:off x="4137107" y="6100734"/>
            <a:ext cx="1837491" cy="223427"/>
            <a:chOff x="4137107" y="6100734"/>
            <a:chExt cx="1837491" cy="223427"/>
          </a:xfrm>
        </p:grpSpPr>
        <p:sp>
          <p:nvSpPr>
            <p:cNvPr id="199" name="모서리가 둥근 직사각형 58">
              <a:extLst>
                <a:ext uri="{FF2B5EF4-FFF2-40B4-BE49-F238E27FC236}">
                  <a16:creationId xmlns:a16="http://schemas.microsoft.com/office/drawing/2014/main" xmlns="" id="{834C98E2-EA08-9B4E-9392-AA9840E50DB2}"/>
                </a:ext>
              </a:extLst>
            </p:cNvPr>
            <p:cNvSpPr/>
            <p:nvPr/>
          </p:nvSpPr>
          <p:spPr>
            <a:xfrm>
              <a:off x="4137107" y="6100734"/>
              <a:ext cx="1837491" cy="223427"/>
            </a:xfrm>
            <a:prstGeom prst="roundRect">
              <a:avLst>
                <a:gd name="adj" fmla="val 0"/>
              </a:avLst>
            </a:prstGeom>
            <a:noFill/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600" dirty="0">
                  <a:solidFill>
                    <a:srgbClr val="FF0000"/>
                  </a:solidFill>
                  <a:latin typeface="+mj-lt"/>
                  <a:cs typeface="Nanum Gothic" charset="-127"/>
                  <a:sym typeface="Wingdings"/>
                </a:rPr>
                <a:t>Choose at least one </a:t>
              </a:r>
              <a:r>
                <a:rPr lang="en-US" altLang="ko-KR" sz="600" dirty="0" err="1">
                  <a:solidFill>
                    <a:srgbClr val="FF0000"/>
                  </a:solidFill>
                  <a:latin typeface="+mj-lt"/>
                  <a:cs typeface="Nanum Gothic" charset="-127"/>
                  <a:sym typeface="Wingdings"/>
                </a:rPr>
                <a:t>datasosurce</a:t>
              </a:r>
              <a:r>
                <a:rPr lang="en-US" altLang="ko-KR" sz="600" dirty="0">
                  <a:solidFill>
                    <a:srgbClr val="FF0000"/>
                  </a:solidFill>
                  <a:latin typeface="+mj-lt"/>
                  <a:cs typeface="Nanum Gothic" charset="-127"/>
                  <a:sym typeface="Wingdings"/>
                </a:rPr>
                <a:t>, please</a:t>
              </a:r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xmlns="" id="{5C6CC2E4-445B-4849-959D-7FC75092BC64}"/>
                </a:ext>
              </a:extLst>
            </p:cNvPr>
            <p:cNvSpPr/>
            <p:nvPr/>
          </p:nvSpPr>
          <p:spPr>
            <a:xfrm>
              <a:off x="5831465" y="6184440"/>
              <a:ext cx="95774" cy="9577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kumimoji="1" lang="en-US" altLang="ko-KR" sz="500" dirty="0">
                  <a:solidFill>
                    <a:srgbClr val="FF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X</a:t>
              </a:r>
              <a:endParaRPr kumimoji="1" lang="ko-KR" altLang="en-US" sz="5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xmlns="" id="{6F5AAA8E-D453-CF44-B497-C08EE4654AEE}"/>
              </a:ext>
            </a:extLst>
          </p:cNvPr>
          <p:cNvGrpSpPr/>
          <p:nvPr/>
        </p:nvGrpSpPr>
        <p:grpSpPr>
          <a:xfrm>
            <a:off x="3545436" y="3004308"/>
            <a:ext cx="2197891" cy="191176"/>
            <a:chOff x="1606152" y="1450331"/>
            <a:chExt cx="2197891" cy="191176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xmlns="" id="{E9F01B24-907F-AD45-B3AE-6F666F174921}"/>
                </a:ext>
              </a:extLst>
            </p:cNvPr>
            <p:cNvSpPr/>
            <p:nvPr/>
          </p:nvSpPr>
          <p:spPr>
            <a:xfrm>
              <a:off x="1606152" y="1450331"/>
              <a:ext cx="1099341" cy="19117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Nanum Gothic" charset="-127"/>
                </a:rPr>
                <a:t>Data preview</a:t>
              </a:r>
              <a:endParaRPr kumimoji="1"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Nanum Gothic" charset="-127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xmlns="" id="{F57F73BF-49C5-CB4D-B4AD-DC7C5295D30C}"/>
                </a:ext>
              </a:extLst>
            </p:cNvPr>
            <p:cNvSpPr/>
            <p:nvPr/>
          </p:nvSpPr>
          <p:spPr>
            <a:xfrm>
              <a:off x="2704702" y="1450331"/>
              <a:ext cx="1099341" cy="19117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Nanum Gothic" charset="-127"/>
                </a:rPr>
                <a:t>Essential filter (4)</a:t>
              </a:r>
              <a:endParaRPr kumimoji="1"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Nanum Gothic" charset="-127"/>
              </a:endParaRPr>
            </a:p>
          </p:txBody>
        </p:sp>
        <p:cxnSp>
          <p:nvCxnSpPr>
            <p:cNvPr id="128" name="직선 연결선[R] 127">
              <a:extLst>
                <a:ext uri="{FF2B5EF4-FFF2-40B4-BE49-F238E27FC236}">
                  <a16:creationId xmlns:a16="http://schemas.microsoft.com/office/drawing/2014/main" xmlns="" id="{D06D3D58-8DDF-E54C-878A-CEDA16BB529E}"/>
                </a:ext>
              </a:extLst>
            </p:cNvPr>
            <p:cNvCxnSpPr>
              <a:cxnSpLocks/>
            </p:cNvCxnSpPr>
            <p:nvPr/>
          </p:nvCxnSpPr>
          <p:spPr>
            <a:xfrm>
              <a:off x="2700185" y="1450331"/>
              <a:ext cx="1099341" cy="0"/>
            </a:xfrm>
            <a:prstGeom prst="line">
              <a:avLst/>
            </a:prstGeom>
            <a:ln w="28575">
              <a:solidFill>
                <a:srgbClr val="4C50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xmlns="" id="{D260CA67-218D-F54B-8B04-6FACACE1C9DB}"/>
              </a:ext>
            </a:extLst>
          </p:cNvPr>
          <p:cNvCxnSpPr>
            <a:cxnSpLocks/>
          </p:cNvCxnSpPr>
          <p:nvPr/>
        </p:nvCxnSpPr>
        <p:spPr>
          <a:xfrm>
            <a:off x="3579873" y="3185984"/>
            <a:ext cx="54370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그룹 129">
            <a:extLst>
              <a:ext uri="{FF2B5EF4-FFF2-40B4-BE49-F238E27FC236}">
                <a16:creationId xmlns:a16="http://schemas.microsoft.com/office/drawing/2014/main" xmlns="" id="{CF3B18FC-EA69-B144-99B9-C75258CCA928}"/>
              </a:ext>
            </a:extLst>
          </p:cNvPr>
          <p:cNvGrpSpPr/>
          <p:nvPr/>
        </p:nvGrpSpPr>
        <p:grpSpPr>
          <a:xfrm>
            <a:off x="3611633" y="3278362"/>
            <a:ext cx="5132317" cy="1634670"/>
            <a:chOff x="1592311" y="4288307"/>
            <a:chExt cx="5132317" cy="1634670"/>
          </a:xfrm>
        </p:grpSpPr>
        <p:sp>
          <p:nvSpPr>
            <p:cNvPr id="131" name="제목 2">
              <a:extLst>
                <a:ext uri="{FF2B5EF4-FFF2-40B4-BE49-F238E27FC236}">
                  <a16:creationId xmlns:a16="http://schemas.microsoft.com/office/drawing/2014/main" xmlns="" id="{7D09096A-6EF4-3940-80C8-84DD703CA91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592311" y="4288307"/>
              <a:ext cx="1593702" cy="782579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lIns="216000" tIns="0" rIns="0" bIns="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Nanum Gothic" charset="-127"/>
                </a:rPr>
                <a:t>Item type</a:t>
              </a:r>
              <a:r>
                <a:rPr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Nanum Gothic" charset="-127"/>
                </a:rPr>
                <a:t>column name</a:t>
              </a: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xmlns="" id="{DF3BD7CB-4761-3246-82A6-F5848239F6F4}"/>
                </a:ext>
              </a:extLst>
            </p:cNvPr>
            <p:cNvSpPr/>
            <p:nvPr/>
          </p:nvSpPr>
          <p:spPr>
            <a:xfrm>
              <a:off x="1700754" y="4337132"/>
              <a:ext cx="74941" cy="749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ab</a:t>
              </a:r>
            </a:p>
          </p:txBody>
        </p:sp>
        <p:sp>
          <p:nvSpPr>
            <p:cNvPr id="137" name="제목 2">
              <a:extLst>
                <a:ext uri="{FF2B5EF4-FFF2-40B4-BE49-F238E27FC236}">
                  <a16:creationId xmlns:a16="http://schemas.microsoft.com/office/drawing/2014/main" xmlns="" id="{9F02B163-FEA1-A34C-A45D-DBFD7C9A349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592311" y="4657168"/>
              <a:ext cx="1593702" cy="481349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lIns="216000" tIns="0" rIns="0" bIns="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Nanum Gothic" charset="-127"/>
                </a:rPr>
                <a:t>Item type</a:t>
              </a:r>
              <a:r>
                <a:rPr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Nanum Gothic" charset="-127"/>
                </a:rPr>
                <a:t>column name</a:t>
              </a: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cxnSp>
          <p:nvCxnSpPr>
            <p:cNvPr id="139" name="직선 연결선[R] 138">
              <a:extLst>
                <a:ext uri="{FF2B5EF4-FFF2-40B4-BE49-F238E27FC236}">
                  <a16:creationId xmlns:a16="http://schemas.microsoft.com/office/drawing/2014/main" xmlns="" id="{93F79F8B-A291-DE49-A87D-C4440FF45352}"/>
                </a:ext>
              </a:extLst>
            </p:cNvPr>
            <p:cNvCxnSpPr/>
            <p:nvPr/>
          </p:nvCxnSpPr>
          <p:spPr>
            <a:xfrm>
              <a:off x="1623230" y="4964184"/>
              <a:ext cx="1531023" cy="0"/>
            </a:xfrm>
            <a:prstGeom prst="line">
              <a:avLst/>
            </a:prstGeom>
            <a:ln w="31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0" name="그룹 139">
              <a:extLst>
                <a:ext uri="{FF2B5EF4-FFF2-40B4-BE49-F238E27FC236}">
                  <a16:creationId xmlns:a16="http://schemas.microsoft.com/office/drawing/2014/main" xmlns="" id="{CF43222D-5F08-DF41-BEA8-39149CF49696}"/>
                </a:ext>
              </a:extLst>
            </p:cNvPr>
            <p:cNvGrpSpPr/>
            <p:nvPr/>
          </p:nvGrpSpPr>
          <p:grpSpPr>
            <a:xfrm>
              <a:off x="1668908" y="4678191"/>
              <a:ext cx="123447" cy="123447"/>
              <a:chOff x="2668658" y="2717367"/>
              <a:chExt cx="146758" cy="146758"/>
            </a:xfrm>
            <a:noFill/>
          </p:grpSpPr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xmlns="" id="{5216A1FF-0B0C-404F-B96A-BB623CB5E64E}"/>
                  </a:ext>
                </a:extLst>
              </p:cNvPr>
              <p:cNvSpPr/>
              <p:nvPr/>
            </p:nvSpPr>
            <p:spPr>
              <a:xfrm>
                <a:off x="2668658" y="2717367"/>
                <a:ext cx="146758" cy="146758"/>
              </a:xfrm>
              <a:prstGeom prst="rect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 dirty="0">
                  <a:solidFill>
                    <a:schemeClr val="bg1"/>
                  </a:solidFill>
                  <a:latin typeface="+mn-ea"/>
                  <a:cs typeface="Nanum Gothic" charset="-127"/>
                </a:endParaRPr>
              </a:p>
            </p:txBody>
          </p:sp>
          <p:pic>
            <p:nvPicPr>
              <p:cNvPr id="214" name="그림 213">
                <a:extLst>
                  <a:ext uri="{FF2B5EF4-FFF2-40B4-BE49-F238E27FC236}">
                    <a16:creationId xmlns:a16="http://schemas.microsoft.com/office/drawing/2014/main" xmlns="" id="{BF27540C-8995-0947-BD4F-7588576741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1628" y="2754934"/>
                <a:ext cx="85687" cy="7128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sp>
          <p:nvSpPr>
            <p:cNvPr id="141" name="제목 2">
              <a:extLst>
                <a:ext uri="{FF2B5EF4-FFF2-40B4-BE49-F238E27FC236}">
                  <a16:creationId xmlns:a16="http://schemas.microsoft.com/office/drawing/2014/main" xmlns="" id="{FC092DCE-27DA-AA4F-98D2-443B8A9EFDE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764039" y="4381203"/>
              <a:ext cx="1593702" cy="492548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lIns="72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vl="0">
                <a:lnSpc>
                  <a:spcPct val="150000"/>
                </a:lnSpc>
              </a:pPr>
              <a:r>
                <a:rPr kumimoji="0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Nanum Gothic" charset="-127"/>
                </a:rPr>
                <a:t>item</a:t>
              </a:r>
              <a:r>
                <a:rPr kumimoji="0"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kumimoji="0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Nanum Gothic" charset="-127"/>
                </a:rPr>
                <a:t>1   / </a:t>
              </a:r>
              <a:r>
                <a:rPr kumimoji="0"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kumimoji="0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Nanum Gothic" charset="-127"/>
                </a:rPr>
                <a:t>item</a:t>
              </a:r>
              <a:r>
                <a:rPr kumimoji="0"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kumimoji="0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Nanum Gothic" charset="-127"/>
                </a:rPr>
                <a:t>2  / </a:t>
              </a:r>
              <a:r>
                <a:rPr kumimoji="0"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kumimoji="0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Nanum Gothic" charset="-127"/>
                </a:rPr>
                <a:t>item</a:t>
              </a:r>
              <a:r>
                <a:rPr kumimoji="0"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kumimoji="0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Nanum Gothic" charset="-127"/>
                </a:rPr>
                <a:t>3</a:t>
              </a:r>
              <a:endParaRPr kumimoji="0"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142" name="제목 2">
              <a:extLst>
                <a:ext uri="{FF2B5EF4-FFF2-40B4-BE49-F238E27FC236}">
                  <a16:creationId xmlns:a16="http://schemas.microsoft.com/office/drawing/2014/main" xmlns="" id="{5AA4D299-E7E1-1F43-814F-49BEFED3C1F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592311" y="5001805"/>
              <a:ext cx="1593702" cy="821427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lIns="216000" tIns="0" rIns="0" bIns="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Nanum Gothic" charset="-127"/>
                </a:rPr>
                <a:t>Item type</a:t>
              </a:r>
              <a:r>
                <a:rPr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Nanum Gothic" charset="-127"/>
                </a:rPr>
                <a:t>column name</a:t>
              </a: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xmlns="" id="{FF028482-1399-1447-AF49-B3232644ED66}"/>
                </a:ext>
              </a:extLst>
            </p:cNvPr>
            <p:cNvGrpSpPr/>
            <p:nvPr/>
          </p:nvGrpSpPr>
          <p:grpSpPr>
            <a:xfrm>
              <a:off x="1668908" y="5022828"/>
              <a:ext cx="123447" cy="123447"/>
              <a:chOff x="2668658" y="2717367"/>
              <a:chExt cx="146758" cy="146758"/>
            </a:xfrm>
            <a:noFill/>
          </p:grpSpPr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xmlns="" id="{08ED2ED3-2B62-C444-A71B-CC529BC28408}"/>
                  </a:ext>
                </a:extLst>
              </p:cNvPr>
              <p:cNvSpPr/>
              <p:nvPr/>
            </p:nvSpPr>
            <p:spPr>
              <a:xfrm>
                <a:off x="2668658" y="2717367"/>
                <a:ext cx="146758" cy="146758"/>
              </a:xfrm>
              <a:prstGeom prst="rect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 dirty="0">
                  <a:solidFill>
                    <a:schemeClr val="bg1"/>
                  </a:solidFill>
                  <a:latin typeface="+mn-ea"/>
                  <a:cs typeface="Nanum Gothic" charset="-127"/>
                </a:endParaRPr>
              </a:p>
            </p:txBody>
          </p:sp>
          <p:pic>
            <p:nvPicPr>
              <p:cNvPr id="212" name="그림 211">
                <a:extLst>
                  <a:ext uri="{FF2B5EF4-FFF2-40B4-BE49-F238E27FC236}">
                    <a16:creationId xmlns:a16="http://schemas.microsoft.com/office/drawing/2014/main" xmlns="" id="{6CEBFD21-6914-1848-A85F-A0A101875C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1628" y="2754934"/>
                <a:ext cx="85687" cy="7128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sp>
          <p:nvSpPr>
            <p:cNvPr id="147" name="모서리가 둥근 직사각형 58">
              <a:extLst>
                <a:ext uri="{FF2B5EF4-FFF2-40B4-BE49-F238E27FC236}">
                  <a16:creationId xmlns:a16="http://schemas.microsoft.com/office/drawing/2014/main" xmlns="" id="{9C409BF2-FACD-204E-9862-90304E0F6129}"/>
                </a:ext>
              </a:extLst>
            </p:cNvPr>
            <p:cNvSpPr/>
            <p:nvPr/>
          </p:nvSpPr>
          <p:spPr>
            <a:xfrm>
              <a:off x="1785526" y="5137173"/>
              <a:ext cx="764852" cy="142829"/>
            </a:xfrm>
            <a:prstGeom prst="roundRect">
              <a:avLst>
                <a:gd name="adj" fmla="val 18736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The earliest time</a:t>
              </a:r>
              <a:endParaRPr lang="ko-KR" altLang="en-US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48" name="모서리가 둥근 직사각형 58">
              <a:extLst>
                <a:ext uri="{FF2B5EF4-FFF2-40B4-BE49-F238E27FC236}">
                  <a16:creationId xmlns:a16="http://schemas.microsoft.com/office/drawing/2014/main" xmlns="" id="{8D7EE908-579D-2847-9753-2FFC02BD3451}"/>
                </a:ext>
              </a:extLst>
            </p:cNvPr>
            <p:cNvSpPr/>
            <p:nvPr/>
          </p:nvSpPr>
          <p:spPr>
            <a:xfrm>
              <a:off x="2402691" y="5137173"/>
              <a:ext cx="948801" cy="142829"/>
            </a:xfrm>
            <a:prstGeom prst="roundRect">
              <a:avLst>
                <a:gd name="adj" fmla="val 18736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r>
                <a:rPr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~ 2016-12-31 </a:t>
              </a:r>
              <a:r>
                <a:rPr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24:00:00</a:t>
              </a:r>
              <a:endPara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49" name="모서리가 둥근 직사각형 58">
              <a:extLst>
                <a:ext uri="{FF2B5EF4-FFF2-40B4-BE49-F238E27FC236}">
                  <a16:creationId xmlns:a16="http://schemas.microsoft.com/office/drawing/2014/main" xmlns="" id="{18AF7F98-11E2-2648-8576-8ACF024F3A02}"/>
                </a:ext>
              </a:extLst>
            </p:cNvPr>
            <p:cNvSpPr/>
            <p:nvPr/>
          </p:nvSpPr>
          <p:spPr>
            <a:xfrm>
              <a:off x="3371835" y="5133251"/>
              <a:ext cx="764852" cy="142829"/>
            </a:xfrm>
            <a:prstGeom prst="roundRect">
              <a:avLst>
                <a:gd name="adj" fmla="val 18736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2017-02-01 12:00:00</a:t>
              </a:r>
              <a:endPara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65" name="모서리가 둥근 직사각형 58">
              <a:extLst>
                <a:ext uri="{FF2B5EF4-FFF2-40B4-BE49-F238E27FC236}">
                  <a16:creationId xmlns:a16="http://schemas.microsoft.com/office/drawing/2014/main" xmlns="" id="{811EDE24-5DE1-CB4A-8A17-FB731643C6FE}"/>
                </a:ext>
              </a:extLst>
            </p:cNvPr>
            <p:cNvSpPr/>
            <p:nvPr/>
          </p:nvSpPr>
          <p:spPr>
            <a:xfrm>
              <a:off x="4096283" y="5133251"/>
              <a:ext cx="841518" cy="142829"/>
            </a:xfrm>
            <a:prstGeom prst="roundRect">
              <a:avLst>
                <a:gd name="adj" fmla="val 18736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r>
                <a:rPr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~ 2017-12-31 </a:t>
              </a:r>
              <a:r>
                <a:rPr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24:00:00</a:t>
              </a:r>
              <a:endPara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71" name="모서리가 둥근 직사각형 58">
              <a:extLst>
                <a:ext uri="{FF2B5EF4-FFF2-40B4-BE49-F238E27FC236}">
                  <a16:creationId xmlns:a16="http://schemas.microsoft.com/office/drawing/2014/main" xmlns="" id="{B13B435A-8EDF-FD4D-960E-878052D7F874}"/>
                </a:ext>
              </a:extLst>
            </p:cNvPr>
            <p:cNvSpPr/>
            <p:nvPr/>
          </p:nvSpPr>
          <p:spPr>
            <a:xfrm>
              <a:off x="5076487" y="5130845"/>
              <a:ext cx="764852" cy="142829"/>
            </a:xfrm>
            <a:prstGeom prst="roundRect">
              <a:avLst>
                <a:gd name="adj" fmla="val 18736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2018-02-01 24:00:00</a:t>
              </a:r>
              <a:endPara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72" name="모서리가 둥근 직사각형 58">
              <a:extLst>
                <a:ext uri="{FF2B5EF4-FFF2-40B4-BE49-F238E27FC236}">
                  <a16:creationId xmlns:a16="http://schemas.microsoft.com/office/drawing/2014/main" xmlns="" id="{04563980-7946-5A47-941A-B3667476FE3E}"/>
                </a:ext>
              </a:extLst>
            </p:cNvPr>
            <p:cNvSpPr/>
            <p:nvPr/>
          </p:nvSpPr>
          <p:spPr>
            <a:xfrm>
              <a:off x="5840692" y="5130845"/>
              <a:ext cx="764852" cy="142829"/>
            </a:xfrm>
            <a:prstGeom prst="roundRect">
              <a:avLst>
                <a:gd name="adj" fmla="val 18736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r>
                <a:rPr lang="en-US" altLang="ko-KR" sz="60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~ The </a:t>
              </a: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latest time</a:t>
              </a:r>
              <a:endParaRPr lang="ko-KR" altLang="en-US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73" name="제목 2">
              <a:extLst>
                <a:ext uri="{FF2B5EF4-FFF2-40B4-BE49-F238E27FC236}">
                  <a16:creationId xmlns:a16="http://schemas.microsoft.com/office/drawing/2014/main" xmlns="" id="{FFF5CCD7-037A-F34B-8E79-66201F16757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605840" y="5370382"/>
              <a:ext cx="1593702" cy="552595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lIns="216000" tIns="0" rIns="0" bIns="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Nanum Gothic" charset="-127"/>
                </a:rPr>
                <a:t>Item type</a:t>
              </a:r>
              <a:r>
                <a:rPr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Nanum Gothic" charset="-127"/>
                </a:rPr>
                <a:t>column name</a:t>
              </a: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xmlns="" id="{4705BB93-308E-CB46-B50C-1FAB077E6B22}"/>
                </a:ext>
              </a:extLst>
            </p:cNvPr>
            <p:cNvGrpSpPr/>
            <p:nvPr/>
          </p:nvGrpSpPr>
          <p:grpSpPr>
            <a:xfrm>
              <a:off x="1627688" y="5368898"/>
              <a:ext cx="146758" cy="146758"/>
              <a:chOff x="2668658" y="2717367"/>
              <a:chExt cx="146758" cy="146758"/>
            </a:xfrm>
            <a:noFill/>
          </p:grpSpPr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xmlns="" id="{D34D2EC1-7E33-9E49-8374-3BE2E83C6781}"/>
                  </a:ext>
                </a:extLst>
              </p:cNvPr>
              <p:cNvSpPr/>
              <p:nvPr/>
            </p:nvSpPr>
            <p:spPr>
              <a:xfrm>
                <a:off x="2668658" y="2717367"/>
                <a:ext cx="146758" cy="146758"/>
              </a:xfrm>
              <a:prstGeom prst="rect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 dirty="0">
                  <a:solidFill>
                    <a:schemeClr val="bg1"/>
                  </a:solidFill>
                  <a:latin typeface="+mn-ea"/>
                  <a:cs typeface="Nanum Gothic" charset="-127"/>
                </a:endParaRPr>
              </a:p>
            </p:txBody>
          </p:sp>
          <p:pic>
            <p:nvPicPr>
              <p:cNvPr id="210" name="그림 209">
                <a:extLst>
                  <a:ext uri="{FF2B5EF4-FFF2-40B4-BE49-F238E27FC236}">
                    <a16:creationId xmlns:a16="http://schemas.microsoft.com/office/drawing/2014/main" xmlns="" id="{7A87DE7A-0CD0-3549-83AB-5DEE200E77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1628" y="2754934"/>
                <a:ext cx="85687" cy="7128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sp>
          <p:nvSpPr>
            <p:cNvPr id="175" name="모서리가 둥근 직사각형 58">
              <a:extLst>
                <a:ext uri="{FF2B5EF4-FFF2-40B4-BE49-F238E27FC236}">
                  <a16:creationId xmlns:a16="http://schemas.microsoft.com/office/drawing/2014/main" xmlns="" id="{F4B2E0F6-6CF1-CD47-BC2F-01C2CA868CA6}"/>
                </a:ext>
              </a:extLst>
            </p:cNvPr>
            <p:cNvSpPr/>
            <p:nvPr/>
          </p:nvSpPr>
          <p:spPr>
            <a:xfrm>
              <a:off x="1786531" y="5504339"/>
              <a:ext cx="764852" cy="142829"/>
            </a:xfrm>
            <a:prstGeom prst="roundRect">
              <a:avLst>
                <a:gd name="adj" fmla="val 18736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r>
                <a:rPr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2017 Q4</a:t>
              </a:r>
              <a:endPara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76" name="모서리가 둥근 직사각형 58">
              <a:extLst>
                <a:ext uri="{FF2B5EF4-FFF2-40B4-BE49-F238E27FC236}">
                  <a16:creationId xmlns:a16="http://schemas.microsoft.com/office/drawing/2014/main" xmlns="" id="{0E902C4B-D7F1-1A4A-B301-CC66F3089244}"/>
                </a:ext>
              </a:extLst>
            </p:cNvPr>
            <p:cNvSpPr/>
            <p:nvPr/>
          </p:nvSpPr>
          <p:spPr>
            <a:xfrm>
              <a:off x="1785526" y="4776062"/>
              <a:ext cx="764852" cy="142829"/>
            </a:xfrm>
            <a:prstGeom prst="roundRect">
              <a:avLst>
                <a:gd name="adj" fmla="val 18736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The earliest time  ~</a:t>
              </a:r>
            </a:p>
          </p:txBody>
        </p:sp>
        <p:sp>
          <p:nvSpPr>
            <p:cNvPr id="179" name="모서리가 둥근 직사각형 58">
              <a:extLst>
                <a:ext uri="{FF2B5EF4-FFF2-40B4-BE49-F238E27FC236}">
                  <a16:creationId xmlns:a16="http://schemas.microsoft.com/office/drawing/2014/main" xmlns="" id="{82FC4C42-0BF0-104D-B0AC-30BEA02C91B4}"/>
                </a:ext>
              </a:extLst>
            </p:cNvPr>
            <p:cNvSpPr/>
            <p:nvPr/>
          </p:nvSpPr>
          <p:spPr>
            <a:xfrm>
              <a:off x="2530232" y="4782276"/>
              <a:ext cx="764852" cy="142829"/>
            </a:xfrm>
            <a:prstGeom prst="roundRect">
              <a:avLst>
                <a:gd name="adj" fmla="val 18736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The latest time</a:t>
              </a:r>
              <a:endParaRPr lang="ko-KR" altLang="en-US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endParaRPr>
            </a:p>
          </p:txBody>
        </p:sp>
        <p:cxnSp>
          <p:nvCxnSpPr>
            <p:cNvPr id="180" name="직선 연결선[R] 179">
              <a:extLst>
                <a:ext uri="{FF2B5EF4-FFF2-40B4-BE49-F238E27FC236}">
                  <a16:creationId xmlns:a16="http://schemas.microsoft.com/office/drawing/2014/main" xmlns="" id="{225994B4-F843-3B4A-9683-7ADE2AC7768C}"/>
                </a:ext>
              </a:extLst>
            </p:cNvPr>
            <p:cNvCxnSpPr/>
            <p:nvPr/>
          </p:nvCxnSpPr>
          <p:spPr>
            <a:xfrm>
              <a:off x="3306488" y="5116433"/>
              <a:ext cx="1531023" cy="0"/>
            </a:xfrm>
            <a:prstGeom prst="line">
              <a:avLst/>
            </a:prstGeom>
            <a:ln w="31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직선 연결선[R] 199">
              <a:extLst>
                <a:ext uri="{FF2B5EF4-FFF2-40B4-BE49-F238E27FC236}">
                  <a16:creationId xmlns:a16="http://schemas.microsoft.com/office/drawing/2014/main" xmlns="" id="{C0A43E83-340C-CD4A-AEB6-1FCBC514041E}"/>
                </a:ext>
              </a:extLst>
            </p:cNvPr>
            <p:cNvCxnSpPr>
              <a:cxnSpLocks/>
            </p:cNvCxnSpPr>
            <p:nvPr/>
          </p:nvCxnSpPr>
          <p:spPr>
            <a:xfrm>
              <a:off x="1676612" y="4611846"/>
              <a:ext cx="504801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연결선[R] 206">
              <a:extLst>
                <a:ext uri="{FF2B5EF4-FFF2-40B4-BE49-F238E27FC236}">
                  <a16:creationId xmlns:a16="http://schemas.microsoft.com/office/drawing/2014/main" xmlns="" id="{F69D25AE-C938-3343-A828-30DB37C7D4E6}"/>
                </a:ext>
              </a:extLst>
            </p:cNvPr>
            <p:cNvCxnSpPr>
              <a:cxnSpLocks/>
            </p:cNvCxnSpPr>
            <p:nvPr/>
          </p:nvCxnSpPr>
          <p:spPr>
            <a:xfrm>
              <a:off x="1676612" y="4964184"/>
              <a:ext cx="504801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연결선[R] 207">
              <a:extLst>
                <a:ext uri="{FF2B5EF4-FFF2-40B4-BE49-F238E27FC236}">
                  <a16:creationId xmlns:a16="http://schemas.microsoft.com/office/drawing/2014/main" xmlns="" id="{641449A7-88CE-8441-B63E-A988B0274923}"/>
                </a:ext>
              </a:extLst>
            </p:cNvPr>
            <p:cNvCxnSpPr>
              <a:cxnSpLocks/>
            </p:cNvCxnSpPr>
            <p:nvPr/>
          </p:nvCxnSpPr>
          <p:spPr>
            <a:xfrm>
              <a:off x="1676612" y="5368898"/>
              <a:ext cx="5048016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7" name="타원 216">
            <a:extLst>
              <a:ext uri="{FF2B5EF4-FFF2-40B4-BE49-F238E27FC236}">
                <a16:creationId xmlns:a16="http://schemas.microsoft.com/office/drawing/2014/main" xmlns="" id="{53233B61-9912-734A-83FA-B190D7145F0F}"/>
              </a:ext>
            </a:extLst>
          </p:cNvPr>
          <p:cNvSpPr/>
          <p:nvPr/>
        </p:nvSpPr>
        <p:spPr>
          <a:xfrm>
            <a:off x="3513399" y="3304776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EF9F3326-63F2-D248-B754-066E7EDDF8D9}"/>
              </a:ext>
            </a:extLst>
          </p:cNvPr>
          <p:cNvGrpSpPr/>
          <p:nvPr/>
        </p:nvGrpSpPr>
        <p:grpSpPr>
          <a:xfrm>
            <a:off x="8271080" y="2996495"/>
            <a:ext cx="704989" cy="167670"/>
            <a:chOff x="8241697" y="3229275"/>
            <a:chExt cx="704989" cy="167670"/>
          </a:xfrm>
        </p:grpSpPr>
        <p:sp>
          <p:nvSpPr>
            <p:cNvPr id="218" name="모서리가 둥근 직사각형 217">
              <a:extLst>
                <a:ext uri="{FF2B5EF4-FFF2-40B4-BE49-F238E27FC236}">
                  <a16:creationId xmlns:a16="http://schemas.microsoft.com/office/drawing/2014/main" xmlns="" id="{14085776-250C-0247-B9B7-3CD8B0C2EFA2}"/>
                </a:ext>
              </a:extLst>
            </p:cNvPr>
            <p:cNvSpPr/>
            <p:nvPr/>
          </p:nvSpPr>
          <p:spPr>
            <a:xfrm>
              <a:off x="8401371" y="3229275"/>
              <a:ext cx="545315" cy="167670"/>
            </a:xfrm>
            <a:prstGeom prst="roundRect">
              <a:avLst>
                <a:gd name="adj" fmla="val 21761"/>
              </a:avLst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7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Edit</a:t>
              </a:r>
              <a:endParaRPr kumimoji="1" lang="ko-KR" altLang="en-US" sz="700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  <p:pic>
          <p:nvPicPr>
            <p:cNvPr id="219" name="그림 218">
              <a:extLst>
                <a:ext uri="{FF2B5EF4-FFF2-40B4-BE49-F238E27FC236}">
                  <a16:creationId xmlns:a16="http://schemas.microsoft.com/office/drawing/2014/main" xmlns="" id="{71DA705F-62FC-7D42-9F17-8DE56248C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9939" y="3271554"/>
              <a:ext cx="91835" cy="91254"/>
            </a:xfrm>
            <a:prstGeom prst="rect">
              <a:avLst/>
            </a:prstGeom>
          </p:spPr>
        </p:pic>
        <p:sp>
          <p:nvSpPr>
            <p:cNvPr id="220" name="타원 219">
              <a:extLst>
                <a:ext uri="{FF2B5EF4-FFF2-40B4-BE49-F238E27FC236}">
                  <a16:creationId xmlns:a16="http://schemas.microsoft.com/office/drawing/2014/main" xmlns="" id="{205AB76C-CB82-AD4E-A1BC-ED906962A5EF}"/>
                </a:ext>
              </a:extLst>
            </p:cNvPr>
            <p:cNvSpPr/>
            <p:nvPr/>
          </p:nvSpPr>
          <p:spPr>
            <a:xfrm>
              <a:off x="8241697" y="3229775"/>
              <a:ext cx="132947" cy="132963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/>
              <a:r>
                <a:rPr lang="en-US" altLang="ko-KR" sz="700" b="1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3</a:t>
              </a:r>
              <a:endParaRPr lang="ko-KR" altLang="en-US" sz="700" b="1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215B1DB2-CF84-084E-B221-F0BFD990F61B}"/>
              </a:ext>
            </a:extLst>
          </p:cNvPr>
          <p:cNvSpPr/>
          <p:nvPr/>
        </p:nvSpPr>
        <p:spPr>
          <a:xfrm>
            <a:off x="5577850" y="7148826"/>
            <a:ext cx="6096000" cy="14927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>
            <a:spAutoFit/>
          </a:bodyPr>
          <a:lstStyle/>
          <a:p>
            <a:r>
              <a:rPr lang="ko-KR" altLang="en-US" sz="700" dirty="0"/>
              <a:t>대시보드</a:t>
            </a:r>
          </a:p>
          <a:p>
            <a:r>
              <a:rPr lang="ko-KR" altLang="en-US" sz="700" dirty="0"/>
              <a:t>- 대시보드에서 테이블 조인 절을 부각해야 할까? 숨겨야 할까?</a:t>
            </a:r>
          </a:p>
          <a:p>
            <a:r>
              <a:rPr lang="ko-KR" altLang="en-US" sz="700" dirty="0">
                <a:solidFill>
                  <a:srgbClr val="FF0000"/>
                </a:solidFill>
              </a:rPr>
              <a:t>   =&gt; 조인되는 대상의 맥스 사이즈가 몇 이상이면 못한다 (에러 표출의 UX 필요)</a:t>
            </a:r>
          </a:p>
          <a:p>
            <a:r>
              <a:rPr lang="ko-KR" altLang="en-US" sz="700" dirty="0"/>
              <a:t>   =&gt; 조인의 요구가 상당히 있다. 감추지 말고 보여줬으면 좋겠다.</a:t>
            </a:r>
          </a:p>
          <a:p>
            <a:endParaRPr lang="ko-KR" altLang="en-US" sz="700" dirty="0"/>
          </a:p>
          <a:p>
            <a:r>
              <a:rPr lang="ko-KR" altLang="en-US" sz="700" dirty="0"/>
              <a:t>- 현재 </a:t>
            </a:r>
            <a:r>
              <a:rPr lang="ko-KR" altLang="en-US" sz="700" dirty="0" err="1"/>
              <a:t>링크드의</a:t>
            </a:r>
            <a:r>
              <a:rPr lang="ko-KR" altLang="en-US" sz="700" dirty="0"/>
              <a:t> 경우</a:t>
            </a:r>
          </a:p>
          <a:p>
            <a:r>
              <a:rPr lang="ko-KR" altLang="en-US" sz="700" dirty="0"/>
              <a:t>   현재) </a:t>
            </a:r>
            <a:r>
              <a:rPr lang="ko-KR" altLang="en-US" sz="700" dirty="0" err="1"/>
              <a:t>링크드</a:t>
            </a:r>
            <a:r>
              <a:rPr lang="ko-KR" altLang="en-US" sz="700" dirty="0"/>
              <a:t> 선택 --&gt; 필수 필터 값 선택 --&gt; 조인 --&gt; </a:t>
            </a:r>
            <a:r>
              <a:rPr lang="ko-KR" altLang="en-US" sz="700" dirty="0" err="1"/>
              <a:t>인제스쳔</a:t>
            </a:r>
            <a:r>
              <a:rPr lang="ko-KR" altLang="en-US" sz="700" dirty="0"/>
              <a:t> 되는 </a:t>
            </a:r>
            <a:r>
              <a:rPr lang="ko-KR" altLang="en-US" sz="700" dirty="0" err="1"/>
              <a:t>플로우</a:t>
            </a:r>
            <a:r>
              <a:rPr lang="ko-KR" altLang="en-US" sz="700" dirty="0"/>
              <a:t> 임</a:t>
            </a:r>
          </a:p>
          <a:p>
            <a:r>
              <a:rPr lang="ko-KR" altLang="en-US" sz="700" dirty="0"/>
              <a:t>   </a:t>
            </a:r>
            <a:r>
              <a:rPr lang="ko-KR" altLang="en-US" sz="700" dirty="0" err="1"/>
              <a:t>가안</a:t>
            </a:r>
            <a:r>
              <a:rPr lang="ko-KR" altLang="en-US" sz="700" dirty="0"/>
              <a:t>) </a:t>
            </a:r>
            <a:r>
              <a:rPr lang="ko-KR" altLang="en-US" sz="700" dirty="0" err="1"/>
              <a:t>링크드</a:t>
            </a:r>
            <a:r>
              <a:rPr lang="ko-KR" altLang="en-US" sz="700" dirty="0"/>
              <a:t> 선택 --&gt; “조인” --&gt; 필수 필터 값 선택 --&gt; </a:t>
            </a:r>
            <a:r>
              <a:rPr lang="ko-KR" altLang="en-US" sz="700" dirty="0" err="1"/>
              <a:t>인제스쳔</a:t>
            </a:r>
            <a:endParaRPr lang="ko-KR" altLang="en-US" sz="700" dirty="0"/>
          </a:p>
          <a:p>
            <a:endParaRPr lang="ko-KR" altLang="en-US" sz="700" dirty="0"/>
          </a:p>
          <a:p>
            <a:r>
              <a:rPr lang="ko-KR" altLang="en-US" sz="700" dirty="0"/>
              <a:t>   최종안) </a:t>
            </a:r>
            <a:r>
              <a:rPr lang="ko-KR" altLang="en-US" sz="700" dirty="0" err="1"/>
              <a:t>링크드</a:t>
            </a:r>
            <a:r>
              <a:rPr lang="ko-KR" altLang="en-US" sz="700" dirty="0"/>
              <a:t> =&gt; </a:t>
            </a:r>
            <a:r>
              <a:rPr lang="ko-KR" altLang="en-US" sz="700" dirty="0" err="1"/>
              <a:t>필수필터</a:t>
            </a:r>
            <a:r>
              <a:rPr lang="ko-KR" altLang="en-US" sz="700" dirty="0"/>
              <a:t> =&gt; (1차 적재) =&gt; 조인 =&gt; </a:t>
            </a:r>
            <a:r>
              <a:rPr lang="ko-KR" altLang="en-US" sz="700" dirty="0" err="1"/>
              <a:t>필수필터</a:t>
            </a:r>
            <a:r>
              <a:rPr lang="ko-KR" altLang="en-US" sz="700" dirty="0"/>
              <a:t> =&gt; (2차 적재)</a:t>
            </a:r>
          </a:p>
          <a:p>
            <a:endParaRPr lang="ko-KR" altLang="en-US" sz="700" dirty="0"/>
          </a:p>
          <a:p>
            <a:r>
              <a:rPr lang="ko-KR" altLang="en-US" sz="700" dirty="0"/>
              <a:t>- 필터팝업에서 </a:t>
            </a:r>
            <a:r>
              <a:rPr lang="ko-KR" altLang="en-US" sz="700" dirty="0" err="1"/>
              <a:t>제한없게</a:t>
            </a:r>
            <a:r>
              <a:rPr lang="ko-KR" altLang="en-US" sz="700" dirty="0"/>
              <a:t> 보이는게 </a:t>
            </a:r>
            <a:r>
              <a:rPr lang="ko-KR" altLang="en-US" sz="700" dirty="0" err="1"/>
              <a:t>되냐를</a:t>
            </a:r>
            <a:r>
              <a:rPr lang="ko-KR" altLang="en-US" sz="700" dirty="0"/>
              <a:t> 물어보면 </a:t>
            </a:r>
            <a:r>
              <a:rPr lang="ko-KR" altLang="en-US" sz="700" dirty="0" err="1"/>
              <a:t>되는거네요</a:t>
            </a:r>
            <a:r>
              <a:rPr lang="ko-KR" altLang="en-US" sz="700" dirty="0"/>
              <a:t>?</a:t>
            </a:r>
          </a:p>
          <a:p>
            <a:r>
              <a:rPr lang="ko-KR" altLang="en-US" sz="700" dirty="0"/>
              <a:t>   =&gt; 안 가능하다. </a:t>
            </a:r>
            <a:r>
              <a:rPr lang="ko-KR" altLang="en-US" sz="700" dirty="0" err="1"/>
              <a:t>B안</a:t>
            </a:r>
            <a:endParaRPr lang="ko-KR" altLang="en-US" sz="700" dirty="0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xmlns="" id="{D41CF929-0718-724A-BBBA-9335D0549848}"/>
              </a:ext>
            </a:extLst>
          </p:cNvPr>
          <p:cNvSpPr/>
          <p:nvPr/>
        </p:nvSpPr>
        <p:spPr>
          <a:xfrm>
            <a:off x="4575254" y="2958628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xmlns="" id="{E2D7468D-4610-2247-81EA-EE5C92DB3CBE}"/>
              </a:ext>
            </a:extLst>
          </p:cNvPr>
          <p:cNvSpPr/>
          <p:nvPr/>
        </p:nvSpPr>
        <p:spPr>
          <a:xfrm>
            <a:off x="11533414" y="25450"/>
            <a:ext cx="324425" cy="192306"/>
          </a:xfrm>
          <a:prstGeom prst="rect">
            <a:avLst/>
          </a:prstGeom>
          <a:solidFill>
            <a:srgbClr val="00FA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V.1.00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xmlns="" id="{936800F0-9AD7-624E-961E-BE7C547E6848}"/>
              </a:ext>
            </a:extLst>
          </p:cNvPr>
          <p:cNvSpPr/>
          <p:nvPr/>
        </p:nvSpPr>
        <p:spPr>
          <a:xfrm>
            <a:off x="158108" y="653544"/>
            <a:ext cx="9826195" cy="6075247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0" y="0"/>
            <a:ext cx="12192000" cy="6906001"/>
          </a:xfrm>
          <a:prstGeom prst="rect">
            <a:avLst/>
          </a:prstGeom>
          <a:solidFill>
            <a:schemeClr val="tx1">
              <a:alpha val="54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개발보류</a:t>
            </a:r>
            <a:endParaRPr kumimoji="1" lang="en-US" altLang="ko-KR" sz="1100" dirty="0" smtClean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110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2019.05</a:t>
            </a:r>
            <a:endParaRPr kumimoji="1" lang="ko-KR" altLang="en-US" sz="11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1317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화살표 연결선 40"/>
          <p:cNvCxnSpPr>
            <a:endCxn id="38" idx="0"/>
          </p:cNvCxnSpPr>
          <p:nvPr/>
        </p:nvCxnSpPr>
        <p:spPr>
          <a:xfrm flipH="1">
            <a:off x="1221578" y="3909604"/>
            <a:ext cx="2" cy="188230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ko-KR" altLang="en-US" dirty="0">
                <a:latin typeface="+mn-ea"/>
                <a:ea typeface="+mn-ea"/>
              </a:rPr>
              <a:t>콘텐츠 생성 흐름 및 구조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ea typeface="+mn-ea"/>
                <a:cs typeface="Malgun Gothic" charset="-127"/>
              </a:rPr>
              <a:t>1.1 </a:t>
            </a:r>
            <a:r>
              <a:rPr kumimoji="1" lang="ko-KR" altLang="en-US" dirty="0">
                <a:latin typeface="+mn-ea"/>
                <a:ea typeface="+mn-ea"/>
              </a:rPr>
              <a:t>워크북 </a:t>
            </a:r>
            <a:r>
              <a:rPr kumimoji="1" lang="en-US" altLang="ko-KR" dirty="0">
                <a:latin typeface="+mn-ea"/>
                <a:ea typeface="+mn-ea"/>
              </a:rPr>
              <a:t>&amp; </a:t>
            </a:r>
            <a:r>
              <a:rPr kumimoji="1" lang="ko-KR" altLang="en-US" dirty="0">
                <a:latin typeface="+mn-ea"/>
                <a:ea typeface="+mn-ea"/>
              </a:rPr>
              <a:t>대시보드 생성 </a:t>
            </a:r>
            <a:r>
              <a:rPr kumimoji="1" lang="en-US" altLang="ko-KR" b="1" dirty="0">
                <a:latin typeface="+mn-ea"/>
                <a:ea typeface="+mn-ea"/>
              </a:rPr>
              <a:t>&gt;</a:t>
            </a:r>
            <a:r>
              <a:rPr kumimoji="1" lang="ko-KR" altLang="en-US" b="1" dirty="0">
                <a:latin typeface="+mn-ea"/>
                <a:ea typeface="+mn-ea"/>
              </a:rPr>
              <a:t> 시나리오 및 기본 정책</a:t>
            </a:r>
            <a:r>
              <a:rPr kumimoji="1" lang="en-US" altLang="ko-KR" b="1" dirty="0">
                <a:latin typeface="+mn-ea"/>
                <a:ea typeface="+mn-ea"/>
              </a:rPr>
              <a:t>(1)</a:t>
            </a:r>
            <a:endParaRPr kumimoji="1" lang="ko-KR" altLang="en-US" b="1" dirty="0">
              <a:latin typeface="+mn-ea"/>
              <a:ea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  <a:latin typeface="+mn-ea"/>
                <a:ea typeface="+mn-ea"/>
              </a:rPr>
              <a:pPr/>
              <a:t>16</a:t>
            </a:fld>
            <a:endParaRPr lang="ko-KR" altLang="en-US" dirty="0">
              <a:solidFill>
                <a:prstClr val="white">
                  <a:lumMod val="50000"/>
                </a:prstClr>
              </a:solidFill>
              <a:latin typeface="+mn-ea"/>
              <a:ea typeface="+mn-ea"/>
            </a:endParaRPr>
          </a:p>
        </p:txBody>
      </p:sp>
      <p:cxnSp>
        <p:nvCxnSpPr>
          <p:cNvPr id="39" name="직선 화살표 연결선 38"/>
          <p:cNvCxnSpPr>
            <a:endCxn id="78" idx="1"/>
          </p:cNvCxnSpPr>
          <p:nvPr/>
        </p:nvCxnSpPr>
        <p:spPr>
          <a:xfrm>
            <a:off x="1721641" y="1496880"/>
            <a:ext cx="223882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/>
          <p:cNvSpPr/>
          <p:nvPr/>
        </p:nvSpPr>
        <p:spPr>
          <a:xfrm>
            <a:off x="721516" y="1336146"/>
            <a:ext cx="1000125" cy="3214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워크북 기본정보 등록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1945523" y="1336146"/>
            <a:ext cx="1000125" cy="321468"/>
          </a:xfrm>
          <a:prstGeom prst="rect">
            <a:avLst/>
          </a:prstGeom>
          <a:solidFill>
            <a:srgbClr val="7F7F7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워크북 생성</a:t>
            </a:r>
            <a:endParaRPr kumimoji="1" lang="en-US" altLang="ko-KR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7741439" y="1325431"/>
            <a:ext cx="1000125" cy="3214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대시보드 구성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(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위젯추가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)</a:t>
            </a:r>
          </a:p>
        </p:txBody>
      </p:sp>
      <p:sp>
        <p:nvSpPr>
          <p:cNvPr id="84" name="직사각형 83"/>
          <p:cNvSpPr/>
          <p:nvPr/>
        </p:nvSpPr>
        <p:spPr>
          <a:xfrm>
            <a:off x="5906419" y="1325702"/>
            <a:ext cx="1000125" cy="321468"/>
          </a:xfrm>
          <a:prstGeom prst="rect">
            <a:avLst/>
          </a:prstGeom>
          <a:solidFill>
            <a:srgbClr val="7F7F7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대시보드 생성</a:t>
            </a:r>
            <a:endParaRPr kumimoji="1" lang="en-US" altLang="ko-KR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cxnSp>
        <p:nvCxnSpPr>
          <p:cNvPr id="103" name="직선 화살표 연결선 102"/>
          <p:cNvCxnSpPr/>
          <p:nvPr/>
        </p:nvCxnSpPr>
        <p:spPr>
          <a:xfrm>
            <a:off x="5688848" y="1486164"/>
            <a:ext cx="223882" cy="27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endCxn id="79" idx="1"/>
          </p:cNvCxnSpPr>
          <p:nvPr/>
        </p:nvCxnSpPr>
        <p:spPr>
          <a:xfrm>
            <a:off x="6925279" y="1486164"/>
            <a:ext cx="816160" cy="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/>
          <p:cNvCxnSpPr>
            <a:stCxn id="79" idx="3"/>
            <a:endCxn id="82" idx="1"/>
          </p:cNvCxnSpPr>
          <p:nvPr/>
        </p:nvCxnSpPr>
        <p:spPr>
          <a:xfrm flipV="1">
            <a:off x="8741564" y="1485892"/>
            <a:ext cx="242617" cy="273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4464841" y="1485892"/>
            <a:ext cx="223882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3464716" y="1325158"/>
            <a:ext cx="1000125" cy="3214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데이터소스 선택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4688723" y="1325158"/>
            <a:ext cx="1000125" cy="3214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대시보드 기본정보 등록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cxnSp>
        <p:nvCxnSpPr>
          <p:cNvPr id="71" name="꺾인 연결선[E] 70"/>
          <p:cNvCxnSpPr>
            <a:stCxn id="78" idx="3"/>
            <a:endCxn id="49" idx="1"/>
          </p:cNvCxnSpPr>
          <p:nvPr/>
        </p:nvCxnSpPr>
        <p:spPr>
          <a:xfrm flipV="1">
            <a:off x="2945648" y="1485892"/>
            <a:ext cx="519068" cy="10988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8984181" y="1325158"/>
            <a:ext cx="1000125" cy="321468"/>
          </a:xfrm>
          <a:prstGeom prst="rect">
            <a:avLst/>
          </a:prstGeom>
          <a:solidFill>
            <a:srgbClr val="7F7F7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차트</a:t>
            </a:r>
            <a:endParaRPr kumimoji="1" lang="en-US" altLang="ko-KR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8984181" y="1706607"/>
            <a:ext cx="1000125" cy="321468"/>
          </a:xfrm>
          <a:prstGeom prst="rect">
            <a:avLst/>
          </a:prstGeom>
          <a:solidFill>
            <a:srgbClr val="7F7F7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텍스트</a:t>
            </a:r>
            <a:endParaRPr kumimoji="1" lang="en-US" altLang="ko-KR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8984181" y="2088056"/>
            <a:ext cx="1000125" cy="321468"/>
          </a:xfrm>
          <a:prstGeom prst="rect">
            <a:avLst/>
          </a:prstGeom>
          <a:solidFill>
            <a:srgbClr val="7F7F7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필터</a:t>
            </a:r>
            <a:endParaRPr kumimoji="1" lang="en-US" altLang="ko-KR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8984181" y="2469505"/>
            <a:ext cx="1000125" cy="321468"/>
          </a:xfrm>
          <a:prstGeom prst="rect">
            <a:avLst/>
          </a:prstGeom>
          <a:solidFill>
            <a:srgbClr val="7F7F7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매개변수</a:t>
            </a:r>
            <a:endParaRPr kumimoji="1" lang="en-US" altLang="ko-KR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cxnSp>
        <p:nvCxnSpPr>
          <p:cNvPr id="102" name="직선 연결선[R] 101"/>
          <p:cNvCxnSpPr/>
          <p:nvPr/>
        </p:nvCxnSpPr>
        <p:spPr>
          <a:xfrm>
            <a:off x="3184415" y="980011"/>
            <a:ext cx="0" cy="20661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/>
          <p:cNvSpPr/>
          <p:nvPr/>
        </p:nvSpPr>
        <p:spPr>
          <a:xfrm>
            <a:off x="990657" y="987096"/>
            <a:ext cx="1723788" cy="23010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Depth 1 : Workbook</a:t>
            </a:r>
            <a:endParaRPr kumimoji="1"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4285947" y="987096"/>
            <a:ext cx="1723788" cy="23010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Depth 2 : Dashboard</a:t>
            </a:r>
            <a:endParaRPr kumimoji="1"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7741439" y="987096"/>
            <a:ext cx="2063728" cy="23010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Depth 3 : Widget (</a:t>
            </a:r>
            <a:r>
              <a:rPr kumimoji="1" lang="en-US" altLang="ko-KR" sz="7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on editing </a:t>
            </a:r>
            <a:r>
              <a:rPr kumimoji="1"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dashboard)</a:t>
            </a:r>
            <a:endParaRPr kumimoji="1"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cxnSp>
        <p:nvCxnSpPr>
          <p:cNvPr id="112" name="직선 연결선[R] 111"/>
          <p:cNvCxnSpPr/>
          <p:nvPr/>
        </p:nvCxnSpPr>
        <p:spPr>
          <a:xfrm>
            <a:off x="7376852" y="980011"/>
            <a:ext cx="0" cy="20661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[E] 112"/>
          <p:cNvCxnSpPr>
            <a:stCxn id="79" idx="3"/>
            <a:endCxn id="87" idx="1"/>
          </p:cNvCxnSpPr>
          <p:nvPr/>
        </p:nvCxnSpPr>
        <p:spPr>
          <a:xfrm>
            <a:off x="8741564" y="1486165"/>
            <a:ext cx="242617" cy="381176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꺾인 연결선[E] 113"/>
          <p:cNvCxnSpPr>
            <a:stCxn id="79" idx="3"/>
            <a:endCxn id="88" idx="1"/>
          </p:cNvCxnSpPr>
          <p:nvPr/>
        </p:nvCxnSpPr>
        <p:spPr>
          <a:xfrm>
            <a:off x="8741564" y="1486165"/>
            <a:ext cx="242617" cy="762625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꺾인 연결선[E] 114"/>
          <p:cNvCxnSpPr>
            <a:stCxn id="79" idx="3"/>
            <a:endCxn id="95" idx="1"/>
          </p:cNvCxnSpPr>
          <p:nvPr/>
        </p:nvCxnSpPr>
        <p:spPr>
          <a:xfrm>
            <a:off x="8741564" y="1486165"/>
            <a:ext cx="242617" cy="1144074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10418694" y="5739389"/>
            <a:ext cx="1615198" cy="961121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0612285" y="6124347"/>
            <a:ext cx="1421607" cy="67779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92075" indent="-92075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Administrator</a:t>
            </a:r>
          </a:p>
          <a:p>
            <a:pPr marL="92075" indent="-92075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Manager</a:t>
            </a:r>
            <a:endParaRPr kumimoji="1"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0654958" y="5949417"/>
            <a:ext cx="423229" cy="16572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rPr>
              <a:t>페이지</a:t>
            </a:r>
            <a:endParaRPr kumimoji="1"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839" y="6190589"/>
            <a:ext cx="99875" cy="114143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481" y="6328629"/>
            <a:ext cx="113921" cy="113921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721515" y="5208079"/>
            <a:ext cx="1000125" cy="3214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대시보드 편집</a:t>
            </a:r>
          </a:p>
        </p:txBody>
      </p:sp>
      <p:grpSp>
        <p:nvGrpSpPr>
          <p:cNvPr id="36" name="그룹 35"/>
          <p:cNvGrpSpPr/>
          <p:nvPr/>
        </p:nvGrpSpPr>
        <p:grpSpPr>
          <a:xfrm>
            <a:off x="721515" y="5791904"/>
            <a:ext cx="1064419" cy="364330"/>
            <a:chOff x="4221956" y="3031687"/>
            <a:chExt cx="1064419" cy="364330"/>
          </a:xfrm>
        </p:grpSpPr>
        <p:sp>
          <p:nvSpPr>
            <p:cNvPr id="37" name="직사각형 36"/>
            <p:cNvSpPr/>
            <p:nvPr/>
          </p:nvSpPr>
          <p:spPr>
            <a:xfrm>
              <a:off x="4286250" y="3074549"/>
              <a:ext cx="1000125" cy="3214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차트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221956" y="3031687"/>
              <a:ext cx="1000125" cy="3214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위젯</a:t>
              </a: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2098096" y="5208079"/>
            <a:ext cx="1000125" cy="3214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데이터소스 미리보기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cxnSp>
        <p:nvCxnSpPr>
          <p:cNvPr id="43" name="꺾인 연결선[E] 42"/>
          <p:cNvCxnSpPr>
            <a:stCxn id="56" idx="2"/>
            <a:endCxn id="40" idx="0"/>
          </p:cNvCxnSpPr>
          <p:nvPr/>
        </p:nvCxnSpPr>
        <p:spPr>
          <a:xfrm rot="16200000" flipH="1">
            <a:off x="1658941" y="4268861"/>
            <a:ext cx="501856" cy="1376580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3079019" y="5147253"/>
            <a:ext cx="1655143" cy="38229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92075" indent="-92075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데이터 상세 정보 열람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pPr marL="179388" lvl="1" indent="-93663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그리드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/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통계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&amp;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스키마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72" y="5739909"/>
            <a:ext cx="113921" cy="113921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06" y="5151119"/>
            <a:ext cx="113921" cy="113921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1707263" y="3500185"/>
            <a:ext cx="1872124" cy="80981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92075" indent="-92075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대시보드 열람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pPr marL="92075" indent="-92075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워크북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/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대시보드 기본 정보 열람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pPr marL="92075" indent="-92075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댓글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pPr marL="92075" indent="-92075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워크북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/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대시보드 기본정보 수정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/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삭제</a:t>
            </a: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31" y="3999829"/>
            <a:ext cx="113921" cy="113921"/>
          </a:xfrm>
          <a:prstGeom prst="rect">
            <a:avLst/>
          </a:prstGeom>
        </p:spPr>
      </p:pic>
      <p:sp>
        <p:nvSpPr>
          <p:cNvPr id="53" name="직사각형 52"/>
          <p:cNvSpPr/>
          <p:nvPr/>
        </p:nvSpPr>
        <p:spPr>
          <a:xfrm>
            <a:off x="651206" y="3252759"/>
            <a:ext cx="1421607" cy="26062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kumimoji="1" lang="ko-KR" altLang="en-US" sz="700" b="1">
                <a:solidFill>
                  <a:schemeClr val="tx1"/>
                </a:solidFill>
                <a:latin typeface="+mn-ea"/>
                <a:cs typeface="Nanum Gothic" charset="-127"/>
              </a:rPr>
              <a:t>워크북 </a:t>
            </a:r>
            <a:r>
              <a:rPr kumimoji="1" lang="ko-KR" altLang="en-US" sz="700" b="1" dirty="0">
                <a:solidFill>
                  <a:schemeClr val="tx1"/>
                </a:solidFill>
                <a:latin typeface="+mn-ea"/>
                <a:cs typeface="Nanum Gothic" charset="-127"/>
              </a:rPr>
              <a:t>이하 뎁스 구조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721516" y="3588136"/>
            <a:ext cx="1000125" cy="3214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워크북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1835479" y="4385702"/>
            <a:ext cx="1000125" cy="3214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rPr>
              <a:t>대시보드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721516" y="4384755"/>
            <a:ext cx="1000125" cy="3214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rPr>
              <a:t>대시보드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2949443" y="4385702"/>
            <a:ext cx="1000125" cy="3214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...</a:t>
            </a:r>
            <a:endParaRPr kumimoji="1"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51206" y="719386"/>
            <a:ext cx="1421607" cy="26062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kumimoji="1" lang="ko-KR" altLang="en-US" sz="700" b="1" dirty="0">
                <a:solidFill>
                  <a:schemeClr val="tx1"/>
                </a:solidFill>
                <a:latin typeface="+mn-ea"/>
                <a:cs typeface="Nanum Gothic" charset="-127"/>
              </a:rPr>
              <a:t>콘텐츠 생성 흐름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098096" y="5791904"/>
            <a:ext cx="1000125" cy="3214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사용자정의 컬럼 추가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cxnSp>
        <p:nvCxnSpPr>
          <p:cNvPr id="65" name="꺾인 연결선[E] 64"/>
          <p:cNvCxnSpPr>
            <a:stCxn id="35" idx="2"/>
            <a:endCxn id="64" idx="0"/>
          </p:cNvCxnSpPr>
          <p:nvPr/>
        </p:nvCxnSpPr>
        <p:spPr>
          <a:xfrm rot="16200000" flipH="1">
            <a:off x="1778690" y="4972434"/>
            <a:ext cx="262357" cy="137658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그림 6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135" y="5739909"/>
            <a:ext cx="113921" cy="11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95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/>
          <p:cNvSpPr/>
          <p:nvPr/>
        </p:nvSpPr>
        <p:spPr>
          <a:xfrm>
            <a:off x="9821518" y="3903835"/>
            <a:ext cx="2212374" cy="470238"/>
          </a:xfrm>
          <a:prstGeom prst="rect">
            <a:avLst/>
          </a:prstGeom>
          <a:solidFill>
            <a:schemeClr val="bg1">
              <a:alpha val="7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762" lvl="1"/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데이터 소스 연결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expire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이후 해당 대시보드에 진입하면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pPr marL="174625" lvl="1" indent="-84138">
              <a:buFont typeface="Arial" charset="0"/>
              <a:buChar char="•"/>
            </a:pP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관리자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,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열람자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: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최근 설정된 필터 상태로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Re-Ingestion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후 대시보드 진입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cxnSp>
        <p:nvCxnSpPr>
          <p:cNvPr id="31" name="직선 연결선[R] 30"/>
          <p:cNvCxnSpPr/>
          <p:nvPr/>
        </p:nvCxnSpPr>
        <p:spPr>
          <a:xfrm>
            <a:off x="211925" y="5374222"/>
            <a:ext cx="1168858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[R] 179"/>
          <p:cNvCxnSpPr/>
          <p:nvPr/>
        </p:nvCxnSpPr>
        <p:spPr>
          <a:xfrm>
            <a:off x="9145029" y="739037"/>
            <a:ext cx="0" cy="6047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/>
          <p:cNvCxnSpPr>
            <a:stCxn id="139" idx="3"/>
            <a:endCxn id="131" idx="1"/>
          </p:cNvCxnSpPr>
          <p:nvPr/>
        </p:nvCxnSpPr>
        <p:spPr>
          <a:xfrm flipV="1">
            <a:off x="4333548" y="5792188"/>
            <a:ext cx="5022269" cy="1465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/>
          <p:cNvCxnSpPr>
            <a:stCxn id="135" idx="3"/>
            <a:endCxn id="60" idx="1"/>
          </p:cNvCxnSpPr>
          <p:nvPr/>
        </p:nvCxnSpPr>
        <p:spPr>
          <a:xfrm flipV="1">
            <a:off x="4333548" y="1147050"/>
            <a:ext cx="2957516" cy="201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>
                <a:latin typeface="+mn-ea"/>
                <a:ea typeface="+mn-ea"/>
              </a:rPr>
              <a:t>데이터 소스 연결 흐름 및 구조 </a:t>
            </a:r>
            <a:r>
              <a:rPr kumimoji="1" lang="en-US" altLang="ko-KR" dirty="0">
                <a:latin typeface="+mn-ea"/>
                <a:ea typeface="+mn-ea"/>
              </a:rPr>
              <a:t>/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kumimoji="1" lang="en-US" altLang="ko-KR" dirty="0">
                <a:latin typeface="+mn-ea"/>
                <a:ea typeface="+mn-ea"/>
              </a:rPr>
              <a:t>Essential filter, Recommendation filter and ingestion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ea typeface="+mn-ea"/>
                <a:cs typeface="Malgun Gothic" charset="-127"/>
              </a:rPr>
              <a:t>1.1 </a:t>
            </a:r>
            <a:r>
              <a:rPr kumimoji="1" lang="ko-KR" altLang="en-US" dirty="0">
                <a:latin typeface="+mn-ea"/>
                <a:ea typeface="+mn-ea"/>
              </a:rPr>
              <a:t>워크북 </a:t>
            </a:r>
            <a:r>
              <a:rPr kumimoji="1" lang="en-US" altLang="ko-KR" dirty="0">
                <a:latin typeface="+mn-ea"/>
                <a:ea typeface="+mn-ea"/>
              </a:rPr>
              <a:t>&amp; </a:t>
            </a:r>
            <a:r>
              <a:rPr kumimoji="1" lang="ko-KR" altLang="en-US" dirty="0">
                <a:latin typeface="+mn-ea"/>
                <a:ea typeface="+mn-ea"/>
              </a:rPr>
              <a:t>대시보드 생성 </a:t>
            </a:r>
            <a:r>
              <a:rPr kumimoji="1" lang="en-US" altLang="ko-KR" b="1" dirty="0">
                <a:latin typeface="+mn-ea"/>
                <a:ea typeface="+mn-ea"/>
              </a:rPr>
              <a:t>&gt;</a:t>
            </a:r>
            <a:r>
              <a:rPr kumimoji="1" lang="ko-KR" altLang="en-US" b="1" dirty="0">
                <a:latin typeface="+mn-ea"/>
                <a:ea typeface="+mn-ea"/>
              </a:rPr>
              <a:t> 시나리오 및 기본 정책</a:t>
            </a:r>
            <a:r>
              <a:rPr kumimoji="1" lang="en-US" altLang="ko-KR" b="1" dirty="0">
                <a:latin typeface="+mn-ea"/>
                <a:ea typeface="+mn-ea"/>
              </a:rPr>
              <a:t>(2)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latin typeface="+mn-ea"/>
                <a:ea typeface="+mn-ea"/>
              </a:rPr>
              <a:pPr/>
              <a:t>17</a:t>
            </a:fld>
            <a:endParaRPr lang="ko-KR" altLang="en-US">
              <a:latin typeface="+mn-ea"/>
              <a:ea typeface="+mn-ea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218122" y="988331"/>
            <a:ext cx="1000125" cy="3214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데이터소스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pPr algn="ctr"/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단계별 설정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147814" y="727705"/>
            <a:ext cx="1365327" cy="26062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kumimoji="1" lang="en-US" altLang="ko-KR" sz="700" b="1" dirty="0">
                <a:solidFill>
                  <a:schemeClr val="tx1"/>
                </a:solidFill>
                <a:latin typeface="+mn-ea"/>
                <a:cs typeface="Nanum Gothic" charset="-127"/>
              </a:rPr>
              <a:t>Linked </a:t>
            </a:r>
            <a:r>
              <a:rPr kumimoji="1" lang="en-US" altLang="ko-KR" sz="700" b="1" dirty="0" err="1">
                <a:solidFill>
                  <a:schemeClr val="tx1"/>
                </a:solidFill>
                <a:latin typeface="+mn-ea"/>
                <a:cs typeface="Nanum Gothic" charset="-127"/>
              </a:rPr>
              <a:t>datasource</a:t>
            </a:r>
            <a:r>
              <a:rPr kumimoji="1" lang="en-US" altLang="ko-KR" sz="700" b="1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ko-KR" altLang="en-US" sz="700" b="1" dirty="0">
                <a:solidFill>
                  <a:schemeClr val="tx1"/>
                </a:solidFill>
                <a:latin typeface="+mn-ea"/>
                <a:cs typeface="Nanum Gothic" charset="-127"/>
              </a:rPr>
              <a:t>생성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218122" y="5634848"/>
            <a:ext cx="1000125" cy="3214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데이터소스 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pPr algn="ctr"/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단계별 설정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47814" y="5374222"/>
            <a:ext cx="1811489" cy="26062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kumimoji="1" lang="en-US" altLang="ko-KR" sz="700" b="1" dirty="0">
                <a:solidFill>
                  <a:schemeClr val="tx1"/>
                </a:solidFill>
                <a:latin typeface="+mn-ea"/>
                <a:cs typeface="Nanum Gothic" charset="-127"/>
              </a:rPr>
              <a:t>Ingested </a:t>
            </a:r>
            <a:r>
              <a:rPr kumimoji="1" lang="en-US" altLang="ko-KR" sz="700" b="1" dirty="0" err="1">
                <a:solidFill>
                  <a:schemeClr val="tx1"/>
                </a:solidFill>
                <a:latin typeface="+mn-ea"/>
                <a:cs typeface="Nanum Gothic" charset="-127"/>
              </a:rPr>
              <a:t>datasource</a:t>
            </a:r>
            <a:r>
              <a:rPr kumimoji="1" lang="ko-KR" altLang="en-US" sz="700" b="1" dirty="0">
                <a:solidFill>
                  <a:schemeClr val="tx1"/>
                </a:solidFill>
                <a:latin typeface="+mn-ea"/>
                <a:cs typeface="Nanum Gothic" charset="-127"/>
              </a:rPr>
              <a:t> 생성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218121" y="1313851"/>
            <a:ext cx="2176429" cy="123065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kumimoji="1" lang="en-US" altLang="ko-KR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[</a:t>
            </a:r>
            <a:r>
              <a:rPr kumimoji="1" lang="ko-KR" altLang="en-US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참고</a:t>
            </a:r>
            <a:r>
              <a:rPr kumimoji="1" lang="en-US" altLang="ko-KR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kumimoji="1" lang="ko-KR" altLang="en-US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데이터소스에서 설정하는 주요 항목</a:t>
            </a:r>
            <a:endParaRPr kumimoji="1" lang="en-US" altLang="ko-KR" sz="600" b="1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b="1" dirty="0">
                <a:solidFill>
                  <a:srgbClr val="FF0000"/>
                </a:solidFill>
                <a:latin typeface="+mn-ea"/>
                <a:cs typeface="Nanum Gothic" charset="-127"/>
              </a:rPr>
              <a:t>1.</a:t>
            </a:r>
            <a:r>
              <a:rPr kumimoji="1" lang="ko-KR" altLang="en-US" sz="600" b="1" dirty="0">
                <a:solidFill>
                  <a:srgbClr val="FF0000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b="1" dirty="0">
                <a:solidFill>
                  <a:srgbClr val="FF0000"/>
                </a:solidFill>
                <a:latin typeface="+mn-ea"/>
                <a:cs typeface="Nanum Gothic" charset="-127"/>
              </a:rPr>
              <a:t>Expiration time interval</a:t>
            </a:r>
            <a:r>
              <a:rPr kumimoji="1" lang="ko-KR" altLang="en-US" sz="600" b="1" dirty="0">
                <a:solidFill>
                  <a:srgbClr val="FF0000"/>
                </a:solidFill>
                <a:latin typeface="+mn-ea"/>
                <a:cs typeface="Nanum Gothic" charset="-127"/>
              </a:rPr>
              <a:t> </a:t>
            </a:r>
            <a:endParaRPr kumimoji="1" lang="en-US" altLang="ko-KR" sz="600" b="1" dirty="0">
              <a:solidFill>
                <a:srgbClr val="FF0000"/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2.</a:t>
            </a:r>
            <a:r>
              <a:rPr kumimoji="1" lang="ko-KR" altLang="en-US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essential filter</a:t>
            </a:r>
            <a:r>
              <a:rPr kumimoji="1" lang="ko-KR" altLang="en-US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가 </a:t>
            </a:r>
            <a:r>
              <a:rPr kumimoji="1" lang="en-US" altLang="ko-KR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1</a:t>
            </a:r>
            <a:r>
              <a:rPr kumimoji="1" lang="ko-KR" altLang="en-US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개 이상 사용할 경우</a:t>
            </a:r>
            <a:endParaRPr kumimoji="1" lang="en-US" altLang="ko-KR" sz="600" b="1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pPr marL="180975" lvl="1" indent="-90488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essential filter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컬럼 선정 및 순서 설정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pPr marL="180975" indent="-90488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essential filter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각 컬럼별 상세 설정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pPr marL="273050" lvl="2" indent="-92075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값 선택 범위 사용 여부 설정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291064" y="986316"/>
            <a:ext cx="1149370" cy="321468"/>
          </a:xfrm>
          <a:prstGeom prst="rect">
            <a:avLst/>
          </a:prstGeom>
          <a:solidFill>
            <a:srgbClr val="7F7F7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임시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 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데이터소스</a:t>
            </a:r>
            <a:endParaRPr kumimoji="1" lang="en-US" altLang="ko-KR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18121" y="5956316"/>
            <a:ext cx="2176429" cy="123065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kumimoji="1" lang="en-US" altLang="ko-KR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[</a:t>
            </a:r>
            <a:r>
              <a:rPr kumimoji="1" lang="ko-KR" altLang="en-US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참고</a:t>
            </a:r>
            <a:r>
              <a:rPr kumimoji="1" lang="en-US" altLang="ko-KR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kumimoji="1" lang="ko-KR" altLang="en-US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데이터소스에서 설정하는 주요 항목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pPr marL="92075" indent="-92075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Recommendation filter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컬럼 선정 및 순서 설정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pPr marL="92075" indent="-92075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Recommendation filter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각 컬럼별 상세 설정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pPr marL="177800" lvl="1" indent="-93663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값 선택 범위 사용 여부 설정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1959303" y="5646112"/>
            <a:ext cx="1149370" cy="321468"/>
          </a:xfrm>
          <a:prstGeom prst="rect">
            <a:avLst/>
          </a:prstGeom>
          <a:solidFill>
            <a:srgbClr val="7F7F7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Ingested 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데이터소스</a:t>
            </a:r>
            <a:endParaRPr kumimoji="1" lang="en-US" altLang="ko-KR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 flipH="1">
            <a:off x="8253110" y="1008729"/>
            <a:ext cx="154707" cy="93956"/>
            <a:chOff x="5961583" y="1132411"/>
            <a:chExt cx="336237" cy="204202"/>
          </a:xfrm>
        </p:grpSpPr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1583" y="1160826"/>
              <a:ext cx="175787" cy="175787"/>
            </a:xfrm>
            <a:prstGeom prst="rect">
              <a:avLst/>
            </a:prstGeom>
          </p:spPr>
        </p:pic>
        <p:pic>
          <p:nvPicPr>
            <p:cNvPr id="95" name="그림 94"/>
            <p:cNvPicPr>
              <a:picLocks noChangeAspect="1"/>
            </p:cNvPicPr>
            <p:nvPr/>
          </p:nvPicPr>
          <p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2033" y="1160826"/>
              <a:ext cx="175787" cy="175787"/>
            </a:xfrm>
            <a:prstGeom prst="rect">
              <a:avLst/>
            </a:prstGeom>
          </p:spPr>
        </p:pic>
        <p:pic>
          <p:nvPicPr>
            <p:cNvPr id="102" name="그림 101"/>
            <p:cNvPicPr>
              <a:picLocks noChangeAspect="1"/>
            </p:cNvPicPr>
            <p:nvPr/>
          </p:nvPicPr>
          <p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1384" y="1132411"/>
              <a:ext cx="175787" cy="175787"/>
            </a:xfrm>
            <a:prstGeom prst="rect">
              <a:avLst/>
            </a:prstGeom>
          </p:spPr>
        </p:pic>
      </p:grpSp>
      <p:sp>
        <p:nvSpPr>
          <p:cNvPr id="106" name="직사각형 105"/>
          <p:cNvSpPr/>
          <p:nvPr/>
        </p:nvSpPr>
        <p:spPr>
          <a:xfrm>
            <a:off x="4365503" y="956208"/>
            <a:ext cx="1248536" cy="20591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A. essential filter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사용 안함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4365502" y="1731249"/>
            <a:ext cx="1341523" cy="20591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B. essential filter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1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개 이상 사용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7179388" y="1303895"/>
            <a:ext cx="2176429" cy="21771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92075" indent="-92075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모든 사용자가 동일 데이터 소스 사용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7291064" y="1947159"/>
            <a:ext cx="1149370" cy="321468"/>
          </a:xfrm>
          <a:prstGeom prst="rect">
            <a:avLst/>
          </a:prstGeom>
          <a:solidFill>
            <a:srgbClr val="7F7F7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임시 데이터소스</a:t>
            </a:r>
            <a:endParaRPr kumimoji="1" lang="en-US" altLang="ko-KR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7541585" y="2577472"/>
            <a:ext cx="1149370" cy="321468"/>
            <a:chOff x="3972190" y="2700790"/>
            <a:chExt cx="1149370" cy="321468"/>
          </a:xfrm>
        </p:grpSpPr>
        <p:sp>
          <p:nvSpPr>
            <p:cNvPr id="75" name="직사각형 74"/>
            <p:cNvSpPr/>
            <p:nvPr/>
          </p:nvSpPr>
          <p:spPr>
            <a:xfrm>
              <a:off x="3972190" y="2700790"/>
              <a:ext cx="1149370" cy="321468"/>
            </a:xfrm>
            <a:prstGeom prst="rect">
              <a:avLst/>
            </a:prstGeom>
            <a:solidFill>
              <a:srgbClr val="7F7F7F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임시 데이터소스</a:t>
              </a:r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 1</a:t>
              </a: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4967620" y="2726220"/>
              <a:ext cx="121323" cy="80882"/>
              <a:chOff x="4717099" y="2463778"/>
              <a:chExt cx="121323" cy="80882"/>
            </a:xfrm>
          </p:grpSpPr>
          <p:pic>
            <p:nvPicPr>
              <p:cNvPr id="116" name="그림 115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757540" y="2463778"/>
                <a:ext cx="80882" cy="80882"/>
              </a:xfrm>
              <a:prstGeom prst="rect">
                <a:avLst/>
              </a:prstGeom>
            </p:spPr>
          </p:pic>
          <p:pic>
            <p:nvPicPr>
              <p:cNvPr id="125" name="그림 124"/>
              <p:cNvPicPr>
                <a:picLocks noChangeAspect="1"/>
              </p:cNvPicPr>
              <p:nvPr/>
            </p:nvPicPr>
            <p:blipFill>
              <a:blip r:embed="rId2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717099" y="2463778"/>
                <a:ext cx="80882" cy="80882"/>
              </a:xfrm>
              <a:prstGeom prst="rect">
                <a:avLst/>
              </a:prstGeom>
            </p:spPr>
          </p:pic>
        </p:grpSp>
      </p:grpSp>
      <p:grpSp>
        <p:nvGrpSpPr>
          <p:cNvPr id="126" name="그룹 125"/>
          <p:cNvGrpSpPr/>
          <p:nvPr/>
        </p:nvGrpSpPr>
        <p:grpSpPr>
          <a:xfrm>
            <a:off x="8286494" y="1970529"/>
            <a:ext cx="121323" cy="80882"/>
            <a:chOff x="4717099" y="2463778"/>
            <a:chExt cx="121323" cy="80882"/>
          </a:xfrm>
        </p:grpSpPr>
        <p:pic>
          <p:nvPicPr>
            <p:cNvPr id="127" name="그림 126"/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57540" y="2463778"/>
              <a:ext cx="80882" cy="80882"/>
            </a:xfrm>
            <a:prstGeom prst="rect">
              <a:avLst/>
            </a:prstGeom>
          </p:spPr>
        </p:pic>
        <p:pic>
          <p:nvPicPr>
            <p:cNvPr id="128" name="그림 127"/>
            <p:cNvPicPr>
              <a:picLocks noChangeAspect="1"/>
            </p:cNvPicPr>
            <p:nvPr/>
          </p:nvPicPr>
          <p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17099" y="2463778"/>
              <a:ext cx="80882" cy="80882"/>
            </a:xfrm>
            <a:prstGeom prst="rect">
              <a:avLst/>
            </a:prstGeom>
          </p:spPr>
        </p:pic>
      </p:grpSp>
      <p:cxnSp>
        <p:nvCxnSpPr>
          <p:cNvPr id="29" name="꺾인 연결선[E] 28"/>
          <p:cNvCxnSpPr>
            <a:endCxn id="75" idx="1"/>
          </p:cNvCxnSpPr>
          <p:nvPr/>
        </p:nvCxnSpPr>
        <p:spPr>
          <a:xfrm rot="16200000" flipH="1">
            <a:off x="7226174" y="2422794"/>
            <a:ext cx="469579" cy="161244"/>
          </a:xfrm>
          <a:prstGeom prst="bentConnector2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/>
          <p:cNvSpPr/>
          <p:nvPr/>
        </p:nvSpPr>
        <p:spPr>
          <a:xfrm>
            <a:off x="7342050" y="2339353"/>
            <a:ext cx="2479468" cy="21771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최초 대시보드 생성 이후 또는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expiration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이후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essential filter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를 재설정하면 새로운 데이터 소스가 생성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(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파생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) 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됨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cxnSp>
        <p:nvCxnSpPr>
          <p:cNvPr id="136" name="직선 화살표 연결선 135"/>
          <p:cNvCxnSpPr>
            <a:stCxn id="60" idx="3"/>
            <a:endCxn id="137" idx="1"/>
          </p:cNvCxnSpPr>
          <p:nvPr/>
        </p:nvCxnSpPr>
        <p:spPr>
          <a:xfrm>
            <a:off x="8440434" y="1147050"/>
            <a:ext cx="906890" cy="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/>
          <p:cNvSpPr/>
          <p:nvPr/>
        </p:nvSpPr>
        <p:spPr>
          <a:xfrm>
            <a:off x="9347324" y="986317"/>
            <a:ext cx="1000125" cy="3214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대시보드</a:t>
            </a:r>
            <a:endParaRPr kumimoji="1" lang="en-US" altLang="ko-KR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9347322" y="2574012"/>
            <a:ext cx="1000125" cy="3214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대시보드</a:t>
            </a:r>
            <a:endParaRPr kumimoji="1" lang="en-US" altLang="ko-KR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cxnSp>
        <p:nvCxnSpPr>
          <p:cNvPr id="67" name="직선 화살표 연결선 66"/>
          <p:cNvCxnSpPr>
            <a:stCxn id="75" idx="3"/>
            <a:endCxn id="45" idx="1"/>
          </p:cNvCxnSpPr>
          <p:nvPr/>
        </p:nvCxnSpPr>
        <p:spPr>
          <a:xfrm flipV="1">
            <a:off x="8690955" y="2734746"/>
            <a:ext cx="656367" cy="346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/>
          <p:cNvSpPr/>
          <p:nvPr/>
        </p:nvSpPr>
        <p:spPr>
          <a:xfrm>
            <a:off x="10117207" y="3024465"/>
            <a:ext cx="2097042" cy="40477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6350" lvl="1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essential filter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가 재설정되면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,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value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선택 값이 동일한 </a:t>
            </a:r>
            <a:r>
              <a:rPr kumimoji="1" lang="ko-KR" altLang="en-US" sz="600" u="sng" dirty="0">
                <a:solidFill>
                  <a:schemeClr val="tx1"/>
                </a:solidFill>
                <a:latin typeface="+mn-ea"/>
                <a:cs typeface="Nanum Gothic" charset="-127"/>
              </a:rPr>
              <a:t>임시 데이터 소스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가 있는지 체크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pPr marL="179388" lvl="2" indent="-73025">
              <a:buFont typeface="Arial" charset="0"/>
              <a:buChar char="•"/>
            </a:pP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있을 경우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,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해당 임시 데이터 소스를 연결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.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즉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,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essential filter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value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선택 값이 동일한 사용자들끼리 동일 데이터 소스를 사용하게 됨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pPr marL="179388" lvl="2" indent="-73025">
              <a:buFont typeface="Arial" charset="0"/>
              <a:buChar char="•"/>
            </a:pPr>
            <a:r>
              <a:rPr kumimoji="1" lang="ko-KR" altLang="en-US" sz="600" u="sng" dirty="0">
                <a:solidFill>
                  <a:schemeClr val="tx1"/>
                </a:solidFill>
                <a:latin typeface="+mn-ea"/>
                <a:cs typeface="Nanum Gothic" charset="-127"/>
              </a:rPr>
              <a:t>없을 경우</a:t>
            </a:r>
            <a:r>
              <a:rPr kumimoji="1" lang="en-US" altLang="ko-KR" sz="600" u="sng" dirty="0">
                <a:solidFill>
                  <a:schemeClr val="tx1"/>
                </a:solidFill>
                <a:latin typeface="+mn-ea"/>
                <a:cs typeface="Nanum Gothic" charset="-127"/>
              </a:rPr>
              <a:t>,</a:t>
            </a:r>
            <a:r>
              <a:rPr kumimoji="1" lang="ko-KR" altLang="en-US" sz="600" u="sng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아래와 같은 네이밍 규칙을 적용하여 새로운 임시 데이터 소스를 생성</a:t>
            </a:r>
            <a:endParaRPr kumimoji="1" lang="en-US" altLang="ko-KR" sz="600" dirty="0">
              <a:solidFill>
                <a:srgbClr val="FF0000"/>
              </a:solidFill>
              <a:latin typeface="+mn-ea"/>
              <a:cs typeface="Nanum Gothic" charset="-127"/>
            </a:endParaRPr>
          </a:p>
          <a:p>
            <a:pPr marL="269875" lvl="3" indent="-73025">
              <a:buFont typeface="Arial" charset="0"/>
              <a:buChar char="•"/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(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데이터소스명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_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필수필터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value)</a:t>
            </a:r>
          </a:p>
          <a:p>
            <a:pPr marL="1009650" lvl="3" indent="-88900">
              <a:buFont typeface="Arial" charset="0"/>
              <a:buChar char="•"/>
            </a:pP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7887265" y="3443859"/>
            <a:ext cx="1149370" cy="321468"/>
            <a:chOff x="3972190" y="3567177"/>
            <a:chExt cx="1149370" cy="321468"/>
          </a:xfrm>
        </p:grpSpPr>
        <p:sp>
          <p:nvSpPr>
            <p:cNvPr id="83" name="직사각형 82"/>
            <p:cNvSpPr/>
            <p:nvPr/>
          </p:nvSpPr>
          <p:spPr>
            <a:xfrm>
              <a:off x="3972190" y="3567177"/>
              <a:ext cx="1149370" cy="321468"/>
            </a:xfrm>
            <a:prstGeom prst="rect">
              <a:avLst/>
            </a:prstGeom>
            <a:solidFill>
              <a:srgbClr val="7F7F7F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임시 데이터소스 </a:t>
              </a:r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n</a:t>
              </a:r>
            </a:p>
          </p:txBody>
        </p:sp>
        <p:grpSp>
          <p:nvGrpSpPr>
            <p:cNvPr id="84" name="그룹 83"/>
            <p:cNvGrpSpPr/>
            <p:nvPr/>
          </p:nvGrpSpPr>
          <p:grpSpPr>
            <a:xfrm>
              <a:off x="4967620" y="3592607"/>
              <a:ext cx="121323" cy="80882"/>
              <a:chOff x="4717099" y="2463778"/>
              <a:chExt cx="121323" cy="80882"/>
            </a:xfrm>
          </p:grpSpPr>
          <p:pic>
            <p:nvPicPr>
              <p:cNvPr id="85" name="그림 84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757540" y="2463778"/>
                <a:ext cx="80882" cy="80882"/>
              </a:xfrm>
              <a:prstGeom prst="rect">
                <a:avLst/>
              </a:prstGeom>
            </p:spPr>
          </p:pic>
          <p:pic>
            <p:nvPicPr>
              <p:cNvPr id="86" name="그림 85"/>
              <p:cNvPicPr>
                <a:picLocks noChangeAspect="1"/>
              </p:cNvPicPr>
              <p:nvPr/>
            </p:nvPicPr>
            <p:blipFill>
              <a:blip r:embed="rId2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717099" y="2463778"/>
                <a:ext cx="80882" cy="80882"/>
              </a:xfrm>
              <a:prstGeom prst="rect">
                <a:avLst/>
              </a:prstGeom>
            </p:spPr>
          </p:pic>
        </p:grpSp>
      </p:grpSp>
      <p:sp>
        <p:nvSpPr>
          <p:cNvPr id="89" name="직사각형 88"/>
          <p:cNvSpPr/>
          <p:nvPr/>
        </p:nvSpPr>
        <p:spPr>
          <a:xfrm rot="5400000">
            <a:off x="8183869" y="2875085"/>
            <a:ext cx="318750" cy="21771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kumimoji="1" lang="en-US" altLang="ko-KR" sz="600">
                <a:solidFill>
                  <a:schemeClr val="tx1"/>
                </a:solidFill>
                <a:latin typeface="+mn-ea"/>
                <a:cs typeface="Nanum Gothic" charset="-127"/>
              </a:rPr>
              <a:t>...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90" name="직사각형 89"/>
          <p:cNvSpPr/>
          <p:nvPr/>
        </p:nvSpPr>
        <p:spPr>
          <a:xfrm rot="5400000">
            <a:off x="8334220" y="3312322"/>
            <a:ext cx="318750" cy="21771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kumimoji="1" lang="en-US" altLang="ko-KR" sz="600">
                <a:solidFill>
                  <a:schemeClr val="tx1"/>
                </a:solidFill>
                <a:latin typeface="+mn-ea"/>
                <a:cs typeface="Nanum Gothic" charset="-127"/>
              </a:rPr>
              <a:t>...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grpSp>
        <p:nvGrpSpPr>
          <p:cNvPr id="94" name="그룹 93"/>
          <p:cNvGrpSpPr/>
          <p:nvPr/>
        </p:nvGrpSpPr>
        <p:grpSpPr>
          <a:xfrm>
            <a:off x="7748201" y="3001182"/>
            <a:ext cx="1149370" cy="321468"/>
            <a:chOff x="3972190" y="2700790"/>
            <a:chExt cx="1149370" cy="321468"/>
          </a:xfrm>
        </p:grpSpPr>
        <p:sp>
          <p:nvSpPr>
            <p:cNvPr id="96" name="직사각형 95"/>
            <p:cNvSpPr/>
            <p:nvPr/>
          </p:nvSpPr>
          <p:spPr>
            <a:xfrm>
              <a:off x="3972190" y="2700790"/>
              <a:ext cx="1149370" cy="321468"/>
            </a:xfrm>
            <a:prstGeom prst="rect">
              <a:avLst/>
            </a:prstGeom>
            <a:solidFill>
              <a:srgbClr val="7F7F7F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임시 데이터소스</a:t>
              </a:r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 2</a:t>
              </a:r>
            </a:p>
          </p:txBody>
        </p:sp>
        <p:grpSp>
          <p:nvGrpSpPr>
            <p:cNvPr id="97" name="그룹 96"/>
            <p:cNvGrpSpPr/>
            <p:nvPr/>
          </p:nvGrpSpPr>
          <p:grpSpPr>
            <a:xfrm>
              <a:off x="4967620" y="2726220"/>
              <a:ext cx="121323" cy="80882"/>
              <a:chOff x="4717099" y="2463778"/>
              <a:chExt cx="121323" cy="80882"/>
            </a:xfrm>
          </p:grpSpPr>
          <p:pic>
            <p:nvPicPr>
              <p:cNvPr id="98" name="그림 97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757540" y="2463778"/>
                <a:ext cx="80882" cy="80882"/>
              </a:xfrm>
              <a:prstGeom prst="rect">
                <a:avLst/>
              </a:prstGeom>
            </p:spPr>
          </p:pic>
          <p:pic>
            <p:nvPicPr>
              <p:cNvPr id="99" name="그림 98"/>
              <p:cNvPicPr>
                <a:picLocks noChangeAspect="1"/>
              </p:cNvPicPr>
              <p:nvPr/>
            </p:nvPicPr>
            <p:blipFill>
              <a:blip r:embed="rId2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717099" y="2463778"/>
                <a:ext cx="80882" cy="80882"/>
              </a:xfrm>
              <a:prstGeom prst="rect">
                <a:avLst/>
              </a:prstGeom>
            </p:spPr>
          </p:pic>
        </p:grpSp>
      </p:grpSp>
      <p:cxnSp>
        <p:nvCxnSpPr>
          <p:cNvPr id="101" name="직선 화살표 연결선 100"/>
          <p:cNvCxnSpPr>
            <a:stCxn id="52" idx="3"/>
            <a:endCxn id="77" idx="1"/>
          </p:cNvCxnSpPr>
          <p:nvPr/>
        </p:nvCxnSpPr>
        <p:spPr>
          <a:xfrm>
            <a:off x="1218247" y="5795582"/>
            <a:ext cx="741056" cy="11264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[E] 103"/>
          <p:cNvCxnSpPr>
            <a:stCxn id="137" idx="2"/>
            <a:endCxn id="147" idx="2"/>
          </p:cNvCxnSpPr>
          <p:nvPr/>
        </p:nvCxnSpPr>
        <p:spPr>
          <a:xfrm rot="5400000" flipH="1">
            <a:off x="7726398" y="-813203"/>
            <a:ext cx="78353" cy="4163625"/>
          </a:xfrm>
          <a:prstGeom prst="bentConnector3">
            <a:avLst>
              <a:gd name="adj1" fmla="val -38389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/>
          <p:cNvSpPr/>
          <p:nvPr/>
        </p:nvSpPr>
        <p:spPr>
          <a:xfrm>
            <a:off x="9823547" y="1523029"/>
            <a:ext cx="2043073" cy="40477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데이터 소스 연결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expire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이후 해당 대시보드에 진입하면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Re-Ingestion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이 진행됨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9355817" y="5631454"/>
            <a:ext cx="1000125" cy="3214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대시보드</a:t>
            </a:r>
            <a:endParaRPr kumimoji="1" lang="en-US" altLang="ko-KR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9404852" y="1377457"/>
            <a:ext cx="885068" cy="16073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600" b="1" dirty="0" err="1">
                <a:solidFill>
                  <a:schemeClr val="bg1"/>
                </a:solidFill>
                <a:latin typeface="+mn-ea"/>
                <a:cs typeface="Nanum Gothic" charset="-127"/>
              </a:rPr>
              <a:t>Datasource</a:t>
            </a:r>
            <a:r>
              <a:rPr kumimoji="1"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 link expired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10663719" y="5631454"/>
            <a:ext cx="1000125" cy="3214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차트</a:t>
            </a:r>
            <a:endParaRPr kumimoji="1" lang="en-US" altLang="ko-KR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cxnSp>
        <p:nvCxnSpPr>
          <p:cNvPr id="108" name="직선 연결선[R] 107"/>
          <p:cNvCxnSpPr>
            <a:endCxn id="100" idx="2"/>
          </p:cNvCxnSpPr>
          <p:nvPr/>
        </p:nvCxnSpPr>
        <p:spPr>
          <a:xfrm flipV="1">
            <a:off x="10535257" y="5952922"/>
            <a:ext cx="628525" cy="1808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/>
          <p:cNvCxnSpPr>
            <a:stCxn id="131" idx="3"/>
            <a:endCxn id="100" idx="1"/>
          </p:cNvCxnSpPr>
          <p:nvPr/>
        </p:nvCxnSpPr>
        <p:spPr>
          <a:xfrm>
            <a:off x="10355942" y="5792188"/>
            <a:ext cx="307777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1336225" y="5719982"/>
            <a:ext cx="470173" cy="160734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Ingestion</a:t>
            </a:r>
          </a:p>
        </p:txBody>
      </p:sp>
      <p:cxnSp>
        <p:nvCxnSpPr>
          <p:cNvPr id="87" name="꺾인 연결선[E] 86"/>
          <p:cNvCxnSpPr>
            <a:stCxn id="45" idx="2"/>
            <a:endCxn id="156" idx="2"/>
          </p:cNvCxnSpPr>
          <p:nvPr/>
        </p:nvCxnSpPr>
        <p:spPr>
          <a:xfrm rot="5400000" flipH="1">
            <a:off x="7556964" y="605060"/>
            <a:ext cx="440483" cy="4140359"/>
          </a:xfrm>
          <a:prstGeom prst="bentConnector3">
            <a:avLst>
              <a:gd name="adj1" fmla="val -24681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[R] 123"/>
          <p:cNvCxnSpPr>
            <a:endCxn id="131" idx="2"/>
          </p:cNvCxnSpPr>
          <p:nvPr/>
        </p:nvCxnSpPr>
        <p:spPr>
          <a:xfrm flipH="1" flipV="1">
            <a:off x="9855880" y="5952922"/>
            <a:ext cx="679377" cy="1808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/>
          <p:cNvCxnSpPr/>
          <p:nvPr/>
        </p:nvCxnSpPr>
        <p:spPr>
          <a:xfrm>
            <a:off x="3244814" y="534982"/>
            <a:ext cx="0" cy="625117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직사각형 128"/>
          <p:cNvSpPr/>
          <p:nvPr/>
        </p:nvSpPr>
        <p:spPr>
          <a:xfrm>
            <a:off x="147814" y="561285"/>
            <a:ext cx="3097000" cy="17775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데이터소스</a:t>
            </a:r>
          </a:p>
        </p:txBody>
      </p:sp>
      <p:sp>
        <p:nvSpPr>
          <p:cNvPr id="132" name="직사각형 131"/>
          <p:cNvSpPr/>
          <p:nvPr/>
        </p:nvSpPr>
        <p:spPr>
          <a:xfrm>
            <a:off x="3256804" y="561285"/>
            <a:ext cx="8777467" cy="17775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대시보드</a:t>
            </a:r>
          </a:p>
        </p:txBody>
      </p:sp>
      <p:sp>
        <p:nvSpPr>
          <p:cNvPr id="135" name="직사각형 134"/>
          <p:cNvSpPr/>
          <p:nvPr/>
        </p:nvSpPr>
        <p:spPr>
          <a:xfrm>
            <a:off x="3333423" y="988331"/>
            <a:ext cx="1000125" cy="3214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Linked 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데이터소스 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pPr algn="ctr"/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선택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3333423" y="5646112"/>
            <a:ext cx="1000125" cy="3214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Ingested 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데이터소스 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pPr algn="ctr"/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선택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1959303" y="998015"/>
            <a:ext cx="1149370" cy="32146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Linked 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데이터 소스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</a:p>
          <a:p>
            <a:pPr algn="ctr"/>
            <a:r>
              <a:rPr kumimoji="1" lang="ko-KR" altLang="en-US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환경설정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cxnSp>
        <p:nvCxnSpPr>
          <p:cNvPr id="141" name="직선 화살표 연결선 140"/>
          <p:cNvCxnSpPr>
            <a:stCxn id="76" idx="3"/>
            <a:endCxn id="140" idx="1"/>
          </p:cNvCxnSpPr>
          <p:nvPr/>
        </p:nvCxnSpPr>
        <p:spPr>
          <a:xfrm>
            <a:off x="1218247" y="1149065"/>
            <a:ext cx="741056" cy="9684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직사각형 146"/>
          <p:cNvSpPr/>
          <p:nvPr/>
        </p:nvSpPr>
        <p:spPr>
          <a:xfrm>
            <a:off x="5448675" y="1068698"/>
            <a:ext cx="470173" cy="160734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Ingestion</a:t>
            </a:r>
          </a:p>
        </p:txBody>
      </p:sp>
      <p:cxnSp>
        <p:nvCxnSpPr>
          <p:cNvPr id="154" name="꺾인 연결선[E] 153"/>
          <p:cNvCxnSpPr>
            <a:stCxn id="135" idx="3"/>
            <a:endCxn id="120" idx="1"/>
          </p:cNvCxnSpPr>
          <p:nvPr/>
        </p:nvCxnSpPr>
        <p:spPr>
          <a:xfrm>
            <a:off x="4333548" y="1149065"/>
            <a:ext cx="2957516" cy="958828"/>
          </a:xfrm>
          <a:prstGeom prst="bentConnector3">
            <a:avLst>
              <a:gd name="adj1" fmla="val 3623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직사각형 151"/>
          <p:cNvSpPr/>
          <p:nvPr/>
        </p:nvSpPr>
        <p:spPr>
          <a:xfrm>
            <a:off x="4392734" y="1944108"/>
            <a:ext cx="1000125" cy="3214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essential filter 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값 선택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5471939" y="2294263"/>
            <a:ext cx="470173" cy="160734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Ingestion</a:t>
            </a:r>
          </a:p>
        </p:txBody>
      </p:sp>
      <p:sp>
        <p:nvSpPr>
          <p:cNvPr id="166" name="직사각형 165"/>
          <p:cNvSpPr/>
          <p:nvPr/>
        </p:nvSpPr>
        <p:spPr>
          <a:xfrm>
            <a:off x="3256804" y="727705"/>
            <a:ext cx="1142425" cy="26062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kumimoji="1" lang="ko-KR" altLang="en-US" sz="700" b="1" dirty="0">
                <a:solidFill>
                  <a:schemeClr val="tx1"/>
                </a:solidFill>
                <a:latin typeface="+mn-ea"/>
                <a:cs typeface="Nanum Gothic" charset="-127"/>
              </a:rPr>
              <a:t>대시보드</a:t>
            </a:r>
            <a:r>
              <a:rPr kumimoji="1" lang="en-US" altLang="ko-KR" sz="700" b="1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ko-KR" altLang="en-US" sz="700" b="1" dirty="0">
                <a:solidFill>
                  <a:schemeClr val="tx1"/>
                </a:solidFill>
                <a:latin typeface="+mn-ea"/>
                <a:cs typeface="Nanum Gothic" charset="-127"/>
              </a:rPr>
              <a:t>생성</a:t>
            </a:r>
          </a:p>
        </p:txBody>
      </p:sp>
      <p:sp>
        <p:nvSpPr>
          <p:cNvPr id="167" name="직사각형 166"/>
          <p:cNvSpPr/>
          <p:nvPr/>
        </p:nvSpPr>
        <p:spPr>
          <a:xfrm>
            <a:off x="3256804" y="5374222"/>
            <a:ext cx="1811489" cy="26062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kumimoji="1" lang="ko-KR" altLang="en-US" sz="700" b="1">
                <a:solidFill>
                  <a:schemeClr val="tx1"/>
                </a:solidFill>
                <a:latin typeface="+mn-ea"/>
                <a:cs typeface="Nanum Gothic" charset="-127"/>
              </a:rPr>
              <a:t>대시보드 생성</a:t>
            </a:r>
            <a:endParaRPr kumimoji="1" lang="ko-KR" altLang="en-US" sz="700" b="1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9262970" y="727705"/>
            <a:ext cx="1142425" cy="26062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kumimoji="1" lang="ko-KR" altLang="en-US" sz="700" b="1" dirty="0">
                <a:solidFill>
                  <a:schemeClr val="tx1"/>
                </a:solidFill>
                <a:latin typeface="+mn-ea"/>
                <a:cs typeface="Nanum Gothic" charset="-127"/>
              </a:rPr>
              <a:t>대시보드</a:t>
            </a:r>
            <a:r>
              <a:rPr kumimoji="1" lang="en-US" altLang="ko-KR" sz="700" b="1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ko-KR" altLang="en-US" sz="700" b="1" dirty="0">
                <a:solidFill>
                  <a:schemeClr val="tx1"/>
                </a:solidFill>
                <a:latin typeface="+mn-ea"/>
                <a:cs typeface="Nanum Gothic" charset="-127"/>
              </a:rPr>
              <a:t>사용</a:t>
            </a:r>
          </a:p>
        </p:txBody>
      </p:sp>
      <p:sp>
        <p:nvSpPr>
          <p:cNvPr id="169" name="직사각형 168"/>
          <p:cNvSpPr/>
          <p:nvPr/>
        </p:nvSpPr>
        <p:spPr>
          <a:xfrm>
            <a:off x="9266532" y="5374222"/>
            <a:ext cx="1811489" cy="26062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kumimoji="1" lang="ko-KR" altLang="en-US" sz="700" b="1" dirty="0">
                <a:solidFill>
                  <a:schemeClr val="tx1"/>
                </a:solidFill>
                <a:latin typeface="+mn-ea"/>
                <a:cs typeface="Nanum Gothic" charset="-127"/>
              </a:rPr>
              <a:t>대시보드 사용</a:t>
            </a:r>
          </a:p>
        </p:txBody>
      </p:sp>
      <p:sp>
        <p:nvSpPr>
          <p:cNvPr id="130" name="직사각형 129"/>
          <p:cNvSpPr/>
          <p:nvPr/>
        </p:nvSpPr>
        <p:spPr>
          <a:xfrm>
            <a:off x="3313664" y="4165966"/>
            <a:ext cx="2754795" cy="115972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kumimoji="1" lang="en-US" altLang="ko-KR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[Re-Ingestion</a:t>
            </a:r>
            <a:r>
              <a:rPr kumimoji="1" lang="ko-KR" altLang="en-US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 및 </a:t>
            </a:r>
            <a:r>
              <a:rPr kumimoji="1" lang="en-US" altLang="ko-KR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expiration</a:t>
            </a:r>
            <a:r>
              <a:rPr kumimoji="1" lang="ko-KR" altLang="en-US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 기본 규칙</a:t>
            </a:r>
            <a:r>
              <a:rPr kumimoji="1" lang="en-US" altLang="ko-KR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]</a:t>
            </a:r>
          </a:p>
          <a:p>
            <a:pPr marL="92075" indent="-92075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Linked data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인 경우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,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대시보드 생성 이후 일정 시간이 지나면 연결된 데이터 소스 사용이 만료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(expire)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됨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pPr marL="92075" indent="-92075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expiration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time interval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은 데이터 관리자가 해당 데이터 소스 생성 시 설정함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pPr marL="92075" lvl="1" indent="-92075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Re-Ingestion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시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,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Ingestion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은 최대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5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분 정도 소요될 수 있음을 알리는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Alert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을 표시하고 프로그래스 로딩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UI 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적용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6101078" y="4165966"/>
            <a:ext cx="2736758" cy="115972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762" lvl="1">
              <a:lnSpc>
                <a:spcPct val="150000"/>
              </a:lnSpc>
            </a:pPr>
            <a:r>
              <a:rPr kumimoji="1" lang="en-US" altLang="ko-KR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[</a:t>
            </a:r>
            <a:r>
              <a:rPr kumimoji="1" lang="ko-KR" altLang="en-US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임시 데이터 소스 생성과 삭제</a:t>
            </a:r>
            <a:r>
              <a:rPr kumimoji="1" lang="en-US" altLang="ko-KR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]</a:t>
            </a:r>
          </a:p>
          <a:p>
            <a:pPr marL="92075" lvl="1" indent="-87313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마지막 사용자의 대시보드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access 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가 끊어진 이후로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expiration time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을 경과했으면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(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웹소켓기술사용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) 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해당 임시 데이터 소스를 서버에서 삭제함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.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단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,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access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가 유지되는 동안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(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사용자가 여전히 사용중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)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에는 서버에서 삭제 하지 않음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1977632" y="1309799"/>
            <a:ext cx="1113096" cy="21939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ㄴ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Temporary load 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에 저장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78" name="직사각형 177"/>
          <p:cNvSpPr/>
          <p:nvPr/>
        </p:nvSpPr>
        <p:spPr>
          <a:xfrm>
            <a:off x="10035195" y="6133754"/>
            <a:ext cx="1000125" cy="3214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Recommendation filter 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값 선택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10699018" y="2569554"/>
            <a:ext cx="1000125" cy="3214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essential filter 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값 변경 가능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9404852" y="3727011"/>
            <a:ext cx="885068" cy="16073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600" b="1" dirty="0" err="1">
                <a:solidFill>
                  <a:schemeClr val="bg1"/>
                </a:solidFill>
                <a:latin typeface="+mn-ea"/>
                <a:cs typeface="Nanum Gothic" charset="-127"/>
              </a:rPr>
              <a:t>Datasource</a:t>
            </a:r>
            <a:r>
              <a:rPr kumimoji="1"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 link expired</a:t>
            </a:r>
          </a:p>
        </p:txBody>
      </p:sp>
      <p:cxnSp>
        <p:nvCxnSpPr>
          <p:cNvPr id="105" name="꺾인 연결선[E] 104"/>
          <p:cNvCxnSpPr>
            <a:stCxn id="103" idx="2"/>
            <a:endCxn id="107" idx="0"/>
          </p:cNvCxnSpPr>
          <p:nvPr/>
        </p:nvCxnSpPr>
        <p:spPr>
          <a:xfrm rot="5400000">
            <a:off x="10105240" y="2633169"/>
            <a:ext cx="835989" cy="1351695"/>
          </a:xfrm>
          <a:prstGeom prst="bentConnector3">
            <a:avLst>
              <a:gd name="adj1" fmla="val 15161"/>
            </a:avLst>
          </a:prstGeom>
          <a:ln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꺾인 연결선[E] 120"/>
          <p:cNvCxnSpPr>
            <a:stCxn id="45" idx="3"/>
            <a:endCxn id="103" idx="1"/>
          </p:cNvCxnSpPr>
          <p:nvPr/>
        </p:nvCxnSpPr>
        <p:spPr>
          <a:xfrm flipV="1">
            <a:off x="10347447" y="2730288"/>
            <a:ext cx="351571" cy="445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꺾인 연결선[E] 109"/>
          <p:cNvCxnSpPr>
            <a:stCxn id="156" idx="3"/>
            <a:endCxn id="120" idx="1"/>
          </p:cNvCxnSpPr>
          <p:nvPr/>
        </p:nvCxnSpPr>
        <p:spPr>
          <a:xfrm flipV="1">
            <a:off x="5942112" y="2107893"/>
            <a:ext cx="1348952" cy="266737"/>
          </a:xfrm>
          <a:prstGeom prst="bentConnector3">
            <a:avLst>
              <a:gd name="adj1" fmla="val 9266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[E] 121"/>
          <p:cNvCxnSpPr>
            <a:stCxn id="152" idx="3"/>
            <a:endCxn id="156" idx="1"/>
          </p:cNvCxnSpPr>
          <p:nvPr/>
        </p:nvCxnSpPr>
        <p:spPr>
          <a:xfrm>
            <a:off x="5392859" y="2104842"/>
            <a:ext cx="79080" cy="26978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꺾인 연결선[E] 122"/>
          <p:cNvCxnSpPr>
            <a:stCxn id="156" idx="3"/>
            <a:endCxn id="150" idx="1"/>
          </p:cNvCxnSpPr>
          <p:nvPr/>
        </p:nvCxnSpPr>
        <p:spPr>
          <a:xfrm flipV="1">
            <a:off x="5942112" y="2019210"/>
            <a:ext cx="75160" cy="35542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/>
          <p:cNvSpPr/>
          <p:nvPr/>
        </p:nvSpPr>
        <p:spPr>
          <a:xfrm>
            <a:off x="6101078" y="6858000"/>
            <a:ext cx="2736758" cy="115972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762" lvl="1">
              <a:lnSpc>
                <a:spcPct val="150000"/>
              </a:lnSpc>
            </a:pPr>
            <a:r>
              <a:rPr kumimoji="1" lang="en-US" altLang="ko-KR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[</a:t>
            </a:r>
            <a:r>
              <a:rPr kumimoji="1" lang="ko-KR" altLang="en-US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임시 데이터 소스 생성과 삭제</a:t>
            </a:r>
            <a:r>
              <a:rPr kumimoji="1" lang="en-US" altLang="ko-KR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]</a:t>
            </a:r>
          </a:p>
          <a:p>
            <a:pPr marL="92075" lvl="1" indent="-87313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첫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expiration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후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,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사용자가 대시보드에 다시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access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&amp;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essential filter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를 재설정 했을 때 새로운 데이터 소스가 생성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(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파생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) 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됨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pPr marL="92075" lvl="1" indent="-87313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대시보드의 임시 데이터 소스 연결 시간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(expiration time)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이 끝난 경우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,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사용자의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last access time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이 이미 일정시간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(30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초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)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경과했으면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(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웹소켓기술사용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) 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해당 임시 데이터 소스를 서버에서 삭제함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.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단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,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access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가 유지되는 동안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(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사용자가 여전히 사용중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)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에는 서버에서 삭제 하지 않음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017272" y="973155"/>
            <a:ext cx="1130226" cy="351301"/>
            <a:chOff x="5925595" y="962313"/>
            <a:chExt cx="1130226" cy="351301"/>
          </a:xfrm>
        </p:grpSpPr>
        <p:sp>
          <p:nvSpPr>
            <p:cNvPr id="143" name="직사각형 142"/>
            <p:cNvSpPr/>
            <p:nvPr/>
          </p:nvSpPr>
          <p:spPr>
            <a:xfrm>
              <a:off x="5927466" y="1139676"/>
              <a:ext cx="1128355" cy="1739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데이터소스 조인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 </a:t>
              </a:r>
              <a:r>
                <a:rPr kumimoji="1" lang="ko-KR" altLang="en-US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설정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(Opt.)</a:t>
              </a: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5925595" y="962313"/>
              <a:ext cx="1128355" cy="1739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데이터소스 관계 설정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(Opt.)</a:t>
              </a:r>
            </a:p>
          </p:txBody>
        </p:sp>
      </p:grpSp>
      <p:grpSp>
        <p:nvGrpSpPr>
          <p:cNvPr id="144" name="그룹 143"/>
          <p:cNvGrpSpPr/>
          <p:nvPr/>
        </p:nvGrpSpPr>
        <p:grpSpPr>
          <a:xfrm>
            <a:off x="6017272" y="1932241"/>
            <a:ext cx="1130226" cy="351301"/>
            <a:chOff x="5925595" y="962313"/>
            <a:chExt cx="1130226" cy="351301"/>
          </a:xfrm>
        </p:grpSpPr>
        <p:sp>
          <p:nvSpPr>
            <p:cNvPr id="148" name="직사각형 147"/>
            <p:cNvSpPr/>
            <p:nvPr/>
          </p:nvSpPr>
          <p:spPr>
            <a:xfrm>
              <a:off x="5927466" y="1139676"/>
              <a:ext cx="1128355" cy="1739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데이터소스 조인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 </a:t>
              </a:r>
              <a:r>
                <a:rPr kumimoji="1" lang="ko-KR" altLang="en-US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설정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(Opt.)</a:t>
              </a:r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5925595" y="962313"/>
              <a:ext cx="1128355" cy="1739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데이터소스 관계 설정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(Opt.)</a:t>
              </a:r>
            </a:p>
          </p:txBody>
        </p:sp>
      </p:grpSp>
      <p:sp>
        <p:nvSpPr>
          <p:cNvPr id="142" name="직사각형 141"/>
          <p:cNvSpPr/>
          <p:nvPr/>
        </p:nvSpPr>
        <p:spPr>
          <a:xfrm>
            <a:off x="5343609" y="402663"/>
            <a:ext cx="1834438" cy="2200239"/>
          </a:xfrm>
          <a:prstGeom prst="rect">
            <a:avLst/>
          </a:prstGeom>
          <a:noFill/>
          <a:ln w="63500">
            <a:solidFill>
              <a:srgbClr val="00B0F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 dirty="0">
              <a:solidFill>
                <a:srgbClr val="00B05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151" name="그룹 150"/>
          <p:cNvGrpSpPr/>
          <p:nvPr/>
        </p:nvGrpSpPr>
        <p:grpSpPr>
          <a:xfrm>
            <a:off x="6017272" y="5631195"/>
            <a:ext cx="1130227" cy="351301"/>
            <a:chOff x="5925595" y="962313"/>
            <a:chExt cx="1130227" cy="351301"/>
          </a:xfrm>
        </p:grpSpPr>
        <p:sp>
          <p:nvSpPr>
            <p:cNvPr id="155" name="직사각형 154"/>
            <p:cNvSpPr/>
            <p:nvPr/>
          </p:nvSpPr>
          <p:spPr>
            <a:xfrm>
              <a:off x="5925596" y="1139676"/>
              <a:ext cx="1130226" cy="1739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데이터소스 조인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 </a:t>
              </a:r>
              <a:r>
                <a:rPr kumimoji="1" lang="ko-KR" altLang="en-US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설정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(Opt.)</a:t>
              </a:r>
            </a:p>
          </p:txBody>
        </p:sp>
        <p:sp>
          <p:nvSpPr>
            <p:cNvPr id="157" name="직사각형 156"/>
            <p:cNvSpPr/>
            <p:nvPr/>
          </p:nvSpPr>
          <p:spPr>
            <a:xfrm>
              <a:off x="5925595" y="962313"/>
              <a:ext cx="1128355" cy="1739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데이터소스 관계 설정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(Opt.)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5365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워크북 이름</a:t>
            </a:r>
            <a:r>
              <a:rPr lang="en-US" altLang="ko-KR" dirty="0">
                <a:latin typeface="+mn-ea"/>
                <a:ea typeface="+mn-ea"/>
              </a:rPr>
              <a:t>/</a:t>
            </a:r>
            <a:r>
              <a:rPr lang="ko-KR" altLang="en-US" dirty="0">
                <a:latin typeface="+mn-ea"/>
                <a:ea typeface="+mn-ea"/>
              </a:rPr>
              <a:t>설명 입력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ea typeface="+mn-ea"/>
              </a:rPr>
              <a:t>1.2</a:t>
            </a:r>
            <a:r>
              <a:rPr kumimoji="1" lang="ko-KR" altLang="en-US" dirty="0">
                <a:latin typeface="+mn-ea"/>
                <a:ea typeface="+mn-ea"/>
              </a:rPr>
              <a:t> 워크북 생성하기</a:t>
            </a:r>
          </a:p>
        </p:txBody>
      </p:sp>
      <p:sp>
        <p:nvSpPr>
          <p:cNvPr id="3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rgbClr val="FFC000">
                    <a:lumMod val="75000"/>
                  </a:srgbClr>
                </a:solidFill>
                <a:latin typeface="+mn-ea"/>
                <a:ea typeface="+mn-ea"/>
              </a:rPr>
              <a:pPr/>
              <a:t>18</a:t>
            </a:fld>
            <a:endParaRPr lang="ko-KR" altLang="en-US" dirty="0">
              <a:solidFill>
                <a:srgbClr val="FFC000">
                  <a:lumMod val="75000"/>
                </a:srgbClr>
              </a:solidFill>
              <a:latin typeface="+mn-ea"/>
              <a:ea typeface="+mn-ea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>
                <a:latin typeface="+mn-ea"/>
                <a:ea typeface="+mn-ea"/>
              </a:rPr>
              <a:t>메인 문구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화면 참고</a:t>
            </a:r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이름</a:t>
            </a:r>
            <a:r>
              <a:rPr kumimoji="1" lang="en-US" altLang="ko-KR" dirty="0">
                <a:latin typeface="+mn-ea"/>
                <a:ea typeface="+mn-ea"/>
              </a:rPr>
              <a:t>(</a:t>
            </a:r>
            <a:r>
              <a:rPr kumimoji="1" lang="ko-KR" altLang="en-US" dirty="0">
                <a:latin typeface="+mn-ea"/>
                <a:ea typeface="+mn-ea"/>
              </a:rPr>
              <a:t>*</a:t>
            </a:r>
            <a:r>
              <a:rPr kumimoji="1" lang="en-US" altLang="ko-KR" dirty="0">
                <a:latin typeface="+mn-ea"/>
                <a:ea typeface="+mn-ea"/>
              </a:rPr>
              <a:t>)</a:t>
            </a:r>
          </a:p>
          <a:p>
            <a:pPr lvl="1"/>
            <a:r>
              <a:rPr kumimoji="1" lang="en-US" altLang="ko-KR" dirty="0">
                <a:latin typeface="+mn-ea"/>
                <a:ea typeface="+mn-ea"/>
              </a:rPr>
              <a:t>P.H : </a:t>
            </a:r>
            <a:r>
              <a:rPr kumimoji="1" lang="ko-KR" altLang="en-US" dirty="0">
                <a:latin typeface="+mn-ea"/>
                <a:ea typeface="+mn-ea"/>
              </a:rPr>
              <a:t>이름을 입력하세요</a:t>
            </a:r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설명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en-US" altLang="ko-KR" dirty="0">
                <a:latin typeface="+mn-ea"/>
                <a:ea typeface="+mn-ea"/>
              </a:rPr>
              <a:t>P.H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kumimoji="1" lang="en-US" altLang="ko-KR" dirty="0">
                <a:latin typeface="+mn-ea"/>
                <a:ea typeface="+mn-ea"/>
              </a:rPr>
              <a:t>:</a:t>
            </a:r>
            <a:r>
              <a:rPr kumimoji="1" lang="ko-KR" altLang="en-US" dirty="0">
                <a:latin typeface="+mn-ea"/>
                <a:ea typeface="+mn-ea"/>
              </a:rPr>
              <a:t> 설명을 입력하세요</a:t>
            </a:r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서브 문구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화면참고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체크</a:t>
            </a:r>
            <a:r>
              <a:rPr kumimoji="1" lang="en-US" altLang="ko-KR" dirty="0">
                <a:latin typeface="+mn-ea"/>
                <a:ea typeface="+mn-ea"/>
              </a:rPr>
              <a:t>(default) </a:t>
            </a:r>
            <a:r>
              <a:rPr kumimoji="1" lang="en-US" altLang="ko-KR" dirty="0">
                <a:latin typeface="+mn-ea"/>
                <a:ea typeface="+mn-ea"/>
                <a:sym typeface="Wingdings"/>
              </a:rPr>
              <a:t>  </a:t>
            </a:r>
            <a:r>
              <a:rPr kumimoji="1" lang="ko-KR" altLang="en-US" dirty="0">
                <a:latin typeface="+mn-ea"/>
                <a:ea typeface="+mn-ea"/>
                <a:sym typeface="Wingdings"/>
              </a:rPr>
              <a:t>체크해제</a:t>
            </a:r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버튼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취소 클릭 </a:t>
            </a:r>
            <a:r>
              <a:rPr kumimoji="1" lang="en-US" altLang="ko-KR" dirty="0">
                <a:latin typeface="+mn-ea"/>
                <a:ea typeface="+mn-ea"/>
              </a:rPr>
              <a:t>&gt;</a:t>
            </a:r>
            <a:r>
              <a:rPr kumimoji="1" lang="ko-KR" altLang="en-US" dirty="0">
                <a:latin typeface="+mn-ea"/>
                <a:ea typeface="+mn-ea"/>
              </a:rPr>
              <a:t> 팝업 닫힘 </a:t>
            </a:r>
            <a:r>
              <a:rPr kumimoji="1" lang="en-US" altLang="ko-KR" dirty="0">
                <a:latin typeface="+mn-ea"/>
                <a:ea typeface="+mn-ea"/>
              </a:rPr>
              <a:t>/</a:t>
            </a:r>
            <a:r>
              <a:rPr kumimoji="1" lang="ko-KR" altLang="en-US" dirty="0">
                <a:latin typeface="+mn-ea"/>
                <a:ea typeface="+mn-ea"/>
              </a:rPr>
              <a:t> 생성 취소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완료 클릭 </a:t>
            </a:r>
            <a:r>
              <a:rPr kumimoji="1" lang="en-US" altLang="ko-KR" dirty="0">
                <a:latin typeface="+mn-ea"/>
                <a:ea typeface="+mn-ea"/>
              </a:rPr>
              <a:t>&gt;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  <a:ea typeface="+mn-ea"/>
              </a:rPr>
              <a:t>Validation 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  <a:ea typeface="+mn-ea"/>
              </a:rPr>
              <a:t>체크</a:t>
            </a:r>
            <a:endParaRPr kumimoji="1" lang="en-US" altLang="ko-KR" dirty="0">
              <a:solidFill>
                <a:srgbClr val="FF0000"/>
              </a:solidFill>
              <a:latin typeface="+mn-ea"/>
              <a:ea typeface="+mn-ea"/>
            </a:endParaRPr>
          </a:p>
          <a:p>
            <a:pPr lvl="2"/>
            <a:r>
              <a:rPr kumimoji="1" lang="en-US" altLang="ko-KR" dirty="0">
                <a:latin typeface="+mn-ea"/>
                <a:ea typeface="+mn-ea"/>
              </a:rPr>
              <a:t>Success &gt; </a:t>
            </a:r>
            <a:r>
              <a:rPr kumimoji="1" lang="ko-KR" altLang="en-US" dirty="0">
                <a:latin typeface="+mn-ea"/>
                <a:ea typeface="+mn-ea"/>
              </a:rPr>
              <a:t>워크북 생성 완료 토스트 출력 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  <a:ea typeface="+mn-ea"/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  <a:ea typeface="+mn-ea"/>
              </a:rPr>
              <a:t>[010.0]</a:t>
            </a:r>
            <a:r>
              <a:rPr kumimoji="1" lang="en-US" altLang="ko-KR" dirty="0">
                <a:latin typeface="+mn-ea"/>
                <a:ea typeface="+mn-ea"/>
              </a:rPr>
              <a:t> </a:t>
            </a:r>
          </a:p>
          <a:p>
            <a:pPr lvl="3"/>
            <a:r>
              <a:rPr kumimoji="1" lang="ko-KR" altLang="en-US" dirty="0">
                <a:latin typeface="+mn-ea"/>
                <a:ea typeface="+mn-ea"/>
              </a:rPr>
              <a:t>대시보드 생성 계속을 체크한 경우</a:t>
            </a:r>
            <a:r>
              <a:rPr kumimoji="1" lang="en-US" altLang="ko-KR" dirty="0">
                <a:latin typeface="+mn-ea"/>
                <a:ea typeface="+mn-ea"/>
              </a:rPr>
              <a:t>,</a:t>
            </a:r>
            <a:r>
              <a:rPr kumimoji="1" lang="ko-KR" altLang="en-US" dirty="0">
                <a:latin typeface="+mn-ea"/>
                <a:ea typeface="+mn-ea"/>
              </a:rPr>
              <a:t> 워크북 화면으로 이동 </a:t>
            </a:r>
            <a:r>
              <a:rPr kumimoji="1" lang="en-US" altLang="ko-KR" dirty="0">
                <a:latin typeface="+mn-ea"/>
                <a:ea typeface="+mn-ea"/>
              </a:rPr>
              <a:t>&amp;</a:t>
            </a:r>
            <a:r>
              <a:rPr kumimoji="1" lang="ko-KR" altLang="en-US" dirty="0">
                <a:latin typeface="+mn-ea"/>
                <a:ea typeface="+mn-ea"/>
              </a:rPr>
              <a:t> 대시보드 추가 팝업 출력</a:t>
            </a:r>
            <a:endParaRPr kumimoji="1" lang="en-US" altLang="ko-KR" dirty="0">
              <a:latin typeface="+mn-ea"/>
              <a:ea typeface="+mn-ea"/>
            </a:endParaRPr>
          </a:p>
          <a:p>
            <a:pPr lvl="3"/>
            <a:r>
              <a:rPr kumimoji="1" lang="ko-KR" altLang="en-US" dirty="0">
                <a:latin typeface="+mn-ea"/>
                <a:ea typeface="+mn-ea"/>
              </a:rPr>
              <a:t>대시보드 생성 계속을 </a:t>
            </a:r>
            <a:r>
              <a:rPr kumimoji="1" lang="ko-KR" altLang="en-US" u="sng" dirty="0">
                <a:latin typeface="+mn-ea"/>
                <a:ea typeface="+mn-ea"/>
              </a:rPr>
              <a:t>체크해제</a:t>
            </a:r>
            <a:r>
              <a:rPr kumimoji="1" lang="ko-KR" altLang="en-US" dirty="0">
                <a:latin typeface="+mn-ea"/>
                <a:ea typeface="+mn-ea"/>
              </a:rPr>
              <a:t> 한 경우</a:t>
            </a:r>
            <a:r>
              <a:rPr kumimoji="1" lang="en-US" altLang="ko-KR" dirty="0">
                <a:latin typeface="+mn-ea"/>
                <a:ea typeface="+mn-ea"/>
              </a:rPr>
              <a:t>,</a:t>
            </a:r>
            <a:r>
              <a:rPr kumimoji="1" lang="ko-KR" altLang="en-US" dirty="0">
                <a:latin typeface="+mn-ea"/>
                <a:ea typeface="+mn-ea"/>
              </a:rPr>
              <a:t> 워크북 화면으로 이동</a:t>
            </a:r>
            <a:r>
              <a:rPr kumimoji="1" lang="en-US" altLang="ko-KR" dirty="0">
                <a:latin typeface="+mn-ea"/>
                <a:ea typeface="+mn-ea"/>
              </a:rPr>
              <a:t>(</a:t>
            </a:r>
            <a:r>
              <a:rPr kumimoji="1" lang="ko-KR" altLang="en-US" dirty="0">
                <a:latin typeface="+mn-ea"/>
                <a:ea typeface="+mn-ea"/>
              </a:rPr>
              <a:t>대시보드가 없는 상태</a:t>
            </a:r>
            <a:r>
              <a:rPr kumimoji="1" lang="en-US" altLang="ko-KR" dirty="0">
                <a:latin typeface="+mn-ea"/>
                <a:ea typeface="+mn-ea"/>
              </a:rPr>
              <a:t>)</a:t>
            </a:r>
          </a:p>
          <a:p>
            <a:pPr lvl="2"/>
            <a:r>
              <a:rPr kumimoji="1" lang="en-US" altLang="ko-KR" dirty="0">
                <a:latin typeface="+mn-ea"/>
                <a:ea typeface="+mn-ea"/>
              </a:rPr>
              <a:t>Fail &gt; </a:t>
            </a:r>
            <a:r>
              <a:rPr kumimoji="1" lang="ko-KR" altLang="en-US" dirty="0">
                <a:latin typeface="+mn-ea"/>
                <a:ea typeface="+mn-ea"/>
              </a:rPr>
              <a:t>토스트 출력</a:t>
            </a:r>
            <a:r>
              <a:rPr kumimoji="1" lang="en-US" altLang="ko-KR" dirty="0">
                <a:latin typeface="+mn-ea"/>
                <a:ea typeface="+mn-ea"/>
              </a:rPr>
              <a:t> 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  <a:ea typeface="+mn-ea"/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  <a:ea typeface="+mn-ea"/>
              </a:rPr>
              <a:t>[001.0]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kumimoji="1" lang="en-US" altLang="ko-KR" dirty="0">
                <a:latin typeface="+mn-ea"/>
                <a:ea typeface="+mn-ea"/>
              </a:rPr>
              <a:t>/</a:t>
            </a:r>
            <a:r>
              <a:rPr kumimoji="1" lang="ko-KR" altLang="en-US" dirty="0">
                <a:latin typeface="+mn-ea"/>
                <a:ea typeface="+mn-ea"/>
              </a:rPr>
              <a:t> 에러 개별 항목에 도움말 표시</a:t>
            </a:r>
            <a:endParaRPr lang="en-US" altLang="ko-KR" dirty="0">
              <a:solidFill>
                <a:srgbClr val="00B0F0"/>
              </a:solidFill>
              <a:latin typeface="+mn-ea"/>
              <a:ea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293501" y="4458399"/>
            <a:ext cx="5252434" cy="63125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☑ 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Continue to create a dashboard of a new workbook</a:t>
            </a:r>
            <a:endParaRPr lang="en-US" altLang="ko-KR" sz="900" b="1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677386" y="534885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5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295295" y="2443824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294652" y="296992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2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294652" y="362898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3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847832" y="6367816"/>
            <a:ext cx="3147532" cy="38403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prstClr val="white"/>
                </a:solidFill>
                <a:latin typeface="+mn-ea"/>
              </a:rPr>
              <a:t>‘</a:t>
            </a:r>
            <a:r>
              <a:rPr lang="ko-KR" altLang="en-US" sz="800" dirty="0">
                <a:solidFill>
                  <a:prstClr val="white"/>
                </a:solidFill>
                <a:latin typeface="+mn-ea"/>
              </a:rPr>
              <a:t>새로운 워크북 </a:t>
            </a:r>
            <a:r>
              <a:rPr lang="en-US" altLang="ko-KR" sz="800" dirty="0">
                <a:solidFill>
                  <a:prstClr val="white"/>
                </a:solidFill>
                <a:latin typeface="+mn-ea"/>
              </a:rPr>
              <a:t>01’</a:t>
            </a:r>
            <a:r>
              <a:rPr lang="ko-KR" altLang="en-US" sz="800" dirty="0">
                <a:solidFill>
                  <a:prstClr val="white"/>
                </a:solidFill>
                <a:latin typeface="+mn-ea"/>
              </a:rPr>
              <a:t> 워크북이 생성 되었습니다</a:t>
            </a:r>
            <a:r>
              <a:rPr lang="en-US" altLang="ko-KR" sz="800" dirty="0">
                <a:solidFill>
                  <a:prstClr val="white"/>
                </a:solidFill>
                <a:latin typeface="+mn-ea"/>
              </a:rPr>
              <a:t>.</a:t>
            </a:r>
            <a:endParaRPr lang="ko-KR" altLang="en-US" sz="800" dirty="0">
              <a:solidFill>
                <a:prstClr val="white"/>
              </a:solidFill>
              <a:latin typeface="+mn-ea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628" y="6456756"/>
            <a:ext cx="206152" cy="206152"/>
          </a:xfrm>
          <a:prstGeom prst="rect">
            <a:avLst/>
          </a:prstGeom>
        </p:spPr>
      </p:pic>
      <p:cxnSp>
        <p:nvCxnSpPr>
          <p:cNvPr id="36" name="꺾인 연결선[E] 35"/>
          <p:cNvCxnSpPr>
            <a:endCxn id="31" idx="0"/>
          </p:cNvCxnSpPr>
          <p:nvPr/>
        </p:nvCxnSpPr>
        <p:spPr>
          <a:xfrm>
            <a:off x="6245217" y="5415334"/>
            <a:ext cx="2176381" cy="95248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2439953" y="2222708"/>
            <a:ext cx="5252434" cy="80161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Create Workbook</a:t>
            </a:r>
            <a:endParaRPr lang="en-US" altLang="ko-KR" sz="1000" b="1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2295295" y="4575739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4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2439953" y="2905344"/>
            <a:ext cx="5252434" cy="1318527"/>
            <a:chOff x="2553689" y="3680257"/>
            <a:chExt cx="5252434" cy="1318527"/>
          </a:xfrm>
        </p:grpSpPr>
        <p:sp>
          <p:nvSpPr>
            <p:cNvPr id="39" name="직사각형 38"/>
            <p:cNvSpPr/>
            <p:nvPr/>
          </p:nvSpPr>
          <p:spPr>
            <a:xfrm>
              <a:off x="2553689" y="3860652"/>
              <a:ext cx="5252434" cy="24767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bIns="0" rtlCol="0" anchor="ctr"/>
            <a:lstStyle/>
            <a:p>
              <a:r>
                <a:rPr lang="en-US" altLang="ko-KR" sz="700" dirty="0">
                  <a:solidFill>
                    <a:prstClr val="white">
                      <a:lumMod val="75000"/>
                    </a:prstClr>
                  </a:solidFill>
                  <a:latin typeface="+mn-ea"/>
                  <a:cs typeface="Nanum Gothic" charset="-127"/>
                </a:rPr>
                <a:t>Please enter a name</a:t>
              </a:r>
              <a:endParaRPr lang="ko-KR" altLang="en-US" sz="700" dirty="0">
                <a:solidFill>
                  <a:prstClr val="white">
                    <a:lumMod val="7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553689" y="4371369"/>
              <a:ext cx="5252434" cy="6274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bIns="72000" rtlCol="0" anchor="t"/>
            <a:lstStyle/>
            <a:p>
              <a:r>
                <a:rPr lang="en-US" altLang="ko-KR" sz="700" dirty="0">
                  <a:solidFill>
                    <a:prstClr val="white">
                      <a:lumMod val="75000"/>
                    </a:prstClr>
                  </a:solidFill>
                  <a:latin typeface="+mn-ea"/>
                  <a:cs typeface="Nanum Gothic" charset="-127"/>
                </a:rPr>
                <a:t>Please enter a description</a:t>
              </a:r>
              <a:endParaRPr lang="ko-KR" altLang="en-US" sz="700" dirty="0">
                <a:solidFill>
                  <a:prstClr val="white">
                    <a:lumMod val="7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2" name="제목 2"/>
            <p:cNvSpPr txBox="1">
              <a:spLocks/>
            </p:cNvSpPr>
            <p:nvPr/>
          </p:nvSpPr>
          <p:spPr bwMode="auto">
            <a:xfrm>
              <a:off x="2553689" y="3680257"/>
              <a:ext cx="796166" cy="180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0" rIns="0" bIns="0" anchor="t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700" dirty="0">
                  <a:solidFill>
                    <a:srgbClr val="000000"/>
                  </a:solidFill>
                  <a:latin typeface="+mn-ea"/>
                  <a:ea typeface="+mn-ea"/>
                  <a:cs typeface="Nanum Gothic" charset="-127"/>
                </a:rPr>
                <a:t>Name</a:t>
              </a:r>
              <a:r>
                <a:rPr lang="ko-KR" altLang="en-US" sz="700" dirty="0">
                  <a:solidFill>
                    <a:srgbClr val="000000"/>
                  </a:solidFill>
                  <a:latin typeface="+mn-ea"/>
                  <a:ea typeface="+mn-ea"/>
                  <a:cs typeface="Nanum Gothic" charset="-127"/>
                </a:rPr>
                <a:t>*</a:t>
              </a:r>
              <a:endPara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endParaRP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endParaRP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endParaRP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700" dirty="0">
                  <a:solidFill>
                    <a:srgbClr val="000000"/>
                  </a:solidFill>
                  <a:latin typeface="+mn-ea"/>
                  <a:ea typeface="+mn-ea"/>
                  <a:cs typeface="Nanum Gothic" charset="-127"/>
                </a:rPr>
                <a:t>Description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3887123" y="5290769"/>
            <a:ext cx="2358094" cy="249130"/>
            <a:chOff x="4093583" y="6193790"/>
            <a:chExt cx="2358094" cy="249130"/>
          </a:xfrm>
        </p:grpSpPr>
        <p:sp>
          <p:nvSpPr>
            <p:cNvPr id="44" name="모서리가 둥근 직사각형 127"/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Done</a:t>
              </a:r>
              <a:endParaRPr lang="ko-KR" altLang="en-US" sz="800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5" name="모서리가 둥근 직사각형 127"/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Cancel</a:t>
              </a:r>
              <a:endParaRPr lang="ko-KR" altLang="en-US" sz="800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5094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551482" y="1641423"/>
            <a:ext cx="7052872" cy="4347147"/>
          </a:xfrm>
          <a:prstGeom prst="roundRect">
            <a:avLst>
              <a:gd name="adj" fmla="val 115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대시보드 생성 </a:t>
            </a:r>
            <a:r>
              <a:rPr kumimoji="1" lang="en-US" altLang="ko-KR" dirty="0"/>
              <a:t>1</a:t>
            </a:r>
            <a:r>
              <a:rPr kumimoji="1" lang="ko-KR" altLang="en-US" dirty="0"/>
              <a:t>단계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데이터소스 없음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+mj-lt"/>
              </a:rPr>
              <a:t>데이터소스 관계맵 보드 영역</a:t>
            </a:r>
            <a:endParaRPr lang="en-US" altLang="ko-KR" dirty="0">
              <a:latin typeface="+mj-lt"/>
            </a:endParaRPr>
          </a:p>
          <a:p>
            <a:pPr lvl="1"/>
            <a:r>
              <a:rPr lang="ko-KR" altLang="en-US" dirty="0">
                <a:latin typeface="+mj-lt"/>
              </a:rPr>
              <a:t>데이터소스 추가가 가능한 상태임</a:t>
            </a:r>
            <a:endParaRPr lang="en-US" altLang="ko-KR" dirty="0">
              <a:latin typeface="+mj-lt"/>
            </a:endParaRPr>
          </a:p>
          <a:p>
            <a:pPr lvl="0"/>
            <a:r>
              <a:rPr lang="ko-KR" altLang="en-US" dirty="0">
                <a:latin typeface="+mj-lt"/>
              </a:rPr>
              <a:t>데이터소스 추가 유도 문구</a:t>
            </a:r>
            <a:endParaRPr lang="en-US" altLang="ko-KR" dirty="0">
              <a:latin typeface="+mj-lt"/>
            </a:endParaRPr>
          </a:p>
          <a:p>
            <a:pPr lvl="1"/>
            <a:r>
              <a:rPr lang="ko-KR" altLang="en-US" dirty="0">
                <a:latin typeface="+mj-lt"/>
              </a:rPr>
              <a:t>데이터소스가 없을 경우만 보임</a:t>
            </a:r>
            <a:endParaRPr lang="en-US" altLang="ko-KR" dirty="0">
              <a:latin typeface="+mj-lt"/>
            </a:endParaRPr>
          </a:p>
          <a:p>
            <a:r>
              <a:rPr lang="ko-KR" altLang="en-US" dirty="0">
                <a:latin typeface="+mj-lt"/>
              </a:rPr>
              <a:t>데이터소스 추가 버튼</a:t>
            </a:r>
            <a:r>
              <a:rPr lang="en-US" altLang="ko-KR" dirty="0">
                <a:latin typeface="+mj-lt"/>
              </a:rPr>
              <a:t>.</a:t>
            </a:r>
            <a:r>
              <a:rPr lang="ko-KR" altLang="en-US" dirty="0">
                <a:latin typeface="+mj-lt"/>
              </a:rPr>
              <a:t> </a:t>
            </a:r>
            <a:r>
              <a:rPr lang="ko-KR" altLang="en-US" strike="sngStrike" dirty="0">
                <a:latin typeface="+mj-lt"/>
              </a:rPr>
              <a:t>마우스 커서를 따라 다님</a:t>
            </a:r>
            <a:endParaRPr lang="en-US" altLang="ko-KR" strike="sngStrike" dirty="0">
              <a:latin typeface="+mj-lt"/>
            </a:endParaRPr>
          </a:p>
          <a:p>
            <a:pPr lvl="1"/>
            <a:r>
              <a:rPr lang="ko-KR" altLang="en-US" dirty="0">
                <a:latin typeface="+mj-lt"/>
              </a:rPr>
              <a:t>버튼 클릭 </a:t>
            </a:r>
            <a:r>
              <a:rPr lang="en-US" altLang="ko-KR" dirty="0">
                <a:latin typeface="+mj-lt"/>
              </a:rPr>
              <a:t>&gt;</a:t>
            </a:r>
            <a:r>
              <a:rPr lang="ko-KR" altLang="en-US" dirty="0">
                <a:latin typeface="+mj-lt"/>
              </a:rPr>
              <a:t> 데이터소스 선택 팝업 출력 </a:t>
            </a:r>
            <a:r>
              <a:rPr lang="en-US" altLang="ko-KR" dirty="0">
                <a:solidFill>
                  <a:srgbClr val="00B0F0"/>
                </a:solidFill>
                <a:latin typeface="+mj-lt"/>
              </a:rPr>
              <a:t>☞</a:t>
            </a:r>
            <a:r>
              <a:rPr lang="mr-IN" altLang="ko-KR" dirty="0">
                <a:solidFill>
                  <a:srgbClr val="00B0F0"/>
                </a:solidFill>
                <a:latin typeface="+mj-lt"/>
              </a:rPr>
              <a:t>[036.1]</a:t>
            </a:r>
            <a:endParaRPr lang="en-US" altLang="ko-KR" dirty="0">
              <a:solidFill>
                <a:srgbClr val="00B0F0"/>
              </a:solidFill>
              <a:latin typeface="+mj-lt"/>
            </a:endParaRPr>
          </a:p>
          <a:p>
            <a:pPr lvl="0"/>
            <a:r>
              <a:rPr lang="ko-KR" altLang="en-US" dirty="0">
                <a:latin typeface="+mj-lt"/>
              </a:rPr>
              <a:t>데이터소스 미선택시</a:t>
            </a:r>
            <a:r>
              <a:rPr lang="en-US" altLang="ko-KR" dirty="0">
                <a:latin typeface="+mj-lt"/>
              </a:rPr>
              <a:t>,</a:t>
            </a:r>
            <a:r>
              <a:rPr lang="ko-KR" altLang="en-US" dirty="0">
                <a:latin typeface="+mj-lt"/>
              </a:rPr>
              <a:t> 화면</a:t>
            </a:r>
            <a:endParaRPr lang="en-US" altLang="ko-KR" dirty="0">
              <a:latin typeface="+mj-lt"/>
            </a:endParaRPr>
          </a:p>
          <a:p>
            <a:pPr lvl="1"/>
            <a:r>
              <a:rPr lang="ko-KR" altLang="en-US" dirty="0">
                <a:latin typeface="+mj-lt"/>
              </a:rPr>
              <a:t>취소 클릭 </a:t>
            </a:r>
            <a:r>
              <a:rPr lang="en-US" altLang="ko-KR" dirty="0">
                <a:latin typeface="+mj-lt"/>
              </a:rPr>
              <a:t>&gt;</a:t>
            </a:r>
            <a:r>
              <a:rPr lang="ko-KR" altLang="en-US" dirty="0">
                <a:latin typeface="+mj-lt"/>
              </a:rPr>
              <a:t> 팝업 닫힘</a:t>
            </a:r>
            <a:endParaRPr lang="en-US" altLang="ko-KR" dirty="0">
              <a:latin typeface="+mj-lt"/>
            </a:endParaRPr>
          </a:p>
          <a:p>
            <a:pPr lvl="1"/>
            <a:r>
              <a:rPr lang="ko-KR" altLang="en-US" dirty="0">
                <a:latin typeface="+mj-lt"/>
              </a:rPr>
              <a:t>다음 </a:t>
            </a:r>
            <a:endParaRPr lang="en-US" altLang="ko-KR" dirty="0">
              <a:latin typeface="+mj-lt"/>
            </a:endParaRPr>
          </a:p>
          <a:p>
            <a:pPr lvl="2"/>
            <a:r>
              <a:rPr lang="ko-KR" altLang="en-US" dirty="0">
                <a:latin typeface="+mj-lt"/>
              </a:rPr>
              <a:t>선택된 데이터소스가 없을 경우</a:t>
            </a:r>
            <a:r>
              <a:rPr lang="en-US" altLang="ko-KR" dirty="0">
                <a:latin typeface="+mj-lt"/>
              </a:rPr>
              <a:t>,</a:t>
            </a:r>
            <a:r>
              <a:rPr lang="ko-KR" altLang="en-US" dirty="0">
                <a:latin typeface="+mj-lt"/>
              </a:rPr>
              <a:t> 비활성</a:t>
            </a:r>
            <a:endParaRPr lang="en-US" altLang="ko-KR" dirty="0">
              <a:latin typeface="+mj-lt"/>
            </a:endParaRPr>
          </a:p>
          <a:p>
            <a:pPr lvl="0"/>
            <a:endParaRPr lang="en-US" altLang="ko-KR" dirty="0">
              <a:latin typeface="+mj-lt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591682" y="871503"/>
            <a:ext cx="94897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Create dashboard</a:t>
            </a:r>
            <a:endParaRPr lang="ko-KR" altLang="en-US" sz="900" b="1" dirty="0">
              <a:solidFill>
                <a:prstClr val="black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90" name="그룹 89"/>
          <p:cNvGrpSpPr/>
          <p:nvPr/>
        </p:nvGrpSpPr>
        <p:grpSpPr>
          <a:xfrm>
            <a:off x="3887123" y="6350851"/>
            <a:ext cx="2358094" cy="249130"/>
            <a:chOff x="4008125" y="6193790"/>
            <a:chExt cx="2358094" cy="249130"/>
          </a:xfrm>
        </p:grpSpPr>
        <p:sp>
          <p:nvSpPr>
            <p:cNvPr id="92" name="모서리가 둥근 직사각형 127"/>
            <p:cNvSpPr/>
            <p:nvPr/>
          </p:nvSpPr>
          <p:spPr>
            <a:xfrm>
              <a:off x="5197489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7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다음</a:t>
              </a:r>
            </a:p>
          </p:txBody>
        </p:sp>
        <p:sp>
          <p:nvSpPr>
            <p:cNvPr id="97" name="모서리가 둥근 직사각형 127"/>
            <p:cNvSpPr/>
            <p:nvPr/>
          </p:nvSpPr>
          <p:spPr>
            <a:xfrm>
              <a:off x="4008125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취소</a:t>
              </a: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4521962" y="1387996"/>
            <a:ext cx="108843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Add </a:t>
            </a:r>
            <a:r>
              <a:rPr lang="en-US" altLang="ko-KR" sz="1100" b="1" dirty="0" err="1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datasources</a:t>
            </a:r>
            <a:endParaRPr lang="ko-KR" altLang="en-US" sz="1100" b="1" dirty="0">
              <a:solidFill>
                <a:prstClr val="black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415896" y="3610102"/>
            <a:ext cx="330058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시각화 할 데이터소스를 추가하고 관계를 설정해 주세요</a:t>
            </a:r>
          </a:p>
        </p:txBody>
      </p:sp>
      <p:sp>
        <p:nvSpPr>
          <p:cNvPr id="18" name="타원 17"/>
          <p:cNvSpPr/>
          <p:nvPr/>
        </p:nvSpPr>
        <p:spPr>
          <a:xfrm>
            <a:off x="3820649" y="6408934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4759238" y="1040780"/>
            <a:ext cx="526546" cy="96644"/>
            <a:chOff x="5087452" y="1040780"/>
            <a:chExt cx="526546" cy="96644"/>
          </a:xfrm>
        </p:grpSpPr>
        <p:sp>
          <p:nvSpPr>
            <p:cNvPr id="21" name="타원 20"/>
            <p:cNvSpPr/>
            <p:nvPr/>
          </p:nvSpPr>
          <p:spPr>
            <a:xfrm>
              <a:off x="5087452" y="1040780"/>
              <a:ext cx="96644" cy="9664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5517354" y="1040780"/>
              <a:ext cx="96644" cy="9664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cxnSp>
          <p:nvCxnSpPr>
            <p:cNvPr id="23" name="직선 연결선[R] 22"/>
            <p:cNvCxnSpPr/>
            <p:nvPr/>
          </p:nvCxnSpPr>
          <p:spPr>
            <a:xfrm>
              <a:off x="5185926" y="1089102"/>
              <a:ext cx="3314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191515" y="703970"/>
            <a:ext cx="525395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[03</a:t>
            </a:r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6</a:t>
            </a:r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.</a:t>
            </a:r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2</a:t>
            </a:r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]</a:t>
            </a:r>
            <a:endParaRPr lang="ko-KR" altLang="en-US" sz="5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1684551" y="1739498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306566" y="397608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8844577" y="6948692"/>
            <a:ext cx="446220" cy="448609"/>
            <a:chOff x="5759648" y="4204797"/>
            <a:chExt cx="446220" cy="448609"/>
          </a:xfrm>
        </p:grpSpPr>
        <p:sp>
          <p:nvSpPr>
            <p:cNvPr id="5" name="타원 4"/>
            <p:cNvSpPr/>
            <p:nvPr/>
          </p:nvSpPr>
          <p:spPr>
            <a:xfrm>
              <a:off x="5759648" y="4204797"/>
              <a:ext cx="412124" cy="412124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+</a:t>
              </a:r>
              <a:endParaRPr kumimoji="1" lang="ko-KR" altLang="en-US" sz="14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900000">
              <a:off x="6015872" y="4463410"/>
              <a:ext cx="189996" cy="189996"/>
            </a:xfrm>
            <a:prstGeom prst="rect">
              <a:avLst/>
            </a:prstGeom>
          </p:spPr>
        </p:pic>
      </p:grpSp>
      <p:sp>
        <p:nvSpPr>
          <p:cNvPr id="33" name="타원 32"/>
          <p:cNvSpPr/>
          <p:nvPr/>
        </p:nvSpPr>
        <p:spPr>
          <a:xfrm>
            <a:off x="3181047" y="3646416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4508883" y="3929435"/>
            <a:ext cx="1044372" cy="199925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Add </a:t>
            </a:r>
            <a:r>
              <a:rPr kumimoji="1" lang="en-US" altLang="ko-KR" sz="700" b="1" dirty="0" err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datasource</a:t>
            </a:r>
            <a:endParaRPr kumimoji="1"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348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8112667"/>
              </p:ext>
            </p:extLst>
          </p:nvPr>
        </p:nvGraphicFramePr>
        <p:xfrm>
          <a:off x="3455581" y="0"/>
          <a:ext cx="8736419" cy="3780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782">
                  <a:extLst>
                    <a:ext uri="{9D8B030D-6E8A-4147-A177-3AD203B41FA5}">
                      <a16:colId xmlns:a16="http://schemas.microsoft.com/office/drawing/2014/main" xmlns="" val="250593365"/>
                    </a:ext>
                  </a:extLst>
                </a:gridCol>
                <a:gridCol w="955809">
                  <a:extLst>
                    <a:ext uri="{9D8B030D-6E8A-4147-A177-3AD203B41FA5}">
                      <a16:colId xmlns:a16="http://schemas.microsoft.com/office/drawing/2014/main" xmlns="" val="1472310723"/>
                    </a:ext>
                  </a:extLst>
                </a:gridCol>
                <a:gridCol w="6117176">
                  <a:extLst>
                    <a:ext uri="{9D8B030D-6E8A-4147-A177-3AD203B41FA5}">
                      <a16:colId xmlns:a16="http://schemas.microsoft.com/office/drawing/2014/main" xmlns="" val="1506474031"/>
                    </a:ext>
                  </a:extLst>
                </a:gridCol>
                <a:gridCol w="976652">
                  <a:extLst>
                    <a:ext uri="{9D8B030D-6E8A-4147-A177-3AD203B41FA5}">
                      <a16:colId xmlns:a16="http://schemas.microsoft.com/office/drawing/2014/main" xmlns="" val="3922625364"/>
                    </a:ext>
                  </a:extLst>
                </a:gridCol>
              </a:tblGrid>
              <a:tr h="212090">
                <a:tc>
                  <a:txBody>
                    <a:bodyPr/>
                    <a:lstStyle/>
                    <a:p>
                      <a:pPr marL="0" marR="0" indent="0" algn="l" defTabSz="914396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Version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0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Date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0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Summary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0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Author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0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68974959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v.1.00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2018.12.13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600" b="0" i="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깃허브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이슈 처리 내역 업데이트</a:t>
                      </a: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P.7-13 </a:t>
                      </a:r>
                      <a:r>
                        <a:rPr lang="ko-KR" altLang="en-US" sz="600" b="0" i="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데이터소스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</a:t>
                      </a:r>
                      <a:r>
                        <a:rPr lang="ko-KR" altLang="en-US" sz="600" b="0" i="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연결관계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설정 제거</a:t>
                      </a: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P.20-27 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시간 필터 </a:t>
                      </a:r>
                      <a:r>
                        <a:rPr lang="ko-KR" altLang="en-US" sz="600" b="0" i="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재기회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,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필터 항목 검색 기능 추가</a:t>
                      </a: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Cho, Minjung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98786253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v.1.01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2019.05.30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유효하지 않은 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Alias </a:t>
                      </a:r>
                      <a:r>
                        <a:rPr lang="ko-KR" altLang="en-US" sz="600" b="0" i="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입력시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정책 추가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(#2076)</a:t>
                      </a: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Kim, </a:t>
                      </a:r>
                      <a:r>
                        <a:rPr lang="en-US" altLang="ko-KR" sz="600" b="0" i="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Younim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00410818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v.1.02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2019.08.03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문서 현행화</a:t>
                      </a: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Hwang, </a:t>
                      </a:r>
                      <a:r>
                        <a:rPr lang="en-US" altLang="ko-KR" sz="600" b="0" i="0" dirty="0" err="1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Ahyoung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83033608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v.1.03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2019.08.22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문서 현행화</a:t>
                      </a: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Hwang, </a:t>
                      </a:r>
                      <a:r>
                        <a:rPr lang="en-US" altLang="ko-KR" sz="600" b="0" i="0" dirty="0" err="1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Ahyoung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397130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59357957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22193286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7646469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68530265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98365997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28027939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ko-KR" altLang="en-US" sz="600" b="0" i="0" dirty="0">
                        <a:solidFill>
                          <a:srgbClr val="FF0000"/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14771693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ko-KR" altLang="en-US" sz="600" b="0" i="0" dirty="0">
                        <a:solidFill>
                          <a:schemeClr val="bg1"/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80283077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0066324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1509711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18176238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08701249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8149612"/>
                  </a:ext>
                </a:extLst>
              </a:tr>
            </a:tbl>
          </a:graphicData>
        </a:graphic>
      </p:graphicFrame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Document history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7096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>
                <a:latin typeface="+mn-ea"/>
                <a:ea typeface="+mn-ea"/>
              </a:rPr>
              <a:t>데이터 소스 선택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대시보드 생성 </a:t>
            </a:r>
            <a:r>
              <a:rPr kumimoji="1" lang="en-US" altLang="ko-KR" dirty="0"/>
              <a:t>1</a:t>
            </a:r>
            <a:r>
              <a:rPr kumimoji="1" lang="ko-KR" altLang="en-US" dirty="0"/>
              <a:t>단계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데이터소스 선택</a:t>
            </a:r>
            <a:endParaRPr kumimoji="1" lang="ko-KR" altLang="en-US" b="1" dirty="0">
              <a:latin typeface="+mn-ea"/>
              <a:ea typeface="+mn-ea"/>
            </a:endParaRPr>
          </a:p>
        </p:txBody>
      </p:sp>
      <p:sp>
        <p:nvSpPr>
          <p:cNvPr id="3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latin typeface="+mn-ea"/>
                <a:ea typeface="+mn-ea"/>
              </a:rPr>
              <a:pPr/>
              <a:t>20</a:t>
            </a:fld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대시보드 생성 시</a:t>
            </a: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,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 사용자가 처음 보게 되는 화면임</a:t>
            </a:r>
            <a:endParaRPr lang="en-US" altLang="ko-KR" dirty="0">
              <a:solidFill>
                <a:srgbClr val="FF0000"/>
              </a:solidFill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</a:rPr>
              <a:t>데이터 소스 검색 </a:t>
            </a:r>
            <a:r>
              <a:rPr lang="en-US" altLang="ko-KR" dirty="0">
                <a:latin typeface="+mn-ea"/>
              </a:rPr>
              <a:t>&amp;</a:t>
            </a:r>
            <a:r>
              <a:rPr lang="ko-KR" altLang="en-US" dirty="0">
                <a:latin typeface="+mn-ea"/>
              </a:rPr>
              <a:t> 필터링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텍스트 검색</a:t>
            </a:r>
            <a:endParaRPr lang="en-US" altLang="ko-KR" dirty="0">
              <a:latin typeface="+mn-ea"/>
            </a:endParaRPr>
          </a:p>
          <a:p>
            <a:pPr lvl="2"/>
            <a:r>
              <a:rPr lang="en-US" altLang="ko-KR" dirty="0">
                <a:latin typeface="+mn-ea"/>
              </a:rPr>
              <a:t>P.H : </a:t>
            </a:r>
            <a:r>
              <a:rPr lang="ko-KR" altLang="en-US" dirty="0">
                <a:latin typeface="+mn-ea"/>
              </a:rPr>
              <a:t>데이터 소스의 이름으로 검색하세요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검색범위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데이터 소스 명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공개 범위 필터링</a:t>
            </a:r>
            <a:r>
              <a:rPr lang="en-US" altLang="ko-KR" dirty="0">
                <a:latin typeface="+mn-ea"/>
              </a:rPr>
              <a:t> (</a:t>
            </a:r>
            <a:r>
              <a:rPr lang="en-US" altLang="ko-KR" dirty="0" err="1">
                <a:latin typeface="+mn-ea"/>
              </a:rPr>
              <a:t>Oepn</a:t>
            </a:r>
            <a:r>
              <a:rPr lang="en-US" altLang="ko-KR" dirty="0">
                <a:latin typeface="+mn-ea"/>
              </a:rPr>
              <a:t> data only)</a:t>
            </a:r>
            <a:r>
              <a:rPr lang="ko-KR" altLang="en-US" dirty="0">
                <a:latin typeface="+mn-ea"/>
              </a:rPr>
              <a:t> 토글 버튼</a:t>
            </a:r>
            <a:endParaRPr lang="en-US" altLang="ko-KR" dirty="0">
              <a:latin typeface="+mn-ea"/>
            </a:endParaRPr>
          </a:p>
          <a:p>
            <a:pPr lvl="2"/>
            <a:r>
              <a:rPr lang="en-US" altLang="ko-KR" dirty="0">
                <a:latin typeface="+mn-ea"/>
              </a:rPr>
              <a:t>off(default)</a:t>
            </a:r>
          </a:p>
          <a:p>
            <a:pPr lvl="2"/>
            <a:r>
              <a:rPr lang="en-US" altLang="ko-KR" dirty="0">
                <a:latin typeface="+mn-ea"/>
              </a:rPr>
              <a:t>on : </a:t>
            </a:r>
            <a:r>
              <a:rPr lang="ko-KR" altLang="en-US" dirty="0">
                <a:latin typeface="+mn-ea"/>
              </a:rPr>
              <a:t>전체 공개 데이터만 보임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타입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All(default) / </a:t>
            </a:r>
            <a:r>
              <a:rPr lang="ko-KR" altLang="en-US" dirty="0">
                <a:latin typeface="+mn-ea"/>
              </a:rPr>
              <a:t>수집형</a:t>
            </a:r>
            <a:r>
              <a:rPr lang="en-US" altLang="ko-KR" dirty="0">
                <a:latin typeface="+mn-ea"/>
              </a:rPr>
              <a:t> / </a:t>
            </a:r>
            <a:r>
              <a:rPr lang="ko-KR" altLang="en-US" dirty="0">
                <a:latin typeface="+mn-ea"/>
              </a:rPr>
              <a:t>연결형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</a:rPr>
              <a:t>enabled </a:t>
            </a:r>
            <a:r>
              <a:rPr lang="ko-KR" altLang="en-US" dirty="0">
                <a:latin typeface="+mn-ea"/>
              </a:rPr>
              <a:t>데이터 소스 리스트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구성요소</a:t>
            </a:r>
            <a:endParaRPr lang="en-US" altLang="ko-KR" dirty="0">
              <a:latin typeface="+mn-ea"/>
            </a:endParaRPr>
          </a:p>
          <a:p>
            <a:pPr lvl="2"/>
            <a:r>
              <a:rPr lang="en-US" altLang="ko-KR" dirty="0">
                <a:latin typeface="+mn-ea"/>
              </a:rPr>
              <a:t>No.(</a:t>
            </a:r>
            <a:r>
              <a:rPr lang="ko-KR" altLang="en-US" dirty="0">
                <a:latin typeface="+mn-ea"/>
              </a:rPr>
              <a:t>번호 역순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몇개의 데이터가 있는지 직관적으로 파악할 수 있게 함</a:t>
            </a:r>
            <a:r>
              <a:rPr lang="en-US" altLang="ko-KR" dirty="0">
                <a:latin typeface="+mn-ea"/>
              </a:rPr>
              <a:t>)</a:t>
            </a:r>
          </a:p>
          <a:p>
            <a:pPr lvl="2"/>
            <a:r>
              <a:rPr lang="ko-KR" altLang="en-US" dirty="0">
                <a:latin typeface="+mn-ea"/>
              </a:rPr>
              <a:t>데이터 이름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설명</a:t>
            </a:r>
            <a:endParaRPr lang="en-US" altLang="ko-KR" dirty="0">
              <a:latin typeface="+mn-ea"/>
            </a:endParaRPr>
          </a:p>
          <a:p>
            <a:pPr lvl="3"/>
            <a:r>
              <a:rPr lang="ko-KR" altLang="en-US" dirty="0">
                <a:latin typeface="+mn-ea"/>
              </a:rPr>
              <a:t>데이터 소스 이름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설명</a:t>
            </a:r>
            <a:endParaRPr lang="en-US" altLang="ko-KR" dirty="0">
              <a:latin typeface="+mn-ea"/>
            </a:endParaRPr>
          </a:p>
          <a:p>
            <a:pPr lvl="3"/>
            <a:r>
              <a:rPr lang="ko-KR" altLang="en-US" dirty="0">
                <a:latin typeface="+mn-ea"/>
              </a:rPr>
              <a:t>길어질 경우 말줄임</a:t>
            </a:r>
            <a:endParaRPr lang="en-US" altLang="ko-KR" dirty="0">
              <a:latin typeface="+mn-ea"/>
            </a:endParaRPr>
          </a:p>
          <a:p>
            <a:pPr lvl="3"/>
            <a:r>
              <a:rPr lang="ko-KR" altLang="en-US" dirty="0">
                <a:latin typeface="+mn-ea"/>
              </a:rPr>
              <a:t>이름 오름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내림차순정렬가능</a:t>
            </a:r>
            <a:endParaRPr lang="en-US" altLang="ko-KR" dirty="0">
              <a:latin typeface="+mn-ea"/>
              <a:sym typeface="Wingdings"/>
            </a:endParaRPr>
          </a:p>
          <a:p>
            <a:pPr lvl="2"/>
            <a:r>
              <a:rPr lang="ko-KR" altLang="en-US" dirty="0">
                <a:latin typeface="+mn-ea"/>
              </a:rPr>
              <a:t>오픈 데이터일경우 아이콘 표시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타입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All / </a:t>
            </a:r>
            <a:r>
              <a:rPr lang="ko-KR" altLang="en-US" dirty="0">
                <a:latin typeface="+mn-ea"/>
              </a:rPr>
              <a:t>수집형 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 연결형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멀티 데이터소스 선택 가능</a:t>
            </a:r>
            <a:endParaRPr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이미 선택된 데이터소스가 있는 상태에서 데이터소스 추가를 위해 본 화면에 들어온 경우</a:t>
            </a:r>
            <a:r>
              <a:rPr kumimoji="1" lang="en-US" altLang="ko-KR" dirty="0">
                <a:latin typeface="+mn-ea"/>
              </a:rPr>
              <a:t>,</a:t>
            </a:r>
            <a:r>
              <a:rPr kumimoji="1" lang="ko-KR" altLang="en-US" dirty="0">
                <a:latin typeface="+mn-ea"/>
              </a:rPr>
              <a:t> 기존에 선택된 데이터소스도 선택된 상태로 보여야 함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정렬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이름 ㄱㄴㄷ순 </a:t>
            </a:r>
            <a:r>
              <a:rPr lang="en-US" altLang="ko-KR" dirty="0">
                <a:latin typeface="+mn-ea"/>
              </a:rPr>
              <a:t>(default) </a:t>
            </a:r>
            <a:r>
              <a:rPr lang="en-US" altLang="ko-KR" dirty="0">
                <a:latin typeface="+mn-ea"/>
                <a:sym typeface="Wingdings"/>
              </a:rPr>
              <a:t>  </a:t>
            </a:r>
            <a:r>
              <a:rPr lang="ko-KR" altLang="en-US" dirty="0">
                <a:latin typeface="+mn-ea"/>
                <a:sym typeface="Wingdings"/>
              </a:rPr>
              <a:t>ㅎㅍㅌ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</a:rPr>
              <a:t>스키마 리스트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리스트 우측 화살표 클릭 시 나타남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구성요소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화면참고</a:t>
            </a:r>
            <a:r>
              <a:rPr lang="en-US" altLang="ko-KR" dirty="0">
                <a:latin typeface="+mn-ea"/>
              </a:rPr>
              <a:t>)</a:t>
            </a:r>
          </a:p>
          <a:p>
            <a:pPr lvl="2"/>
            <a:r>
              <a:rPr lang="en-US" altLang="ko-KR" dirty="0">
                <a:latin typeface="+mn-ea"/>
              </a:rPr>
              <a:t>Ingested</a:t>
            </a:r>
            <a:r>
              <a:rPr lang="ko-KR" altLang="en-US" dirty="0">
                <a:latin typeface="+mn-ea"/>
              </a:rPr>
              <a:t> 타입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데이터 이름 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 업데이트 정보 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 생성정보 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 파일사이즈 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row count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 서머리</a:t>
            </a:r>
            <a:endParaRPr lang="en-US" altLang="ko-KR" dirty="0">
              <a:latin typeface="+mn-ea"/>
            </a:endParaRPr>
          </a:p>
          <a:p>
            <a:pPr lvl="2"/>
            <a:r>
              <a:rPr lang="en-US" altLang="ko-KR" dirty="0">
                <a:latin typeface="+mn-ea"/>
              </a:rPr>
              <a:t>Linked</a:t>
            </a:r>
            <a:r>
              <a:rPr lang="ko-KR" altLang="en-US" dirty="0">
                <a:latin typeface="+mn-ea"/>
              </a:rPr>
              <a:t> 타입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데이터 이름 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  업데이트 정보 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 생성정보 </a:t>
            </a:r>
            <a:r>
              <a:rPr lang="en-US" altLang="ko-KR" dirty="0">
                <a:latin typeface="+mn-ea"/>
              </a:rPr>
              <a:t>/ </a:t>
            </a:r>
            <a:r>
              <a:rPr lang="ko-KR" altLang="en-US" dirty="0">
                <a:latin typeface="+mn-ea"/>
              </a:rPr>
              <a:t>서머리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스키마 리스트</a:t>
            </a:r>
            <a:endParaRPr lang="en-US" altLang="ko-KR" dirty="0">
              <a:latin typeface="+mn-ea"/>
            </a:endParaRPr>
          </a:p>
          <a:p>
            <a:pPr lvl="3"/>
            <a:r>
              <a:rPr lang="ko-KR" altLang="en-US" dirty="0">
                <a:latin typeface="+mn-ea"/>
              </a:rPr>
              <a:t>차원값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측정값 아이콘 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 타입 아이콘 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 필드명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버튼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취소 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클릭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데이터소스 관계설정 화면으로 이동</a:t>
            </a:r>
            <a:endParaRPr lang="en-US" altLang="ko-KR" dirty="0">
              <a:latin typeface="+mn-ea"/>
            </a:endParaRPr>
          </a:p>
          <a:p>
            <a:pPr lvl="3"/>
            <a:r>
              <a:rPr lang="ko-KR" altLang="en-US" dirty="0">
                <a:latin typeface="+mn-ea"/>
              </a:rPr>
              <a:t>데이터소스 선택값이 없을 경우</a:t>
            </a:r>
            <a:r>
              <a:rPr lang="ko-KR" altLang="en-US" dirty="0">
                <a:solidFill>
                  <a:srgbClr val="00B0F0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00B0F0"/>
                </a:solidFill>
                <a:latin typeface="+mn-ea"/>
              </a:rPr>
              <a:t>☞[036.2] </a:t>
            </a:r>
          </a:p>
          <a:p>
            <a:pPr lvl="3"/>
            <a:r>
              <a:rPr lang="ko-KR" altLang="en-US" dirty="0">
                <a:latin typeface="+mn-ea"/>
              </a:rPr>
              <a:t>데이터소스 </a:t>
            </a: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개 이상 선택 시 </a:t>
            </a:r>
            <a:r>
              <a:rPr lang="en-US" altLang="ko-KR" dirty="0">
                <a:solidFill>
                  <a:srgbClr val="00B0F0"/>
                </a:solidFill>
                <a:latin typeface="+mn-ea"/>
              </a:rPr>
              <a:t>☞[036.3]</a:t>
            </a:r>
          </a:p>
          <a:p>
            <a:pPr lvl="1"/>
            <a:r>
              <a:rPr lang="ko-KR" altLang="en-US" dirty="0">
                <a:latin typeface="+mn-ea"/>
              </a:rPr>
              <a:t>완료 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선택값이 </a:t>
            </a: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개 이상일 경우 활성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클릭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선택 값 적용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Linked</a:t>
            </a:r>
            <a:r>
              <a:rPr lang="ko-KR" altLang="en-US" dirty="0">
                <a:latin typeface="+mn-ea"/>
              </a:rPr>
              <a:t> 타입인 경우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인제스쳔 제한에 대한 안내 문구 표시</a:t>
            </a:r>
            <a:endParaRPr lang="en-US" altLang="ko-KR" dirty="0">
              <a:latin typeface="+mn-ea"/>
            </a:endParaRPr>
          </a:p>
          <a:p>
            <a:pPr lvl="2"/>
            <a:endParaRPr lang="en-US" altLang="ko-KR" dirty="0">
              <a:latin typeface="+mn-ea"/>
              <a:ea typeface="+mn-ea"/>
            </a:endParaRPr>
          </a:p>
          <a:p>
            <a:endParaRPr lang="en-US" altLang="ko-KR" dirty="0">
              <a:latin typeface="+mn-ea"/>
              <a:ea typeface="+mn-ea"/>
            </a:endParaRPr>
          </a:p>
          <a:p>
            <a:endParaRPr lang="en-US" altLang="ko-KR" dirty="0">
              <a:latin typeface="+mn-ea"/>
              <a:ea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028184" y="1336810"/>
            <a:ext cx="4249989" cy="292624"/>
            <a:chOff x="901599" y="1388637"/>
            <a:chExt cx="4249989" cy="292624"/>
          </a:xfrm>
        </p:grpSpPr>
        <p:sp>
          <p:nvSpPr>
            <p:cNvPr id="42" name="제목 2"/>
            <p:cNvSpPr txBox="1">
              <a:spLocks/>
            </p:cNvSpPr>
            <p:nvPr/>
          </p:nvSpPr>
          <p:spPr bwMode="auto">
            <a:xfrm>
              <a:off x="1037365" y="1388637"/>
              <a:ext cx="4114223" cy="29262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xtLst/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Nanum Gothic" charset="-127"/>
                </a:rPr>
                <a:t>Search by </a:t>
              </a:r>
              <a:r>
                <a:rPr lang="en-US" altLang="ko-KR" sz="700" dirty="0" err="1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Nanum Gothic" charset="-127"/>
                </a:rPr>
                <a:t>datasource</a:t>
              </a:r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Nanum Gothic" charset="-127"/>
                </a:rPr>
                <a:t> name</a:t>
              </a:r>
            </a:p>
          </p:txBody>
        </p:sp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079" y="1438512"/>
              <a:ext cx="137742" cy="137742"/>
            </a:xfrm>
            <a:prstGeom prst="rect">
              <a:avLst/>
            </a:prstGeom>
          </p:spPr>
        </p:pic>
        <p:cxnSp>
          <p:nvCxnSpPr>
            <p:cNvPr id="15" name="직선 연결선[R] 14"/>
            <p:cNvCxnSpPr/>
            <p:nvPr/>
          </p:nvCxnSpPr>
          <p:spPr>
            <a:xfrm>
              <a:off x="901599" y="1618276"/>
              <a:ext cx="294800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0" name="제목 2"/>
          <p:cNvSpPr txBox="1">
            <a:spLocks/>
          </p:cNvSpPr>
          <p:nvPr/>
        </p:nvSpPr>
        <p:spPr bwMode="auto">
          <a:xfrm>
            <a:off x="2028185" y="1671698"/>
            <a:ext cx="4354484" cy="360218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xtLst/>
        </p:spPr>
        <p:txBody>
          <a:bodyPr lIns="108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181" name="모서리가 둥근 직사각형 180"/>
          <p:cNvSpPr/>
          <p:nvPr/>
        </p:nvSpPr>
        <p:spPr>
          <a:xfrm>
            <a:off x="2316070" y="1920939"/>
            <a:ext cx="1276557" cy="1334676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 anchorCtr="0"/>
          <a:lstStyle/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Data set _ EQPID ALL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데이터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_ </a:t>
            </a: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전략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1</a:t>
            </a: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팀용</a:t>
            </a:r>
            <a:endParaRPr kumimoji="1" lang="en-US" altLang="ko-KR" sz="700" dirty="0">
              <a:solidFill>
                <a:prstClr val="white">
                  <a:lumMod val="50000"/>
                </a:prstClr>
              </a:solidFill>
              <a:latin typeface="+mn-ea"/>
              <a:cs typeface="Nanum Gothic" charset="-127"/>
            </a:endParaRP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데이터 소스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overview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제조공정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default	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제조공정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A	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제조공정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B	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Data set _ EQPID ALL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데이터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_ </a:t>
            </a: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전략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1</a:t>
            </a: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팀용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	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데이터 소스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overview	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제조공정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default	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제조공정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A	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제조공정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B	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Data set _ EQPID ALL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데이터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_ </a:t>
            </a: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전략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1</a:t>
            </a: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팀용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	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데이터 소스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overview		</a:t>
            </a:r>
          </a:p>
        </p:txBody>
      </p:sp>
      <p:sp>
        <p:nvSpPr>
          <p:cNvPr id="182" name="제목 2"/>
          <p:cNvSpPr txBox="1">
            <a:spLocks/>
          </p:cNvSpPr>
          <p:nvPr/>
        </p:nvSpPr>
        <p:spPr bwMode="auto">
          <a:xfrm>
            <a:off x="2316070" y="1679945"/>
            <a:ext cx="753683" cy="217646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Datasource</a:t>
            </a: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grpSp>
        <p:nvGrpSpPr>
          <p:cNvPr id="183" name="그룹 182"/>
          <p:cNvGrpSpPr/>
          <p:nvPr/>
        </p:nvGrpSpPr>
        <p:grpSpPr>
          <a:xfrm>
            <a:off x="2087737" y="1942658"/>
            <a:ext cx="4283543" cy="3213320"/>
            <a:chOff x="910580" y="2703078"/>
            <a:chExt cx="8297142" cy="2747646"/>
          </a:xfrm>
        </p:grpSpPr>
        <p:cxnSp>
          <p:nvCxnSpPr>
            <p:cNvPr id="184" name="직선 연결선 52"/>
            <p:cNvCxnSpPr/>
            <p:nvPr/>
          </p:nvCxnSpPr>
          <p:spPr>
            <a:xfrm flipH="1">
              <a:off x="910580" y="2886254"/>
              <a:ext cx="8297142" cy="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53"/>
            <p:cNvCxnSpPr/>
            <p:nvPr/>
          </p:nvCxnSpPr>
          <p:spPr>
            <a:xfrm flipH="1">
              <a:off x="910580" y="3069430"/>
              <a:ext cx="8297142" cy="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54"/>
            <p:cNvCxnSpPr/>
            <p:nvPr/>
          </p:nvCxnSpPr>
          <p:spPr>
            <a:xfrm flipH="1">
              <a:off x="910580" y="3252606"/>
              <a:ext cx="8297142" cy="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직선 연결선 55"/>
            <p:cNvCxnSpPr/>
            <p:nvPr/>
          </p:nvCxnSpPr>
          <p:spPr>
            <a:xfrm flipH="1">
              <a:off x="910580" y="3435782"/>
              <a:ext cx="8297142" cy="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56"/>
            <p:cNvCxnSpPr/>
            <p:nvPr/>
          </p:nvCxnSpPr>
          <p:spPr>
            <a:xfrm flipH="1">
              <a:off x="910580" y="3618958"/>
              <a:ext cx="8297142" cy="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57"/>
            <p:cNvCxnSpPr/>
            <p:nvPr/>
          </p:nvCxnSpPr>
          <p:spPr>
            <a:xfrm flipH="1">
              <a:off x="910580" y="3802134"/>
              <a:ext cx="8297142" cy="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연결선 58"/>
            <p:cNvCxnSpPr/>
            <p:nvPr/>
          </p:nvCxnSpPr>
          <p:spPr>
            <a:xfrm flipH="1">
              <a:off x="910580" y="2703078"/>
              <a:ext cx="8297142" cy="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연결선 52"/>
            <p:cNvCxnSpPr/>
            <p:nvPr/>
          </p:nvCxnSpPr>
          <p:spPr>
            <a:xfrm flipH="1">
              <a:off x="910580" y="4168486"/>
              <a:ext cx="8297142" cy="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직선 연결선 53"/>
            <p:cNvCxnSpPr/>
            <p:nvPr/>
          </p:nvCxnSpPr>
          <p:spPr>
            <a:xfrm flipH="1">
              <a:off x="910580" y="4351662"/>
              <a:ext cx="8297142" cy="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직선 연결선 54"/>
            <p:cNvCxnSpPr/>
            <p:nvPr/>
          </p:nvCxnSpPr>
          <p:spPr>
            <a:xfrm flipH="1">
              <a:off x="910580" y="4534838"/>
              <a:ext cx="8297142" cy="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직선 연결선 55"/>
            <p:cNvCxnSpPr/>
            <p:nvPr/>
          </p:nvCxnSpPr>
          <p:spPr>
            <a:xfrm flipH="1">
              <a:off x="910580" y="4718014"/>
              <a:ext cx="8297142" cy="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56"/>
            <p:cNvCxnSpPr/>
            <p:nvPr/>
          </p:nvCxnSpPr>
          <p:spPr>
            <a:xfrm flipH="1">
              <a:off x="910580" y="4901190"/>
              <a:ext cx="8297142" cy="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57"/>
            <p:cNvCxnSpPr/>
            <p:nvPr/>
          </p:nvCxnSpPr>
          <p:spPr>
            <a:xfrm flipH="1">
              <a:off x="910580" y="5084366"/>
              <a:ext cx="8297142" cy="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58"/>
            <p:cNvCxnSpPr/>
            <p:nvPr/>
          </p:nvCxnSpPr>
          <p:spPr>
            <a:xfrm flipH="1">
              <a:off x="910580" y="3985310"/>
              <a:ext cx="8297142" cy="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56"/>
            <p:cNvCxnSpPr/>
            <p:nvPr/>
          </p:nvCxnSpPr>
          <p:spPr>
            <a:xfrm flipH="1">
              <a:off x="910580" y="5267542"/>
              <a:ext cx="8297142" cy="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연결선 57"/>
            <p:cNvCxnSpPr/>
            <p:nvPr/>
          </p:nvCxnSpPr>
          <p:spPr>
            <a:xfrm flipH="1">
              <a:off x="910580" y="5450723"/>
              <a:ext cx="8297142" cy="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제목 2"/>
          <p:cNvSpPr txBox="1">
            <a:spLocks/>
          </p:cNvSpPr>
          <p:nvPr/>
        </p:nvSpPr>
        <p:spPr bwMode="auto">
          <a:xfrm>
            <a:off x="5853507" y="1676138"/>
            <a:ext cx="461642" cy="217646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Type</a:t>
            </a:r>
          </a:p>
        </p:txBody>
      </p:sp>
      <p:sp>
        <p:nvSpPr>
          <p:cNvPr id="201" name="모서리가 둥근 직사각형 200"/>
          <p:cNvSpPr/>
          <p:nvPr/>
        </p:nvSpPr>
        <p:spPr>
          <a:xfrm>
            <a:off x="3281779" y="1920939"/>
            <a:ext cx="1994659" cy="1334676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 anchorCtr="0"/>
          <a:lstStyle/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말줄임 설명 설명 설명 길어질 경우 말줄임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...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말줄임 설명 설명 설명 길어질 경우 말줄임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...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말줄임 설명 설명 설명 길어질 경우 말줄임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...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말줄임 설명 설명 설명 길어질 경우 말줄임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...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말줄임 설명 설명 설명 길어질 경우 말줄임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...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말줄임 설명 설명 설명 길어질 경우 말줄임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...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말줄임 설명 설명 설명 길어질 경우 말줄임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...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말줄임 설명 설명 설명 길어질 경우 말줄임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...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말줄임 설명 설명 설명 길어질 경우 말줄임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...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말줄임 설명 설명 설명 길어질 경우 말줄임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...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말줄임 설명 설명 설명 길어질 경우 말줄임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...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말줄임 설명 설명 설명 길어질 경우 말줄임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...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말줄임 설명 설명 설명 길어질 경우 말줄임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...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말줄임 설명 설명 설명 길어질 경우 말줄임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...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말줄임 설명 설명 설명 길어질 경우 말줄임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...</a:t>
            </a:r>
          </a:p>
        </p:txBody>
      </p:sp>
      <p:sp>
        <p:nvSpPr>
          <p:cNvPr id="202" name="모서리가 둥근 직사각형 201"/>
          <p:cNvSpPr/>
          <p:nvPr/>
        </p:nvSpPr>
        <p:spPr>
          <a:xfrm>
            <a:off x="5815677" y="1917131"/>
            <a:ext cx="574682" cy="3238845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 anchorCtr="0"/>
          <a:lstStyle/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Ingested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Linked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Ingested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Linked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Ingested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Linked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Ingested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Linked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Ingested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Linked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Ingested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Linked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Ingested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Linked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Ingested</a:t>
            </a:r>
          </a:p>
        </p:txBody>
      </p:sp>
      <p:sp>
        <p:nvSpPr>
          <p:cNvPr id="204" name="제목 2"/>
          <p:cNvSpPr txBox="1">
            <a:spLocks/>
          </p:cNvSpPr>
          <p:nvPr/>
        </p:nvSpPr>
        <p:spPr bwMode="auto">
          <a:xfrm>
            <a:off x="2039059" y="1679945"/>
            <a:ext cx="293641" cy="217646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No.</a:t>
            </a:r>
          </a:p>
        </p:txBody>
      </p:sp>
      <p:sp>
        <p:nvSpPr>
          <p:cNvPr id="206" name="모서리가 둥근 직사각형 205"/>
          <p:cNvSpPr/>
          <p:nvPr/>
        </p:nvSpPr>
        <p:spPr>
          <a:xfrm>
            <a:off x="1983844" y="1922713"/>
            <a:ext cx="397028" cy="1334676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 anchorCtr="0"/>
          <a:lstStyle/>
          <a:p>
            <a:pPr algn="r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700" dirty="0">
              <a:solidFill>
                <a:prstClr val="white">
                  <a:lumMod val="50000"/>
                </a:prstClr>
              </a:solidFill>
              <a:latin typeface="+mn-ea"/>
              <a:cs typeface="Nanum Gothic" charset="-127"/>
            </a:endParaRPr>
          </a:p>
          <a:p>
            <a:pPr algn="r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700" dirty="0">
              <a:solidFill>
                <a:prstClr val="white">
                  <a:lumMod val="50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225" name="직사각형 224"/>
          <p:cNvSpPr/>
          <p:nvPr/>
        </p:nvSpPr>
        <p:spPr>
          <a:xfrm>
            <a:off x="2028185" y="1954946"/>
            <a:ext cx="4343096" cy="214241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4" name="L 도형 13"/>
          <p:cNvSpPr/>
          <p:nvPr/>
        </p:nvSpPr>
        <p:spPr>
          <a:xfrm rot="18900000">
            <a:off x="2164885" y="1983593"/>
            <a:ext cx="155125" cy="100147"/>
          </a:xfrm>
          <a:prstGeom prst="corner">
            <a:avLst>
              <a:gd name="adj1" fmla="val 23077"/>
              <a:gd name="adj2" fmla="val 20513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227" name="타원 226"/>
          <p:cNvSpPr/>
          <p:nvPr/>
        </p:nvSpPr>
        <p:spPr>
          <a:xfrm>
            <a:off x="1843495" y="1751739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228" name="직사각형 227"/>
          <p:cNvSpPr/>
          <p:nvPr/>
        </p:nvSpPr>
        <p:spPr>
          <a:xfrm>
            <a:off x="5264843" y="1999021"/>
            <a:ext cx="544571" cy="12489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Open data</a:t>
            </a:r>
            <a:endParaRPr kumimoji="1"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229" name="직사각형 228"/>
          <p:cNvSpPr/>
          <p:nvPr/>
        </p:nvSpPr>
        <p:spPr>
          <a:xfrm>
            <a:off x="5264843" y="2422112"/>
            <a:ext cx="544571" cy="12489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Open data</a:t>
            </a:r>
            <a:endParaRPr kumimoji="1"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230" name="직사각형 229"/>
          <p:cNvSpPr/>
          <p:nvPr/>
        </p:nvSpPr>
        <p:spPr>
          <a:xfrm>
            <a:off x="5264843" y="3488575"/>
            <a:ext cx="544571" cy="12489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Open data</a:t>
            </a:r>
            <a:endParaRPr kumimoji="1"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231" name="직사각형 230"/>
          <p:cNvSpPr/>
          <p:nvPr/>
        </p:nvSpPr>
        <p:spPr>
          <a:xfrm>
            <a:off x="5264843" y="4341888"/>
            <a:ext cx="544571" cy="12489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Open data</a:t>
            </a:r>
            <a:endParaRPr kumimoji="1"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91" name="Text Box"/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5865019" y="1437275"/>
            <a:ext cx="1018623" cy="210128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☐ 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Show open data only</a:t>
            </a:r>
            <a:endParaRPr lang="en-US" sz="7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  <a:cs typeface="Nanum Gothic" charset="-127"/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6889720" y="1415998"/>
            <a:ext cx="1171951" cy="241639"/>
            <a:chOff x="2424312" y="1390878"/>
            <a:chExt cx="1171951" cy="241639"/>
          </a:xfrm>
        </p:grpSpPr>
        <p:sp>
          <p:nvSpPr>
            <p:cNvPr id="94" name="모서리가 둥근 직사각형 93"/>
            <p:cNvSpPr/>
            <p:nvPr/>
          </p:nvSpPr>
          <p:spPr>
            <a:xfrm>
              <a:off x="2424312" y="1390878"/>
              <a:ext cx="886035" cy="241639"/>
            </a:xfrm>
            <a:prstGeom prst="roundRect">
              <a:avLst>
                <a:gd name="adj" fmla="val 2750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t" anchorCtr="0"/>
            <a:lstStyle/>
            <a:p>
              <a:pPr eaLnBrk="0" fontAlgn="base" latinLnBrk="0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>
                  <a:solidFill>
                    <a:prstClr val="white">
                      <a:lumMod val="50000"/>
                    </a:prstClr>
                  </a:solidFill>
                  <a:latin typeface="+mn-ea"/>
                </a:rPr>
                <a:t>Type</a:t>
              </a: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2896202" y="1405610"/>
              <a:ext cx="700061" cy="2089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All</a:t>
              </a:r>
              <a:r>
                <a:rPr kumimoji="1" lang="ko-KR" altLang="en-US" sz="7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</a:rPr>
                <a:t>    ▼</a:t>
              </a:r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1983844" y="497801"/>
            <a:ext cx="525395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[03</a:t>
            </a:r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6</a:t>
            </a:r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.</a:t>
            </a:r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]</a:t>
            </a:r>
            <a:endParaRPr lang="ko-KR" altLang="en-US" sz="5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86" name="아래쪽 화살표[D] 85"/>
          <p:cNvSpPr/>
          <p:nvPr/>
        </p:nvSpPr>
        <p:spPr>
          <a:xfrm>
            <a:off x="2917280" y="1771069"/>
            <a:ext cx="65476" cy="82223"/>
          </a:xfrm>
          <a:prstGeom prst="downArrow">
            <a:avLst>
              <a:gd name="adj1" fmla="val 36497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1339162" y="994316"/>
            <a:ext cx="816032" cy="147765"/>
          </a:xfrm>
          <a:prstGeom prst="rect">
            <a:avLst/>
          </a:prstGeom>
          <a:solidFill>
            <a:srgbClr val="00B0F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Linked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 err="1">
                <a:solidFill>
                  <a:schemeClr val="bg1"/>
                </a:solidFill>
                <a:latin typeface="+mn-ea"/>
                <a:cs typeface="Nanum Gothic" charset="-127"/>
              </a:rPr>
              <a:t>datasource</a:t>
            </a:r>
            <a:endParaRPr kumimoji="1" lang="ko-KR" altLang="en-US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85" name="L 도형 84"/>
          <p:cNvSpPr/>
          <p:nvPr/>
        </p:nvSpPr>
        <p:spPr>
          <a:xfrm rot="18900000">
            <a:off x="2167158" y="2640963"/>
            <a:ext cx="155125" cy="100147"/>
          </a:xfrm>
          <a:prstGeom prst="corner">
            <a:avLst>
              <a:gd name="adj1" fmla="val 23077"/>
              <a:gd name="adj2" fmla="val 20513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7" name="L 도형 86"/>
          <p:cNvSpPr/>
          <p:nvPr/>
        </p:nvSpPr>
        <p:spPr>
          <a:xfrm rot="18900000">
            <a:off x="2169430" y="2820659"/>
            <a:ext cx="155125" cy="100147"/>
          </a:xfrm>
          <a:prstGeom prst="corner">
            <a:avLst>
              <a:gd name="adj1" fmla="val 23077"/>
              <a:gd name="adj2" fmla="val 20513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89" name="그룹 88"/>
          <p:cNvGrpSpPr/>
          <p:nvPr/>
        </p:nvGrpSpPr>
        <p:grpSpPr>
          <a:xfrm>
            <a:off x="6960767" y="830232"/>
            <a:ext cx="1099015" cy="200037"/>
            <a:chOff x="4093583" y="6193790"/>
            <a:chExt cx="2358094" cy="249130"/>
          </a:xfrm>
        </p:grpSpPr>
        <p:sp>
          <p:nvSpPr>
            <p:cNvPr id="90" name="모서리가 둥근 직사각형 127"/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Done</a:t>
              </a:r>
              <a:endParaRPr lang="ko-KR" altLang="en-US" sz="700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92" name="모서리가 둥근 직사각형 127"/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Cancel</a:t>
              </a:r>
              <a:endParaRPr lang="ko-KR" altLang="en-US" sz="700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97" name="직사각형 96"/>
          <p:cNvSpPr/>
          <p:nvPr/>
        </p:nvSpPr>
        <p:spPr>
          <a:xfrm>
            <a:off x="1993449" y="649415"/>
            <a:ext cx="3653744" cy="60703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Please select a </a:t>
            </a:r>
            <a:r>
              <a:rPr lang="en-US" altLang="ko-KR" sz="10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datasource</a:t>
            </a:r>
            <a:endParaRPr lang="en-US" altLang="ko-KR" sz="10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100" name="모서리가 둥근 직사각형 58"/>
          <p:cNvSpPr/>
          <p:nvPr/>
        </p:nvSpPr>
        <p:spPr>
          <a:xfrm>
            <a:off x="2066117" y="934431"/>
            <a:ext cx="3345126" cy="223427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/>
                </a:solidFill>
                <a:latin typeface="+mn-ea"/>
                <a:cs typeface="Nanum Gothic" charset="-127"/>
                <a:sym typeface="Wingdings"/>
              </a:rPr>
              <a:t>Ingestion is limited to 1 million rows</a:t>
            </a:r>
          </a:p>
        </p:txBody>
      </p:sp>
      <p:sp>
        <p:nvSpPr>
          <p:cNvPr id="78" name="타원 77"/>
          <p:cNvSpPr/>
          <p:nvPr/>
        </p:nvSpPr>
        <p:spPr>
          <a:xfrm>
            <a:off x="6960767" y="68618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1843495" y="1391464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1140596" y="1016215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5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77" name="제목 2"/>
          <p:cNvSpPr txBox="1">
            <a:spLocks/>
          </p:cNvSpPr>
          <p:nvPr/>
        </p:nvSpPr>
        <p:spPr bwMode="auto">
          <a:xfrm>
            <a:off x="6394837" y="1632420"/>
            <a:ext cx="2352760" cy="360218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  <a:extLst/>
        </p:spPr>
        <p:txBody>
          <a:bodyPr lIns="108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endParaRPr lang="en-US" altLang="ko-KR" sz="800" dirty="0">
              <a:solidFill>
                <a:schemeClr val="bg1">
                  <a:lumMod val="75000"/>
                </a:scheme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81" name="제목 2"/>
          <p:cNvSpPr txBox="1">
            <a:spLocks/>
          </p:cNvSpPr>
          <p:nvPr/>
        </p:nvSpPr>
        <p:spPr bwMode="auto">
          <a:xfrm>
            <a:off x="6395980" y="1627123"/>
            <a:ext cx="2357880" cy="2477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ko-KR" altLang="en-US" sz="800" b="1" dirty="0">
                <a:solidFill>
                  <a:schemeClr val="bg1"/>
                </a:solidFill>
                <a:latin typeface="+mn-ea"/>
                <a:ea typeface="+mn-ea"/>
                <a:cs typeface="Nanum Gothic" charset="-127"/>
              </a:rPr>
              <a:t>물리 데이터 소스 명</a:t>
            </a:r>
            <a:endParaRPr lang="en-US" altLang="ko-KR" sz="800" b="1" dirty="0">
              <a:solidFill>
                <a:schemeClr val="bg1"/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82" name="제목 2"/>
          <p:cNvSpPr txBox="1">
            <a:spLocks/>
          </p:cNvSpPr>
          <p:nvPr/>
        </p:nvSpPr>
        <p:spPr bwMode="auto">
          <a:xfrm>
            <a:off x="6417239" y="2619520"/>
            <a:ext cx="623764" cy="393942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 Gothic" charset="-127"/>
              </a:rPr>
              <a:t>Size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 Gothic" charset="-127"/>
              </a:rPr>
              <a:t>Rows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 Gothic" charset="-127"/>
              </a:rPr>
              <a:t>Summary</a:t>
            </a:r>
            <a:endParaRPr lang="en-US" altLang="ko-KR" sz="7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88" name="제목 2"/>
          <p:cNvSpPr txBox="1">
            <a:spLocks/>
          </p:cNvSpPr>
          <p:nvPr/>
        </p:nvSpPr>
        <p:spPr bwMode="auto">
          <a:xfrm>
            <a:off x="7123120" y="2619520"/>
            <a:ext cx="1578973" cy="393786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 Gothic" charset="-127"/>
              </a:rPr>
              <a:t>569.46 KB</a:t>
            </a:r>
          </a:p>
          <a:p>
            <a:pPr>
              <a:lnSpc>
                <a:spcPct val="150000"/>
              </a:lnSpc>
            </a:pPr>
            <a:r>
              <a:rPr lang="en-US" altLang="ko-KR" sz="700" b="1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2,000</a:t>
            </a:r>
          </a:p>
          <a:p>
            <a:pPr>
              <a:lnSpc>
                <a:spcPct val="150000"/>
              </a:lnSpc>
            </a:pPr>
            <a:r>
              <a:rPr lang="ko-KR" altLang="en-US" sz="700" b="1" dirty="0">
                <a:latin typeface="+mn-ea"/>
                <a:ea typeface="+mn-ea"/>
                <a:cs typeface="Nanum Gothic" charset="-127"/>
              </a:rPr>
              <a:t>차원값 </a:t>
            </a:r>
            <a:r>
              <a:rPr lang="en-US" altLang="ko-KR" sz="700" b="1" dirty="0">
                <a:latin typeface="+mn-ea"/>
                <a:ea typeface="+mn-ea"/>
                <a:cs typeface="Nanum Gothic" charset="-127"/>
              </a:rPr>
              <a:t>13</a:t>
            </a:r>
            <a:r>
              <a:rPr lang="ko-KR" altLang="en-US" sz="700" b="1" dirty="0">
                <a:latin typeface="+mn-ea"/>
                <a:ea typeface="+mn-ea"/>
                <a:cs typeface="Nanum Gothic" charset="-127"/>
              </a:rPr>
              <a:t> </a:t>
            </a:r>
            <a:r>
              <a:rPr lang="en-US" altLang="ko-KR" sz="700" b="1" dirty="0">
                <a:latin typeface="+mn-ea"/>
                <a:ea typeface="+mn-ea"/>
                <a:cs typeface="Nanum Gothic" charset="-127"/>
              </a:rPr>
              <a:t>/</a:t>
            </a:r>
            <a:r>
              <a:rPr lang="ko-KR" altLang="en-US" sz="700" b="1" dirty="0">
                <a:latin typeface="+mn-ea"/>
                <a:ea typeface="+mn-ea"/>
                <a:cs typeface="Nanum Gothic" charset="-127"/>
              </a:rPr>
              <a:t> 측정값 </a:t>
            </a:r>
            <a:r>
              <a:rPr lang="en-US" altLang="ko-KR" sz="700" b="1" dirty="0">
                <a:latin typeface="+mn-ea"/>
                <a:ea typeface="+mn-ea"/>
                <a:cs typeface="Nanum Gothic" charset="-127"/>
              </a:rPr>
              <a:t>1</a:t>
            </a:r>
            <a:endParaRPr lang="ko-KR" altLang="sk-SK" sz="700" b="1" dirty="0">
              <a:solidFill>
                <a:prstClr val="white">
                  <a:lumMod val="50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 rot="5400000" flipV="1">
            <a:off x="6017135" y="3949539"/>
            <a:ext cx="1155551" cy="74884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" t="21361" r="61973" b="27853"/>
          <a:stretch/>
        </p:blipFill>
        <p:spPr>
          <a:xfrm>
            <a:off x="6424494" y="3174041"/>
            <a:ext cx="2295544" cy="2052141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09" t="21362" r="14574" b="27957"/>
          <a:stretch/>
        </p:blipFill>
        <p:spPr>
          <a:xfrm>
            <a:off x="6802381" y="3178279"/>
            <a:ext cx="141963" cy="2047904"/>
          </a:xfrm>
          <a:prstGeom prst="rect">
            <a:avLst/>
          </a:prstGeom>
        </p:spPr>
      </p:pic>
      <p:sp>
        <p:nvSpPr>
          <p:cNvPr id="102" name="모서리가 둥근 직사각형 101"/>
          <p:cNvSpPr/>
          <p:nvPr/>
        </p:nvSpPr>
        <p:spPr>
          <a:xfrm rot="5400000" flipV="1">
            <a:off x="8362105" y="2628316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03" name="제목 2"/>
          <p:cNvSpPr txBox="1">
            <a:spLocks/>
          </p:cNvSpPr>
          <p:nvPr/>
        </p:nvSpPr>
        <p:spPr bwMode="auto">
          <a:xfrm>
            <a:off x="6413278" y="2455848"/>
            <a:ext cx="623764" cy="164404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Nanum Gothic" charset="-127"/>
              </a:rPr>
              <a:t>Created</a:t>
            </a:r>
          </a:p>
        </p:txBody>
      </p:sp>
      <p:sp>
        <p:nvSpPr>
          <p:cNvPr id="104" name="제목 2"/>
          <p:cNvSpPr txBox="1">
            <a:spLocks/>
          </p:cNvSpPr>
          <p:nvPr/>
        </p:nvSpPr>
        <p:spPr bwMode="auto">
          <a:xfrm>
            <a:off x="7107437" y="2455848"/>
            <a:ext cx="1151648" cy="164404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sk-SK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ea typeface="+mn-ea"/>
                <a:cs typeface="Nanum Gothic" charset="-127"/>
              </a:rPr>
              <a:t>2017.05.22</a:t>
            </a:r>
            <a:endParaRPr lang="ko-KR" altLang="sk-SK" sz="700" dirty="0">
              <a:solidFill>
                <a:prstClr val="white">
                  <a:lumMod val="50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105" name="십자형[C] 104"/>
          <p:cNvSpPr/>
          <p:nvPr/>
        </p:nvSpPr>
        <p:spPr>
          <a:xfrm rot="2700000">
            <a:off x="8549869" y="1672123"/>
            <a:ext cx="148303" cy="148303"/>
          </a:xfrm>
          <a:prstGeom prst="plus">
            <a:avLst>
              <a:gd name="adj" fmla="val 45977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06" name="제목 2">
            <a:extLst>
              <a:ext uri="{FF2B5EF4-FFF2-40B4-BE49-F238E27FC236}">
                <a16:creationId xmlns="" xmlns:a16="http://schemas.microsoft.com/office/drawing/2014/main" id="{C7411412-BA3C-4A45-9910-BBE9D1F76CBC}"/>
              </a:ext>
            </a:extLst>
          </p:cNvPr>
          <p:cNvSpPr txBox="1">
            <a:spLocks/>
          </p:cNvSpPr>
          <p:nvPr/>
        </p:nvSpPr>
        <p:spPr bwMode="auto">
          <a:xfrm>
            <a:off x="6413278" y="2081621"/>
            <a:ext cx="623764" cy="164404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Nanum Gothic" charset="-127"/>
              </a:rPr>
              <a:t>Description</a:t>
            </a:r>
          </a:p>
        </p:txBody>
      </p:sp>
      <p:sp>
        <p:nvSpPr>
          <p:cNvPr id="107" name="제목 2">
            <a:extLst>
              <a:ext uri="{FF2B5EF4-FFF2-40B4-BE49-F238E27FC236}">
                <a16:creationId xmlns="" xmlns:a16="http://schemas.microsoft.com/office/drawing/2014/main" id="{FA6E799D-7A65-E840-B8C4-6FD6B44DC50B}"/>
              </a:ext>
            </a:extLst>
          </p:cNvPr>
          <p:cNvSpPr txBox="1">
            <a:spLocks/>
          </p:cNvSpPr>
          <p:nvPr/>
        </p:nvSpPr>
        <p:spPr bwMode="auto">
          <a:xfrm>
            <a:off x="7101501" y="2087558"/>
            <a:ext cx="1723942" cy="393815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prstClr val="white">
                    <a:lumMod val="50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 Gothic" charset="-127"/>
              </a:rPr>
              <a:t>설명 설명 설명 설명 설명 설명 설명 </a:t>
            </a:r>
            <a:endParaRPr lang="en-US" altLang="ko-KR" sz="700" dirty="0">
              <a:solidFill>
                <a:prstClr val="white">
                  <a:lumMod val="50000"/>
                </a:prst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prstClr val="white">
                    <a:lumMod val="50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 Gothic" charset="-127"/>
              </a:rPr>
              <a:t>설명 설명 설명 설명 설명 설명</a:t>
            </a:r>
            <a:r>
              <a:rPr lang="en-US" altLang="ko-KR" sz="700" dirty="0">
                <a:solidFill>
                  <a:prstClr val="white">
                    <a:lumMod val="50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 Gothic" charset="-127"/>
              </a:rPr>
              <a:t>….</a:t>
            </a:r>
            <a:endParaRPr lang="ko-KR" altLang="en-US" sz="700" dirty="0">
              <a:solidFill>
                <a:prstClr val="white">
                  <a:lumMod val="50000"/>
                </a:prstClr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Nanum Gothic" charset="-127"/>
            </a:endParaRPr>
          </a:p>
        </p:txBody>
      </p:sp>
      <p:sp>
        <p:nvSpPr>
          <p:cNvPr id="108" name="제목 2">
            <a:extLst>
              <a:ext uri="{FF2B5EF4-FFF2-40B4-BE49-F238E27FC236}">
                <a16:creationId xmlns="" xmlns:a16="http://schemas.microsoft.com/office/drawing/2014/main" id="{7849F7DA-F437-6C41-A3C6-C8362F77B9D9}"/>
              </a:ext>
            </a:extLst>
          </p:cNvPr>
          <p:cNvSpPr txBox="1">
            <a:spLocks/>
          </p:cNvSpPr>
          <p:nvPr/>
        </p:nvSpPr>
        <p:spPr bwMode="auto">
          <a:xfrm>
            <a:off x="6413277" y="1904641"/>
            <a:ext cx="836039" cy="164404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Nanum Gothic" charset="-127"/>
              </a:rPr>
              <a:t>Metadata Name</a:t>
            </a:r>
          </a:p>
        </p:txBody>
      </p:sp>
      <p:sp>
        <p:nvSpPr>
          <p:cNvPr id="109" name="제목 2">
            <a:extLst>
              <a:ext uri="{FF2B5EF4-FFF2-40B4-BE49-F238E27FC236}">
                <a16:creationId xmlns="" xmlns:a16="http://schemas.microsoft.com/office/drawing/2014/main" id="{4DA918A2-1172-4A42-BE83-16CCE5A827DB}"/>
              </a:ext>
            </a:extLst>
          </p:cNvPr>
          <p:cNvSpPr txBox="1">
            <a:spLocks/>
          </p:cNvSpPr>
          <p:nvPr/>
        </p:nvSpPr>
        <p:spPr bwMode="auto">
          <a:xfrm>
            <a:off x="7110120" y="1910578"/>
            <a:ext cx="1723942" cy="177096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prstClr val="white">
                    <a:lumMod val="50000"/>
                  </a:prstClr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Nanum Gothic" charset="-127"/>
              </a:rPr>
              <a:t>메타데이터 명</a:t>
            </a:r>
          </a:p>
        </p:txBody>
      </p:sp>
      <p:sp>
        <p:nvSpPr>
          <p:cNvPr id="110" name="모서리가 둥근 직사각형 127">
            <a:extLst>
              <a:ext uri="{FF2B5EF4-FFF2-40B4-BE49-F238E27FC236}">
                <a16:creationId xmlns="" xmlns:a16="http://schemas.microsoft.com/office/drawing/2014/main" id="{A4037D55-DFF8-294E-A781-ED9059F9EF7A}"/>
              </a:ext>
            </a:extLst>
          </p:cNvPr>
          <p:cNvSpPr/>
          <p:nvPr/>
        </p:nvSpPr>
        <p:spPr>
          <a:xfrm>
            <a:off x="8031501" y="1663345"/>
            <a:ext cx="428750" cy="180954"/>
          </a:xfrm>
          <a:prstGeom prst="roundRect">
            <a:avLst>
              <a:gd name="adj" fmla="val 18668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  <a:cs typeface="Nanum Gothic" charset="-127"/>
              </a:rPr>
              <a:t>Details</a:t>
            </a:r>
            <a:endParaRPr lang="ko-KR" altLang="en-US" sz="7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22" name="타원 121"/>
          <p:cNvSpPr/>
          <p:nvPr/>
        </p:nvSpPr>
        <p:spPr>
          <a:xfrm>
            <a:off x="6340794" y="1720329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425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그림 24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5" b="7746"/>
          <a:stretch/>
        </p:blipFill>
        <p:spPr>
          <a:xfrm>
            <a:off x="3958770" y="3825179"/>
            <a:ext cx="423619" cy="107523"/>
          </a:xfrm>
          <a:prstGeom prst="rect">
            <a:avLst/>
          </a:prstGeom>
        </p:spPr>
      </p:pic>
      <p:sp>
        <p:nvSpPr>
          <p:cNvPr id="79" name="모서리가 둥근 직사각형 78"/>
          <p:cNvSpPr/>
          <p:nvPr/>
        </p:nvSpPr>
        <p:spPr>
          <a:xfrm>
            <a:off x="3957449" y="4019578"/>
            <a:ext cx="369134" cy="113849"/>
          </a:xfrm>
          <a:prstGeom prst="roundRect">
            <a:avLst>
              <a:gd name="adj" fmla="val 18668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Add</a:t>
            </a:r>
            <a:endParaRPr lang="ko-KR" altLang="en-US" sz="5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137874" y="5511657"/>
            <a:ext cx="5921908" cy="300436"/>
            <a:chOff x="2137874" y="4911886"/>
            <a:chExt cx="5921908" cy="300436"/>
          </a:xfrm>
        </p:grpSpPr>
        <p:sp>
          <p:nvSpPr>
            <p:cNvPr id="115" name="모서리가 둥근 직사각형 58"/>
            <p:cNvSpPr/>
            <p:nvPr/>
          </p:nvSpPr>
          <p:spPr>
            <a:xfrm>
              <a:off x="2137874" y="4911886"/>
              <a:ext cx="5921908" cy="300436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600" b="1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measure</a:t>
              </a:r>
            </a:p>
          </p:txBody>
        </p:sp>
        <p:grpSp>
          <p:nvGrpSpPr>
            <p:cNvPr id="121" name="그룹 120"/>
            <p:cNvGrpSpPr/>
            <p:nvPr/>
          </p:nvGrpSpPr>
          <p:grpSpPr>
            <a:xfrm>
              <a:off x="2880243" y="5063744"/>
              <a:ext cx="285251" cy="105130"/>
              <a:chOff x="5145186" y="2030710"/>
              <a:chExt cx="285251" cy="105130"/>
            </a:xfrm>
          </p:grpSpPr>
          <p:sp>
            <p:nvSpPr>
              <p:cNvPr id="122" name="모서리가 둥근 직사각형 121"/>
              <p:cNvSpPr/>
              <p:nvPr/>
            </p:nvSpPr>
            <p:spPr>
              <a:xfrm>
                <a:off x="5145186" y="2030710"/>
                <a:ext cx="285251" cy="105130"/>
              </a:xfrm>
              <a:prstGeom prst="roundRect">
                <a:avLst>
                  <a:gd name="adj" fmla="val 18668"/>
                </a:avLst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ko-KR" altLang="en-US" sz="400" b="1" dirty="0">
                    <a:solidFill>
                      <a:schemeClr val="tx1"/>
                    </a:solidFill>
                    <a:latin typeface="+mn-ea"/>
                    <a:cs typeface="Nanum Gothic" charset="-127"/>
                  </a:rPr>
                  <a:t>      </a:t>
                </a:r>
                <a:r>
                  <a:rPr lang="en-US" altLang="ko-KR" sz="400" b="1" dirty="0">
                    <a:solidFill>
                      <a:schemeClr val="tx1"/>
                    </a:solidFill>
                    <a:latin typeface="+mn-ea"/>
                    <a:cs typeface="Nanum Gothic" charset="-127"/>
                  </a:rPr>
                  <a:t>Global</a:t>
                </a:r>
                <a:endParaRPr lang="ko-KR" altLang="en-US" sz="400" b="1" dirty="0">
                  <a:solidFill>
                    <a:schemeClr val="tx1"/>
                  </a:solidFill>
                  <a:latin typeface="+mn-ea"/>
                  <a:cs typeface="Nanum Gothic" charset="-127"/>
                </a:endParaRPr>
              </a:p>
            </p:txBody>
          </p:sp>
          <p:pic>
            <p:nvPicPr>
              <p:cNvPr id="123" name="그림 122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t="11443" r="4338"/>
              <a:stretch/>
            </p:blipFill>
            <p:spPr>
              <a:xfrm>
                <a:off x="5161022" y="2049161"/>
                <a:ext cx="68735" cy="71601"/>
              </a:xfrm>
              <a:prstGeom prst="rect">
                <a:avLst/>
              </a:prstGeom>
            </p:spPr>
          </p:pic>
        </p:grpSp>
        <p:sp>
          <p:nvSpPr>
            <p:cNvPr id="124" name="모서리가 둥근 직사각형 123"/>
            <p:cNvSpPr/>
            <p:nvPr/>
          </p:nvSpPr>
          <p:spPr>
            <a:xfrm>
              <a:off x="2251138" y="5063744"/>
              <a:ext cx="280697" cy="105130"/>
            </a:xfrm>
            <a:prstGeom prst="roundRect">
              <a:avLst>
                <a:gd name="adj" fmla="val 18668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400" b="1" dirty="0">
                  <a:solidFill>
                    <a:schemeClr val="accent5">
                      <a:lumMod val="75000"/>
                    </a:schemeClr>
                  </a:solidFill>
                  <a:latin typeface="+mn-ea"/>
                  <a:cs typeface="Nanum Gothic" charset="-127"/>
                </a:rPr>
                <a:t>Measure</a:t>
              </a:r>
              <a:endParaRPr lang="ko-KR" altLang="en-US" sz="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25" name="모서리가 둥근 직사각형 124"/>
            <p:cNvSpPr/>
            <p:nvPr/>
          </p:nvSpPr>
          <p:spPr>
            <a:xfrm>
              <a:off x="2556446" y="5063744"/>
              <a:ext cx="295127" cy="105130"/>
            </a:xfrm>
            <a:prstGeom prst="roundRect">
              <a:avLst>
                <a:gd name="adj" fmla="val 18668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4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ab</a:t>
              </a:r>
              <a:r>
                <a:rPr lang="en-US" altLang="ko-KR" sz="400" b="1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 Text</a:t>
              </a:r>
              <a:endParaRPr lang="ko-KR" altLang="en-US" sz="400" b="1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127" name="그룹 126"/>
          <p:cNvGrpSpPr/>
          <p:nvPr/>
        </p:nvGrpSpPr>
        <p:grpSpPr>
          <a:xfrm rot="5400000">
            <a:off x="5006697" y="3541250"/>
            <a:ext cx="132898" cy="6149554"/>
            <a:chOff x="4636660" y="2001078"/>
            <a:chExt cx="259406" cy="1749287"/>
          </a:xfrm>
        </p:grpSpPr>
        <p:sp>
          <p:nvSpPr>
            <p:cNvPr id="128" name="자유형 127"/>
            <p:cNvSpPr/>
            <p:nvPr/>
          </p:nvSpPr>
          <p:spPr>
            <a:xfrm>
              <a:off x="4636660" y="2001078"/>
              <a:ext cx="181829" cy="1749287"/>
            </a:xfrm>
            <a:custGeom>
              <a:avLst/>
              <a:gdLst>
                <a:gd name="connsiteX0" fmla="*/ 107618 w 181829"/>
                <a:gd name="connsiteY0" fmla="*/ 0 h 1749287"/>
                <a:gd name="connsiteX1" fmla="*/ 1601 w 181829"/>
                <a:gd name="connsiteY1" fmla="*/ 536713 h 1749287"/>
                <a:gd name="connsiteX2" fmla="*/ 180505 w 181829"/>
                <a:gd name="connsiteY2" fmla="*/ 1239079 h 1749287"/>
                <a:gd name="connsiteX3" fmla="*/ 87740 w 181829"/>
                <a:gd name="connsiteY3" fmla="*/ 1749287 h 174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829" h="1749287">
                  <a:moveTo>
                    <a:pt x="107618" y="0"/>
                  </a:moveTo>
                  <a:cubicBezTo>
                    <a:pt x="48535" y="165100"/>
                    <a:pt x="-10547" y="330200"/>
                    <a:pt x="1601" y="536713"/>
                  </a:cubicBezTo>
                  <a:cubicBezTo>
                    <a:pt x="13749" y="743226"/>
                    <a:pt x="166149" y="1036983"/>
                    <a:pt x="180505" y="1239079"/>
                  </a:cubicBezTo>
                  <a:cubicBezTo>
                    <a:pt x="194861" y="1441175"/>
                    <a:pt x="87740" y="1749287"/>
                    <a:pt x="87740" y="1749287"/>
                  </a:cubicBezTo>
                </a:path>
              </a:pathLst>
            </a:cu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+mn-ea"/>
              </a:endParaRPr>
            </a:p>
          </p:txBody>
        </p:sp>
        <p:sp>
          <p:nvSpPr>
            <p:cNvPr id="129" name="자유형 128"/>
            <p:cNvSpPr/>
            <p:nvPr/>
          </p:nvSpPr>
          <p:spPr>
            <a:xfrm>
              <a:off x="4714237" y="2001078"/>
              <a:ext cx="181829" cy="1749287"/>
            </a:xfrm>
            <a:custGeom>
              <a:avLst/>
              <a:gdLst>
                <a:gd name="connsiteX0" fmla="*/ 107618 w 181829"/>
                <a:gd name="connsiteY0" fmla="*/ 0 h 1749287"/>
                <a:gd name="connsiteX1" fmla="*/ 1601 w 181829"/>
                <a:gd name="connsiteY1" fmla="*/ 536713 h 1749287"/>
                <a:gd name="connsiteX2" fmla="*/ 180505 w 181829"/>
                <a:gd name="connsiteY2" fmla="*/ 1239079 h 1749287"/>
                <a:gd name="connsiteX3" fmla="*/ 87740 w 181829"/>
                <a:gd name="connsiteY3" fmla="*/ 1749287 h 174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829" h="1749287">
                  <a:moveTo>
                    <a:pt x="107618" y="0"/>
                  </a:moveTo>
                  <a:cubicBezTo>
                    <a:pt x="48535" y="165100"/>
                    <a:pt x="-10547" y="330200"/>
                    <a:pt x="1601" y="536713"/>
                  </a:cubicBezTo>
                  <a:cubicBezTo>
                    <a:pt x="13749" y="743226"/>
                    <a:pt x="166149" y="1036983"/>
                    <a:pt x="180505" y="1239079"/>
                  </a:cubicBezTo>
                  <a:cubicBezTo>
                    <a:pt x="194861" y="1441175"/>
                    <a:pt x="87740" y="1749287"/>
                    <a:pt x="87740" y="1749287"/>
                  </a:cubicBezTo>
                </a:path>
              </a:pathLst>
            </a:cu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+mn-ea"/>
              </a:endParaRPr>
            </a:p>
          </p:txBody>
        </p:sp>
      </p:grpSp>
      <p:sp>
        <p:nvSpPr>
          <p:cNvPr id="131" name="모서리가 둥근 직사각형 58"/>
          <p:cNvSpPr/>
          <p:nvPr/>
        </p:nvSpPr>
        <p:spPr>
          <a:xfrm>
            <a:off x="2191033" y="4250929"/>
            <a:ext cx="5868749" cy="300436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/>
          <a:lstStyle/>
          <a:p>
            <a:pPr>
              <a:lnSpc>
                <a:spcPct val="150000"/>
              </a:lnSpc>
            </a:pPr>
            <a:r>
              <a: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time</a:t>
            </a:r>
          </a:p>
        </p:txBody>
      </p:sp>
      <p:grpSp>
        <p:nvGrpSpPr>
          <p:cNvPr id="132" name="그룹 131"/>
          <p:cNvGrpSpPr/>
          <p:nvPr/>
        </p:nvGrpSpPr>
        <p:grpSpPr>
          <a:xfrm>
            <a:off x="2925652" y="4418432"/>
            <a:ext cx="285251" cy="105130"/>
            <a:chOff x="5145186" y="2030710"/>
            <a:chExt cx="285251" cy="105130"/>
          </a:xfrm>
        </p:grpSpPr>
        <p:sp>
          <p:nvSpPr>
            <p:cNvPr id="133" name="모서리가 둥근 직사각형 132"/>
            <p:cNvSpPr/>
            <p:nvPr/>
          </p:nvSpPr>
          <p:spPr>
            <a:xfrm>
              <a:off x="5145186" y="2030710"/>
              <a:ext cx="285251" cy="105130"/>
            </a:xfrm>
            <a:prstGeom prst="roundRect">
              <a:avLst>
                <a:gd name="adj" fmla="val 18668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ko-KR" altLang="en-US" sz="400" b="1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      </a:t>
              </a:r>
              <a:r>
                <a:rPr lang="en-US" altLang="ko-KR" sz="400" b="1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Global</a:t>
              </a:r>
              <a:endParaRPr lang="ko-KR" altLang="en-US" sz="400" b="1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pic>
          <p:nvPicPr>
            <p:cNvPr id="134" name="그림 13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11443" r="4338"/>
            <a:stretch/>
          </p:blipFill>
          <p:spPr>
            <a:xfrm>
              <a:off x="5161022" y="2049161"/>
              <a:ext cx="68735" cy="71601"/>
            </a:xfrm>
            <a:prstGeom prst="rect">
              <a:avLst/>
            </a:prstGeom>
          </p:spPr>
        </p:pic>
      </p:grpSp>
      <p:sp>
        <p:nvSpPr>
          <p:cNvPr id="135" name="모서리가 둥근 직사각형 134"/>
          <p:cNvSpPr/>
          <p:nvPr/>
        </p:nvSpPr>
        <p:spPr>
          <a:xfrm>
            <a:off x="2296547" y="4418432"/>
            <a:ext cx="280697" cy="105130"/>
          </a:xfrm>
          <a:prstGeom prst="roundRect">
            <a:avLst>
              <a:gd name="adj" fmla="val 18668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Nanum Gothic" charset="-127"/>
              </a:rPr>
              <a:t>Dimension</a:t>
            </a:r>
            <a:endParaRPr lang="ko-KR" altLang="en-US" sz="400" b="1" dirty="0">
              <a:solidFill>
                <a:schemeClr val="accent5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36" name="모서리가 둥근 직사각형 135"/>
          <p:cNvSpPr/>
          <p:nvPr/>
        </p:nvSpPr>
        <p:spPr>
          <a:xfrm>
            <a:off x="2601855" y="4418432"/>
            <a:ext cx="295127" cy="105130"/>
          </a:xfrm>
          <a:prstGeom prst="roundRect">
            <a:avLst>
              <a:gd name="adj" fmla="val 18668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400" dirty="0">
                <a:solidFill>
                  <a:schemeClr val="tx1"/>
                </a:solidFill>
                <a:latin typeface="+mn-ea"/>
                <a:cs typeface="Nanum Gothic" charset="-127"/>
              </a:rPr>
              <a:t>    </a:t>
            </a:r>
            <a:r>
              <a:rPr lang="en-US" altLang="ko-KR" sz="400" dirty="0">
                <a:solidFill>
                  <a:schemeClr val="tx1"/>
                </a:solidFill>
                <a:latin typeface="+mn-ea"/>
                <a:cs typeface="Nanum Gothic" charset="-127"/>
              </a:rPr>
              <a:t>Time</a:t>
            </a:r>
            <a:endParaRPr lang="ko-KR" altLang="en-US" sz="400" b="1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44" name="제목 2"/>
          <p:cNvSpPr txBox="1">
            <a:spLocks/>
          </p:cNvSpPr>
          <p:nvPr/>
        </p:nvSpPr>
        <p:spPr bwMode="auto">
          <a:xfrm>
            <a:off x="2397756" y="4202238"/>
            <a:ext cx="882609" cy="111695"/>
          </a:xfrm>
          <a:prstGeom prst="rect">
            <a:avLst/>
          </a:prstGeom>
          <a:noFill/>
          <a:ln w="3175">
            <a:noFill/>
          </a:ln>
          <a:extLst/>
        </p:spPr>
        <p:txBody>
          <a:bodyPr wrap="none" lIns="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1">
              <a:lnSpc>
                <a:spcPct val="200000"/>
              </a:lnSpc>
              <a:buClr>
                <a:srgbClr val="336699"/>
              </a:buClr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 Gothic" charset="-127"/>
              </a:rPr>
              <a:t>...</a:t>
            </a:r>
          </a:p>
        </p:txBody>
      </p:sp>
      <p:sp>
        <p:nvSpPr>
          <p:cNvPr id="145" name="Calendar"/>
          <p:cNvSpPr>
            <a:spLocks noChangeAspect="1" noEditPoints="1"/>
          </p:cNvSpPr>
          <p:nvPr/>
        </p:nvSpPr>
        <p:spPr bwMode="auto">
          <a:xfrm>
            <a:off x="2634721" y="4436059"/>
            <a:ext cx="67798" cy="72583"/>
          </a:xfrm>
          <a:custGeom>
            <a:avLst/>
            <a:gdLst>
              <a:gd name="T0" fmla="*/ 71 w 369"/>
              <a:gd name="T1" fmla="*/ 44 h 395"/>
              <a:gd name="T2" fmla="*/ 0 w 369"/>
              <a:gd name="T3" fmla="*/ 64 h 395"/>
              <a:gd name="T4" fmla="*/ 360 w 369"/>
              <a:gd name="T5" fmla="*/ 395 h 395"/>
              <a:gd name="T6" fmla="*/ 360 w 369"/>
              <a:gd name="T7" fmla="*/ 56 h 395"/>
              <a:gd name="T8" fmla="*/ 293 w 369"/>
              <a:gd name="T9" fmla="*/ 15 h 395"/>
              <a:gd name="T10" fmla="*/ 245 w 369"/>
              <a:gd name="T11" fmla="*/ 44 h 395"/>
              <a:gd name="T12" fmla="*/ 125 w 369"/>
              <a:gd name="T13" fmla="*/ 44 h 395"/>
              <a:gd name="T14" fmla="*/ 98 w 369"/>
              <a:gd name="T15" fmla="*/ 17 h 395"/>
              <a:gd name="T16" fmla="*/ 106 w 369"/>
              <a:gd name="T17" fmla="*/ 56 h 395"/>
              <a:gd name="T18" fmla="*/ 92 w 369"/>
              <a:gd name="T19" fmla="*/ 23 h 395"/>
              <a:gd name="T20" fmla="*/ 277 w 369"/>
              <a:gd name="T21" fmla="*/ 23 h 395"/>
              <a:gd name="T22" fmla="*/ 263 w 369"/>
              <a:gd name="T23" fmla="*/ 56 h 395"/>
              <a:gd name="T24" fmla="*/ 272 w 369"/>
              <a:gd name="T25" fmla="*/ 17 h 395"/>
              <a:gd name="T26" fmla="*/ 351 w 369"/>
              <a:gd name="T27" fmla="*/ 377 h 395"/>
              <a:gd name="T28" fmla="*/ 129 w 369"/>
              <a:gd name="T29" fmla="*/ 146 h 395"/>
              <a:gd name="T30" fmla="*/ 129 w 369"/>
              <a:gd name="T31" fmla="*/ 199 h 395"/>
              <a:gd name="T32" fmla="*/ 173 w 369"/>
              <a:gd name="T33" fmla="*/ 155 h 395"/>
              <a:gd name="T34" fmla="*/ 205 w 369"/>
              <a:gd name="T35" fmla="*/ 146 h 395"/>
              <a:gd name="T36" fmla="*/ 205 w 369"/>
              <a:gd name="T37" fmla="*/ 199 h 395"/>
              <a:gd name="T38" fmla="*/ 250 w 369"/>
              <a:gd name="T39" fmla="*/ 155 h 395"/>
              <a:gd name="T40" fmla="*/ 282 w 369"/>
              <a:gd name="T41" fmla="*/ 146 h 395"/>
              <a:gd name="T42" fmla="*/ 282 w 369"/>
              <a:gd name="T43" fmla="*/ 199 h 395"/>
              <a:gd name="T44" fmla="*/ 326 w 369"/>
              <a:gd name="T45" fmla="*/ 155 h 395"/>
              <a:gd name="T46" fmla="*/ 137 w 369"/>
              <a:gd name="T47" fmla="*/ 164 h 395"/>
              <a:gd name="T48" fmla="*/ 137 w 369"/>
              <a:gd name="T49" fmla="*/ 182 h 395"/>
              <a:gd name="T50" fmla="*/ 232 w 369"/>
              <a:gd name="T51" fmla="*/ 164 h 395"/>
              <a:gd name="T52" fmla="*/ 214 w 369"/>
              <a:gd name="T53" fmla="*/ 164 h 395"/>
              <a:gd name="T54" fmla="*/ 309 w 369"/>
              <a:gd name="T55" fmla="*/ 182 h 395"/>
              <a:gd name="T56" fmla="*/ 52 w 369"/>
              <a:gd name="T57" fmla="*/ 220 h 395"/>
              <a:gd name="T58" fmla="*/ 52 w 369"/>
              <a:gd name="T59" fmla="*/ 273 h 395"/>
              <a:gd name="T60" fmla="*/ 97 w 369"/>
              <a:gd name="T61" fmla="*/ 228 h 395"/>
              <a:gd name="T62" fmla="*/ 129 w 369"/>
              <a:gd name="T63" fmla="*/ 220 h 395"/>
              <a:gd name="T64" fmla="*/ 129 w 369"/>
              <a:gd name="T65" fmla="*/ 273 h 395"/>
              <a:gd name="T66" fmla="*/ 173 w 369"/>
              <a:gd name="T67" fmla="*/ 228 h 395"/>
              <a:gd name="T68" fmla="*/ 205 w 369"/>
              <a:gd name="T69" fmla="*/ 220 h 395"/>
              <a:gd name="T70" fmla="*/ 205 w 369"/>
              <a:gd name="T71" fmla="*/ 273 h 395"/>
              <a:gd name="T72" fmla="*/ 250 w 369"/>
              <a:gd name="T73" fmla="*/ 228 h 395"/>
              <a:gd name="T74" fmla="*/ 282 w 369"/>
              <a:gd name="T75" fmla="*/ 220 h 395"/>
              <a:gd name="T76" fmla="*/ 282 w 369"/>
              <a:gd name="T77" fmla="*/ 273 h 395"/>
              <a:gd name="T78" fmla="*/ 326 w 369"/>
              <a:gd name="T79" fmla="*/ 228 h 395"/>
              <a:gd name="T80" fmla="*/ 61 w 369"/>
              <a:gd name="T81" fmla="*/ 237 h 395"/>
              <a:gd name="T82" fmla="*/ 61 w 369"/>
              <a:gd name="T83" fmla="*/ 255 h 395"/>
              <a:gd name="T84" fmla="*/ 156 w 369"/>
              <a:gd name="T85" fmla="*/ 237 h 395"/>
              <a:gd name="T86" fmla="*/ 137 w 369"/>
              <a:gd name="T87" fmla="*/ 237 h 395"/>
              <a:gd name="T88" fmla="*/ 232 w 369"/>
              <a:gd name="T89" fmla="*/ 255 h 395"/>
              <a:gd name="T90" fmla="*/ 290 w 369"/>
              <a:gd name="T91" fmla="*/ 237 h 395"/>
              <a:gd name="T92" fmla="*/ 290 w 369"/>
              <a:gd name="T93" fmla="*/ 255 h 395"/>
              <a:gd name="T94" fmla="*/ 46 w 369"/>
              <a:gd name="T95" fmla="*/ 296 h 395"/>
              <a:gd name="T96" fmla="*/ 52 w 369"/>
              <a:gd name="T97" fmla="*/ 347 h 395"/>
              <a:gd name="T98" fmla="*/ 97 w 369"/>
              <a:gd name="T99" fmla="*/ 302 h 395"/>
              <a:gd name="T100" fmla="*/ 129 w 369"/>
              <a:gd name="T101" fmla="*/ 293 h 395"/>
              <a:gd name="T102" fmla="*/ 129 w 369"/>
              <a:gd name="T103" fmla="*/ 347 h 395"/>
              <a:gd name="T104" fmla="*/ 173 w 369"/>
              <a:gd name="T105" fmla="*/ 302 h 395"/>
              <a:gd name="T106" fmla="*/ 205 w 369"/>
              <a:gd name="T107" fmla="*/ 293 h 395"/>
              <a:gd name="T108" fmla="*/ 205 w 369"/>
              <a:gd name="T109" fmla="*/ 347 h 395"/>
              <a:gd name="T110" fmla="*/ 250 w 369"/>
              <a:gd name="T111" fmla="*/ 302 h 395"/>
              <a:gd name="T112" fmla="*/ 61 w 369"/>
              <a:gd name="T113" fmla="*/ 311 h 395"/>
              <a:gd name="T114" fmla="*/ 61 w 369"/>
              <a:gd name="T115" fmla="*/ 329 h 395"/>
              <a:gd name="T116" fmla="*/ 156 w 369"/>
              <a:gd name="T117" fmla="*/ 311 h 395"/>
              <a:gd name="T118" fmla="*/ 137 w 369"/>
              <a:gd name="T119" fmla="*/ 311 h 395"/>
              <a:gd name="T120" fmla="*/ 232 w 369"/>
              <a:gd name="T121" fmla="*/ 329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69" h="395">
                <a:moveTo>
                  <a:pt x="98" y="0"/>
                </a:moveTo>
                <a:cubicBezTo>
                  <a:pt x="88" y="0"/>
                  <a:pt x="81" y="7"/>
                  <a:pt x="77" y="15"/>
                </a:cubicBezTo>
                <a:cubicBezTo>
                  <a:pt x="73" y="23"/>
                  <a:pt x="71" y="33"/>
                  <a:pt x="71" y="44"/>
                </a:cubicBezTo>
                <a:cubicBezTo>
                  <a:pt x="71" y="48"/>
                  <a:pt x="71" y="52"/>
                  <a:pt x="72" y="56"/>
                </a:cubicBezTo>
                <a:lnTo>
                  <a:pt x="9" y="56"/>
                </a:lnTo>
                <a:cubicBezTo>
                  <a:pt x="4" y="56"/>
                  <a:pt x="1" y="60"/>
                  <a:pt x="0" y="64"/>
                </a:cubicBezTo>
                <a:lnTo>
                  <a:pt x="0" y="386"/>
                </a:lnTo>
                <a:cubicBezTo>
                  <a:pt x="1" y="391"/>
                  <a:pt x="5" y="395"/>
                  <a:pt x="9" y="395"/>
                </a:cubicBezTo>
                <a:lnTo>
                  <a:pt x="360" y="395"/>
                </a:lnTo>
                <a:cubicBezTo>
                  <a:pt x="365" y="394"/>
                  <a:pt x="369" y="391"/>
                  <a:pt x="369" y="386"/>
                </a:cubicBezTo>
                <a:lnTo>
                  <a:pt x="369" y="64"/>
                </a:lnTo>
                <a:cubicBezTo>
                  <a:pt x="369" y="59"/>
                  <a:pt x="365" y="56"/>
                  <a:pt x="360" y="56"/>
                </a:cubicBezTo>
                <a:lnTo>
                  <a:pt x="298" y="56"/>
                </a:lnTo>
                <a:cubicBezTo>
                  <a:pt x="299" y="52"/>
                  <a:pt x="299" y="48"/>
                  <a:pt x="299" y="44"/>
                </a:cubicBezTo>
                <a:cubicBezTo>
                  <a:pt x="299" y="33"/>
                  <a:pt x="297" y="23"/>
                  <a:pt x="293" y="15"/>
                </a:cubicBezTo>
                <a:cubicBezTo>
                  <a:pt x="289" y="7"/>
                  <a:pt x="282" y="0"/>
                  <a:pt x="272" y="0"/>
                </a:cubicBezTo>
                <a:cubicBezTo>
                  <a:pt x="262" y="0"/>
                  <a:pt x="256" y="7"/>
                  <a:pt x="251" y="15"/>
                </a:cubicBezTo>
                <a:cubicBezTo>
                  <a:pt x="247" y="23"/>
                  <a:pt x="245" y="33"/>
                  <a:pt x="245" y="44"/>
                </a:cubicBezTo>
                <a:cubicBezTo>
                  <a:pt x="245" y="48"/>
                  <a:pt x="245" y="52"/>
                  <a:pt x="246" y="56"/>
                </a:cubicBezTo>
                <a:lnTo>
                  <a:pt x="124" y="56"/>
                </a:lnTo>
                <a:cubicBezTo>
                  <a:pt x="124" y="52"/>
                  <a:pt x="125" y="48"/>
                  <a:pt x="125" y="44"/>
                </a:cubicBezTo>
                <a:cubicBezTo>
                  <a:pt x="125" y="33"/>
                  <a:pt x="122" y="23"/>
                  <a:pt x="118" y="15"/>
                </a:cubicBezTo>
                <a:cubicBezTo>
                  <a:pt x="114" y="7"/>
                  <a:pt x="107" y="0"/>
                  <a:pt x="98" y="0"/>
                </a:cubicBezTo>
                <a:close/>
                <a:moveTo>
                  <a:pt x="98" y="17"/>
                </a:moveTo>
                <a:cubicBezTo>
                  <a:pt x="98" y="17"/>
                  <a:pt x="101" y="18"/>
                  <a:pt x="103" y="23"/>
                </a:cubicBezTo>
                <a:cubicBezTo>
                  <a:pt x="106" y="28"/>
                  <a:pt x="108" y="35"/>
                  <a:pt x="108" y="44"/>
                </a:cubicBezTo>
                <a:cubicBezTo>
                  <a:pt x="108" y="48"/>
                  <a:pt x="107" y="52"/>
                  <a:pt x="106" y="56"/>
                </a:cubicBezTo>
                <a:lnTo>
                  <a:pt x="89" y="56"/>
                </a:lnTo>
                <a:cubicBezTo>
                  <a:pt x="88" y="52"/>
                  <a:pt x="88" y="48"/>
                  <a:pt x="88" y="44"/>
                </a:cubicBezTo>
                <a:cubicBezTo>
                  <a:pt x="88" y="35"/>
                  <a:pt x="90" y="28"/>
                  <a:pt x="92" y="23"/>
                </a:cubicBezTo>
                <a:cubicBezTo>
                  <a:pt x="95" y="18"/>
                  <a:pt x="97" y="17"/>
                  <a:pt x="98" y="17"/>
                </a:cubicBezTo>
                <a:close/>
                <a:moveTo>
                  <a:pt x="272" y="17"/>
                </a:moveTo>
                <a:cubicBezTo>
                  <a:pt x="273" y="17"/>
                  <a:pt x="275" y="18"/>
                  <a:pt x="277" y="23"/>
                </a:cubicBezTo>
                <a:cubicBezTo>
                  <a:pt x="280" y="28"/>
                  <a:pt x="282" y="35"/>
                  <a:pt x="282" y="44"/>
                </a:cubicBezTo>
                <a:cubicBezTo>
                  <a:pt x="282" y="48"/>
                  <a:pt x="281" y="52"/>
                  <a:pt x="281" y="56"/>
                </a:cubicBezTo>
                <a:lnTo>
                  <a:pt x="263" y="56"/>
                </a:lnTo>
                <a:cubicBezTo>
                  <a:pt x="263" y="52"/>
                  <a:pt x="262" y="48"/>
                  <a:pt x="262" y="44"/>
                </a:cubicBezTo>
                <a:cubicBezTo>
                  <a:pt x="262" y="35"/>
                  <a:pt x="264" y="28"/>
                  <a:pt x="267" y="23"/>
                </a:cubicBezTo>
                <a:cubicBezTo>
                  <a:pt x="269" y="18"/>
                  <a:pt x="272" y="17"/>
                  <a:pt x="272" y="17"/>
                </a:cubicBezTo>
                <a:close/>
                <a:moveTo>
                  <a:pt x="18" y="118"/>
                </a:moveTo>
                <a:lnTo>
                  <a:pt x="351" y="118"/>
                </a:lnTo>
                <a:lnTo>
                  <a:pt x="351" y="377"/>
                </a:lnTo>
                <a:lnTo>
                  <a:pt x="18" y="377"/>
                </a:lnTo>
                <a:lnTo>
                  <a:pt x="18" y="118"/>
                </a:lnTo>
                <a:close/>
                <a:moveTo>
                  <a:pt x="129" y="146"/>
                </a:moveTo>
                <a:cubicBezTo>
                  <a:pt x="123" y="146"/>
                  <a:pt x="120" y="150"/>
                  <a:pt x="120" y="155"/>
                </a:cubicBezTo>
                <a:lnTo>
                  <a:pt x="120" y="191"/>
                </a:lnTo>
                <a:cubicBezTo>
                  <a:pt x="120" y="196"/>
                  <a:pt x="124" y="199"/>
                  <a:pt x="129" y="199"/>
                </a:cubicBezTo>
                <a:lnTo>
                  <a:pt x="164" y="199"/>
                </a:lnTo>
                <a:cubicBezTo>
                  <a:pt x="170" y="199"/>
                  <a:pt x="173" y="195"/>
                  <a:pt x="173" y="191"/>
                </a:cubicBezTo>
                <a:lnTo>
                  <a:pt x="173" y="155"/>
                </a:lnTo>
                <a:cubicBezTo>
                  <a:pt x="173" y="150"/>
                  <a:pt x="169" y="146"/>
                  <a:pt x="164" y="146"/>
                </a:cubicBezTo>
                <a:lnTo>
                  <a:pt x="129" y="146"/>
                </a:lnTo>
                <a:close/>
                <a:moveTo>
                  <a:pt x="205" y="146"/>
                </a:moveTo>
                <a:cubicBezTo>
                  <a:pt x="200" y="146"/>
                  <a:pt x="196" y="150"/>
                  <a:pt x="196" y="155"/>
                </a:cubicBezTo>
                <a:lnTo>
                  <a:pt x="196" y="191"/>
                </a:lnTo>
                <a:cubicBezTo>
                  <a:pt x="197" y="196"/>
                  <a:pt x="200" y="199"/>
                  <a:pt x="205" y="199"/>
                </a:cubicBezTo>
                <a:lnTo>
                  <a:pt x="241" y="199"/>
                </a:lnTo>
                <a:cubicBezTo>
                  <a:pt x="246" y="199"/>
                  <a:pt x="250" y="195"/>
                  <a:pt x="250" y="191"/>
                </a:cubicBezTo>
                <a:lnTo>
                  <a:pt x="250" y="155"/>
                </a:lnTo>
                <a:cubicBezTo>
                  <a:pt x="249" y="150"/>
                  <a:pt x="246" y="146"/>
                  <a:pt x="241" y="146"/>
                </a:cubicBezTo>
                <a:lnTo>
                  <a:pt x="205" y="146"/>
                </a:lnTo>
                <a:close/>
                <a:moveTo>
                  <a:pt x="282" y="146"/>
                </a:moveTo>
                <a:cubicBezTo>
                  <a:pt x="276" y="146"/>
                  <a:pt x="273" y="150"/>
                  <a:pt x="273" y="155"/>
                </a:cubicBezTo>
                <a:lnTo>
                  <a:pt x="273" y="191"/>
                </a:lnTo>
                <a:cubicBezTo>
                  <a:pt x="273" y="196"/>
                  <a:pt x="277" y="199"/>
                  <a:pt x="282" y="199"/>
                </a:cubicBezTo>
                <a:lnTo>
                  <a:pt x="317" y="199"/>
                </a:lnTo>
                <a:cubicBezTo>
                  <a:pt x="323" y="199"/>
                  <a:pt x="326" y="195"/>
                  <a:pt x="326" y="191"/>
                </a:cubicBezTo>
                <a:lnTo>
                  <a:pt x="326" y="155"/>
                </a:lnTo>
                <a:cubicBezTo>
                  <a:pt x="326" y="150"/>
                  <a:pt x="322" y="146"/>
                  <a:pt x="317" y="146"/>
                </a:cubicBezTo>
                <a:lnTo>
                  <a:pt x="282" y="146"/>
                </a:lnTo>
                <a:close/>
                <a:moveTo>
                  <a:pt x="137" y="164"/>
                </a:moveTo>
                <a:lnTo>
                  <a:pt x="156" y="164"/>
                </a:lnTo>
                <a:lnTo>
                  <a:pt x="156" y="182"/>
                </a:lnTo>
                <a:lnTo>
                  <a:pt x="137" y="182"/>
                </a:lnTo>
                <a:lnTo>
                  <a:pt x="137" y="164"/>
                </a:lnTo>
                <a:close/>
                <a:moveTo>
                  <a:pt x="214" y="164"/>
                </a:moveTo>
                <a:lnTo>
                  <a:pt x="232" y="164"/>
                </a:lnTo>
                <a:lnTo>
                  <a:pt x="232" y="182"/>
                </a:lnTo>
                <a:lnTo>
                  <a:pt x="214" y="182"/>
                </a:lnTo>
                <a:lnTo>
                  <a:pt x="214" y="164"/>
                </a:lnTo>
                <a:close/>
                <a:moveTo>
                  <a:pt x="290" y="164"/>
                </a:moveTo>
                <a:lnTo>
                  <a:pt x="309" y="164"/>
                </a:lnTo>
                <a:lnTo>
                  <a:pt x="309" y="182"/>
                </a:lnTo>
                <a:lnTo>
                  <a:pt x="290" y="182"/>
                </a:lnTo>
                <a:lnTo>
                  <a:pt x="290" y="164"/>
                </a:lnTo>
                <a:close/>
                <a:moveTo>
                  <a:pt x="52" y="220"/>
                </a:moveTo>
                <a:cubicBezTo>
                  <a:pt x="47" y="220"/>
                  <a:pt x="43" y="224"/>
                  <a:pt x="43" y="228"/>
                </a:cubicBezTo>
                <a:lnTo>
                  <a:pt x="43" y="264"/>
                </a:lnTo>
                <a:cubicBezTo>
                  <a:pt x="50" y="274"/>
                  <a:pt x="42" y="272"/>
                  <a:pt x="52" y="273"/>
                </a:cubicBezTo>
                <a:lnTo>
                  <a:pt x="88" y="273"/>
                </a:lnTo>
                <a:cubicBezTo>
                  <a:pt x="93" y="273"/>
                  <a:pt x="97" y="269"/>
                  <a:pt x="97" y="264"/>
                </a:cubicBezTo>
                <a:lnTo>
                  <a:pt x="97" y="228"/>
                </a:lnTo>
                <a:cubicBezTo>
                  <a:pt x="96" y="223"/>
                  <a:pt x="93" y="220"/>
                  <a:pt x="88" y="220"/>
                </a:cubicBezTo>
                <a:lnTo>
                  <a:pt x="52" y="220"/>
                </a:lnTo>
                <a:close/>
                <a:moveTo>
                  <a:pt x="129" y="220"/>
                </a:moveTo>
                <a:cubicBezTo>
                  <a:pt x="123" y="220"/>
                  <a:pt x="120" y="224"/>
                  <a:pt x="120" y="228"/>
                </a:cubicBezTo>
                <a:lnTo>
                  <a:pt x="120" y="264"/>
                </a:lnTo>
                <a:cubicBezTo>
                  <a:pt x="120" y="269"/>
                  <a:pt x="124" y="273"/>
                  <a:pt x="129" y="273"/>
                </a:cubicBezTo>
                <a:lnTo>
                  <a:pt x="164" y="273"/>
                </a:lnTo>
                <a:cubicBezTo>
                  <a:pt x="170" y="273"/>
                  <a:pt x="173" y="269"/>
                  <a:pt x="173" y="264"/>
                </a:cubicBezTo>
                <a:lnTo>
                  <a:pt x="173" y="228"/>
                </a:lnTo>
                <a:cubicBezTo>
                  <a:pt x="173" y="223"/>
                  <a:pt x="169" y="220"/>
                  <a:pt x="164" y="220"/>
                </a:cubicBezTo>
                <a:lnTo>
                  <a:pt x="129" y="220"/>
                </a:lnTo>
                <a:close/>
                <a:moveTo>
                  <a:pt x="205" y="220"/>
                </a:moveTo>
                <a:cubicBezTo>
                  <a:pt x="200" y="220"/>
                  <a:pt x="196" y="224"/>
                  <a:pt x="196" y="228"/>
                </a:cubicBezTo>
                <a:lnTo>
                  <a:pt x="196" y="264"/>
                </a:lnTo>
                <a:cubicBezTo>
                  <a:pt x="197" y="269"/>
                  <a:pt x="200" y="273"/>
                  <a:pt x="205" y="273"/>
                </a:cubicBezTo>
                <a:lnTo>
                  <a:pt x="241" y="273"/>
                </a:lnTo>
                <a:cubicBezTo>
                  <a:pt x="246" y="273"/>
                  <a:pt x="250" y="269"/>
                  <a:pt x="250" y="264"/>
                </a:cubicBezTo>
                <a:lnTo>
                  <a:pt x="250" y="228"/>
                </a:lnTo>
                <a:cubicBezTo>
                  <a:pt x="249" y="223"/>
                  <a:pt x="246" y="220"/>
                  <a:pt x="241" y="220"/>
                </a:cubicBezTo>
                <a:lnTo>
                  <a:pt x="205" y="220"/>
                </a:lnTo>
                <a:close/>
                <a:moveTo>
                  <a:pt x="282" y="220"/>
                </a:moveTo>
                <a:cubicBezTo>
                  <a:pt x="276" y="220"/>
                  <a:pt x="273" y="224"/>
                  <a:pt x="273" y="228"/>
                </a:cubicBezTo>
                <a:lnTo>
                  <a:pt x="273" y="264"/>
                </a:lnTo>
                <a:cubicBezTo>
                  <a:pt x="273" y="269"/>
                  <a:pt x="277" y="273"/>
                  <a:pt x="282" y="273"/>
                </a:cubicBezTo>
                <a:lnTo>
                  <a:pt x="317" y="273"/>
                </a:lnTo>
                <a:cubicBezTo>
                  <a:pt x="323" y="273"/>
                  <a:pt x="326" y="269"/>
                  <a:pt x="326" y="264"/>
                </a:cubicBezTo>
                <a:lnTo>
                  <a:pt x="326" y="228"/>
                </a:lnTo>
                <a:cubicBezTo>
                  <a:pt x="326" y="223"/>
                  <a:pt x="322" y="220"/>
                  <a:pt x="317" y="220"/>
                </a:cubicBezTo>
                <a:lnTo>
                  <a:pt x="282" y="220"/>
                </a:lnTo>
                <a:close/>
                <a:moveTo>
                  <a:pt x="61" y="237"/>
                </a:moveTo>
                <a:lnTo>
                  <a:pt x="79" y="237"/>
                </a:lnTo>
                <a:lnTo>
                  <a:pt x="79" y="255"/>
                </a:lnTo>
                <a:lnTo>
                  <a:pt x="61" y="255"/>
                </a:lnTo>
                <a:lnTo>
                  <a:pt x="61" y="237"/>
                </a:lnTo>
                <a:close/>
                <a:moveTo>
                  <a:pt x="137" y="237"/>
                </a:moveTo>
                <a:lnTo>
                  <a:pt x="156" y="237"/>
                </a:lnTo>
                <a:lnTo>
                  <a:pt x="156" y="255"/>
                </a:lnTo>
                <a:lnTo>
                  <a:pt x="137" y="255"/>
                </a:lnTo>
                <a:lnTo>
                  <a:pt x="137" y="237"/>
                </a:lnTo>
                <a:close/>
                <a:moveTo>
                  <a:pt x="214" y="237"/>
                </a:moveTo>
                <a:lnTo>
                  <a:pt x="232" y="237"/>
                </a:lnTo>
                <a:lnTo>
                  <a:pt x="232" y="255"/>
                </a:lnTo>
                <a:lnTo>
                  <a:pt x="214" y="255"/>
                </a:lnTo>
                <a:lnTo>
                  <a:pt x="214" y="237"/>
                </a:lnTo>
                <a:close/>
                <a:moveTo>
                  <a:pt x="290" y="237"/>
                </a:moveTo>
                <a:lnTo>
                  <a:pt x="309" y="237"/>
                </a:lnTo>
                <a:lnTo>
                  <a:pt x="309" y="255"/>
                </a:lnTo>
                <a:lnTo>
                  <a:pt x="290" y="255"/>
                </a:lnTo>
                <a:lnTo>
                  <a:pt x="290" y="237"/>
                </a:lnTo>
                <a:close/>
                <a:moveTo>
                  <a:pt x="52" y="293"/>
                </a:moveTo>
                <a:cubicBezTo>
                  <a:pt x="50" y="293"/>
                  <a:pt x="47" y="294"/>
                  <a:pt x="46" y="296"/>
                </a:cubicBezTo>
                <a:cubicBezTo>
                  <a:pt x="44" y="297"/>
                  <a:pt x="43" y="300"/>
                  <a:pt x="43" y="302"/>
                </a:cubicBezTo>
                <a:lnTo>
                  <a:pt x="43" y="338"/>
                </a:lnTo>
                <a:cubicBezTo>
                  <a:pt x="44" y="343"/>
                  <a:pt x="47" y="347"/>
                  <a:pt x="52" y="347"/>
                </a:cubicBezTo>
                <a:lnTo>
                  <a:pt x="88" y="347"/>
                </a:lnTo>
                <a:cubicBezTo>
                  <a:pt x="93" y="346"/>
                  <a:pt x="97" y="343"/>
                  <a:pt x="97" y="338"/>
                </a:cubicBezTo>
                <a:lnTo>
                  <a:pt x="97" y="302"/>
                </a:lnTo>
                <a:cubicBezTo>
                  <a:pt x="96" y="297"/>
                  <a:pt x="93" y="293"/>
                  <a:pt x="88" y="293"/>
                </a:cubicBezTo>
                <a:lnTo>
                  <a:pt x="52" y="293"/>
                </a:lnTo>
                <a:close/>
                <a:moveTo>
                  <a:pt x="129" y="293"/>
                </a:moveTo>
                <a:cubicBezTo>
                  <a:pt x="123" y="294"/>
                  <a:pt x="120" y="297"/>
                  <a:pt x="120" y="302"/>
                </a:cubicBezTo>
                <a:lnTo>
                  <a:pt x="120" y="338"/>
                </a:lnTo>
                <a:cubicBezTo>
                  <a:pt x="120" y="343"/>
                  <a:pt x="124" y="347"/>
                  <a:pt x="129" y="347"/>
                </a:cubicBezTo>
                <a:lnTo>
                  <a:pt x="164" y="347"/>
                </a:lnTo>
                <a:cubicBezTo>
                  <a:pt x="170" y="346"/>
                  <a:pt x="173" y="343"/>
                  <a:pt x="173" y="338"/>
                </a:cubicBezTo>
                <a:lnTo>
                  <a:pt x="173" y="302"/>
                </a:lnTo>
                <a:cubicBezTo>
                  <a:pt x="173" y="297"/>
                  <a:pt x="169" y="293"/>
                  <a:pt x="164" y="293"/>
                </a:cubicBezTo>
                <a:lnTo>
                  <a:pt x="129" y="293"/>
                </a:lnTo>
                <a:close/>
                <a:moveTo>
                  <a:pt x="205" y="293"/>
                </a:moveTo>
                <a:cubicBezTo>
                  <a:pt x="200" y="294"/>
                  <a:pt x="196" y="297"/>
                  <a:pt x="196" y="302"/>
                </a:cubicBezTo>
                <a:lnTo>
                  <a:pt x="196" y="338"/>
                </a:lnTo>
                <a:cubicBezTo>
                  <a:pt x="197" y="343"/>
                  <a:pt x="200" y="347"/>
                  <a:pt x="205" y="347"/>
                </a:cubicBezTo>
                <a:lnTo>
                  <a:pt x="241" y="347"/>
                </a:lnTo>
                <a:cubicBezTo>
                  <a:pt x="246" y="346"/>
                  <a:pt x="250" y="343"/>
                  <a:pt x="250" y="338"/>
                </a:cubicBezTo>
                <a:lnTo>
                  <a:pt x="250" y="302"/>
                </a:lnTo>
                <a:cubicBezTo>
                  <a:pt x="249" y="297"/>
                  <a:pt x="246" y="293"/>
                  <a:pt x="241" y="293"/>
                </a:cubicBezTo>
                <a:lnTo>
                  <a:pt x="205" y="293"/>
                </a:lnTo>
                <a:close/>
                <a:moveTo>
                  <a:pt x="61" y="311"/>
                </a:moveTo>
                <a:lnTo>
                  <a:pt x="79" y="311"/>
                </a:lnTo>
                <a:lnTo>
                  <a:pt x="79" y="329"/>
                </a:lnTo>
                <a:lnTo>
                  <a:pt x="61" y="329"/>
                </a:lnTo>
                <a:lnTo>
                  <a:pt x="61" y="311"/>
                </a:lnTo>
                <a:close/>
                <a:moveTo>
                  <a:pt x="137" y="311"/>
                </a:moveTo>
                <a:lnTo>
                  <a:pt x="156" y="311"/>
                </a:lnTo>
                <a:lnTo>
                  <a:pt x="156" y="329"/>
                </a:lnTo>
                <a:lnTo>
                  <a:pt x="137" y="329"/>
                </a:lnTo>
                <a:lnTo>
                  <a:pt x="137" y="311"/>
                </a:lnTo>
                <a:close/>
                <a:moveTo>
                  <a:pt x="214" y="311"/>
                </a:moveTo>
                <a:lnTo>
                  <a:pt x="232" y="311"/>
                </a:lnTo>
                <a:lnTo>
                  <a:pt x="232" y="329"/>
                </a:lnTo>
                <a:lnTo>
                  <a:pt x="214" y="329"/>
                </a:lnTo>
                <a:lnTo>
                  <a:pt x="214" y="31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00">
              <a:solidFill>
                <a:prstClr val="black">
                  <a:lumMod val="65000"/>
                  <a:lumOff val="35000"/>
                </a:prstClr>
              </a:solidFill>
              <a:latin typeface="+mn-ea"/>
              <a:cs typeface="Calibri" pitchFamily="34" charset="0"/>
            </a:endParaRPr>
          </a:p>
        </p:txBody>
      </p:sp>
      <p:grpSp>
        <p:nvGrpSpPr>
          <p:cNvPr id="161" name="그룹 160"/>
          <p:cNvGrpSpPr/>
          <p:nvPr/>
        </p:nvGrpSpPr>
        <p:grpSpPr>
          <a:xfrm>
            <a:off x="3213677" y="4425116"/>
            <a:ext cx="471334" cy="105130"/>
            <a:chOff x="3195090" y="1642435"/>
            <a:chExt cx="401278" cy="105130"/>
          </a:xfrm>
        </p:grpSpPr>
        <p:grpSp>
          <p:nvGrpSpPr>
            <p:cNvPr id="162" name="그룹 161"/>
            <p:cNvGrpSpPr/>
            <p:nvPr/>
          </p:nvGrpSpPr>
          <p:grpSpPr>
            <a:xfrm>
              <a:off x="3195090" y="1642435"/>
              <a:ext cx="401278" cy="105130"/>
              <a:chOff x="4405081" y="2030710"/>
              <a:chExt cx="401278" cy="105130"/>
            </a:xfrm>
          </p:grpSpPr>
          <p:sp>
            <p:nvSpPr>
              <p:cNvPr id="164" name="모서리가 둥근 직사각형 163"/>
              <p:cNvSpPr/>
              <p:nvPr/>
            </p:nvSpPr>
            <p:spPr>
              <a:xfrm>
                <a:off x="4405081" y="2030710"/>
                <a:ext cx="401278" cy="105130"/>
              </a:xfrm>
              <a:prstGeom prst="roundRect">
                <a:avLst>
                  <a:gd name="adj" fmla="val 18668"/>
                </a:avLst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ko-KR" altLang="en-US" sz="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 Gothic" charset="-127"/>
                  </a:rPr>
                  <a:t>            </a:t>
                </a:r>
                <a:r>
                  <a:rPr lang="en-US" altLang="ko-KR" sz="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 Gothic" charset="-127"/>
                  </a:rPr>
                  <a:t>Essential</a:t>
                </a:r>
                <a:endParaRPr lang="ko-KR" altLang="en-US" sz="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 Gothic" charset="-127"/>
                </a:endParaRPr>
              </a:p>
            </p:txBody>
          </p:sp>
          <p:pic>
            <p:nvPicPr>
              <p:cNvPr id="165" name="그림 164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930"/>
              <a:stretch/>
            </p:blipFill>
            <p:spPr>
              <a:xfrm>
                <a:off x="4423668" y="2049197"/>
                <a:ext cx="52786" cy="67614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63" name="직사각형 162"/>
            <p:cNvSpPr/>
            <p:nvPr/>
          </p:nvSpPr>
          <p:spPr>
            <a:xfrm>
              <a:off x="3277001" y="1662630"/>
              <a:ext cx="74918" cy="6064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kumimoji="1" lang="en-US" altLang="ko-KR" sz="400" b="1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2</a:t>
              </a:r>
              <a:endParaRPr kumimoji="1" lang="ko-KR" altLang="en-US" sz="400" b="1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166" name="그룹 165"/>
          <p:cNvGrpSpPr/>
          <p:nvPr/>
        </p:nvGrpSpPr>
        <p:grpSpPr>
          <a:xfrm>
            <a:off x="3195090" y="5667096"/>
            <a:ext cx="471334" cy="105130"/>
            <a:chOff x="3195090" y="1642435"/>
            <a:chExt cx="401278" cy="105130"/>
          </a:xfrm>
        </p:grpSpPr>
        <p:grpSp>
          <p:nvGrpSpPr>
            <p:cNvPr id="167" name="그룹 166"/>
            <p:cNvGrpSpPr/>
            <p:nvPr/>
          </p:nvGrpSpPr>
          <p:grpSpPr>
            <a:xfrm>
              <a:off x="3195090" y="1642435"/>
              <a:ext cx="401278" cy="105130"/>
              <a:chOff x="4405081" y="2030710"/>
              <a:chExt cx="401278" cy="105130"/>
            </a:xfrm>
          </p:grpSpPr>
          <p:sp>
            <p:nvSpPr>
              <p:cNvPr id="169" name="모서리가 둥근 직사각형 168"/>
              <p:cNvSpPr/>
              <p:nvPr/>
            </p:nvSpPr>
            <p:spPr>
              <a:xfrm>
                <a:off x="4405081" y="2030710"/>
                <a:ext cx="401278" cy="105130"/>
              </a:xfrm>
              <a:prstGeom prst="roundRect">
                <a:avLst>
                  <a:gd name="adj" fmla="val 18668"/>
                </a:avLst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ko-KR" altLang="en-US" sz="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 Gothic" charset="-127"/>
                  </a:rPr>
                  <a:t>            </a:t>
                </a:r>
                <a:r>
                  <a:rPr lang="en-US" altLang="ko-KR" sz="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 Gothic" charset="-127"/>
                  </a:rPr>
                  <a:t>Essential</a:t>
                </a:r>
                <a:endParaRPr lang="ko-KR" altLang="en-US" sz="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 Gothic" charset="-127"/>
                </a:endParaRPr>
              </a:p>
            </p:txBody>
          </p:sp>
          <p:pic>
            <p:nvPicPr>
              <p:cNvPr id="170" name="그림 169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930"/>
              <a:stretch/>
            </p:blipFill>
            <p:spPr>
              <a:xfrm>
                <a:off x="4423668" y="2049197"/>
                <a:ext cx="52786" cy="67614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68" name="직사각형 167"/>
            <p:cNvSpPr/>
            <p:nvPr/>
          </p:nvSpPr>
          <p:spPr>
            <a:xfrm>
              <a:off x="3277001" y="1662630"/>
              <a:ext cx="74918" cy="6064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kumimoji="1" lang="en-US" altLang="ko-KR" sz="400" b="1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3</a:t>
              </a:r>
              <a:endParaRPr kumimoji="1" lang="ko-KR" altLang="en-US" sz="400" b="1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235" name="모서리가 둥근 직사각형 58"/>
          <p:cNvSpPr/>
          <p:nvPr/>
        </p:nvSpPr>
        <p:spPr>
          <a:xfrm>
            <a:off x="2137874" y="1487762"/>
            <a:ext cx="5921908" cy="300436"/>
          </a:xfrm>
          <a:prstGeom prst="roundRect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/>
          <a:lstStyle/>
          <a:p>
            <a:pPr>
              <a:lnSpc>
                <a:spcPct val="150000"/>
              </a:lnSpc>
            </a:pPr>
            <a:r>
              <a: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item 1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ea typeface="+mn-ea"/>
              </a:rPr>
              <a:t>[Linked data] </a:t>
            </a:r>
            <a:r>
              <a:rPr kumimoji="1" lang="ko-KR" altLang="en-US" dirty="0">
                <a:latin typeface="+mn-ea"/>
                <a:ea typeface="+mn-ea"/>
              </a:rPr>
              <a:t>필수 필터 확인 및 </a:t>
            </a:r>
            <a:r>
              <a:rPr kumimoji="1" lang="en-US" altLang="ko-KR" dirty="0">
                <a:latin typeface="+mn-ea"/>
                <a:ea typeface="+mn-ea"/>
              </a:rPr>
              <a:t>Re-Ingestion</a:t>
            </a:r>
            <a:r>
              <a:rPr kumimoji="1" lang="ko-KR" altLang="en-US" dirty="0">
                <a:latin typeface="+mn-ea"/>
                <a:ea typeface="+mn-ea"/>
              </a:rPr>
              <a:t> 팝업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대시보드 생성 </a:t>
            </a:r>
            <a:r>
              <a:rPr kumimoji="1" lang="en-US" altLang="ko-KR" dirty="0"/>
              <a:t>2</a:t>
            </a:r>
            <a:r>
              <a:rPr kumimoji="1" lang="ko-KR" altLang="en-US" dirty="0"/>
              <a:t>단계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(Linked </a:t>
            </a:r>
            <a:r>
              <a:rPr kumimoji="1" lang="en-US" altLang="ko-KR" dirty="0" err="1">
                <a:solidFill>
                  <a:srgbClr val="FF0000"/>
                </a:solidFill>
                <a:latin typeface="+mn-ea"/>
              </a:rPr>
              <a:t>datasource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) </a:t>
            </a:r>
            <a:r>
              <a:rPr kumimoji="1" lang="ko-KR" altLang="en-US" dirty="0"/>
              <a:t>필수필터 설정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19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</a:rPr>
              <a:pPr/>
              <a:t>21</a:t>
            </a:fld>
            <a:endParaRPr lang="ko-KR" altLang="en-US" dirty="0">
              <a:solidFill>
                <a:schemeClr val="accent4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+mn-ea"/>
              </a:rPr>
              <a:t>Linked </a:t>
            </a:r>
            <a:r>
              <a:rPr lang="en-US" altLang="ko-KR" dirty="0" err="1">
                <a:latin typeface="+mn-ea"/>
              </a:rPr>
              <a:t>datasource</a:t>
            </a:r>
            <a:r>
              <a:rPr lang="ko-KR" altLang="en-US" dirty="0">
                <a:latin typeface="+mn-ea"/>
              </a:rPr>
              <a:t> 필수 필터 설정 팝업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rgbClr val="FF0000"/>
                </a:solidFill>
                <a:latin typeface="+mn-ea"/>
              </a:rPr>
              <a:t>대시보드 생성 또는 대시보드의 데이터소스 편집 시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</a:t>
            </a:r>
            <a:r>
              <a:rPr lang="pt-BR" altLang="ko-KR" dirty="0">
                <a:solidFill>
                  <a:srgbClr val="00B0F0"/>
                </a:solidFill>
                <a:latin typeface="+mn-ea"/>
              </a:rPr>
              <a:t>[036.</a:t>
            </a:r>
            <a:r>
              <a:rPr lang="en-US" altLang="ko-KR" dirty="0">
                <a:solidFill>
                  <a:srgbClr val="00B0F0"/>
                </a:solidFill>
                <a:latin typeface="+mn-ea"/>
              </a:rPr>
              <a:t>1</a:t>
            </a:r>
            <a:r>
              <a:rPr lang="pt-BR" altLang="ko-KR" dirty="0">
                <a:solidFill>
                  <a:srgbClr val="00B0F0"/>
                </a:solidFill>
                <a:latin typeface="+mn-ea"/>
              </a:rPr>
              <a:t>]</a:t>
            </a:r>
            <a:r>
              <a:rPr lang="ko-KR" altLang="en-US" dirty="0">
                <a:solidFill>
                  <a:srgbClr val="00B0F0"/>
                </a:solidFill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에서 선택한 데이터 소스 중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필수 필터를 </a:t>
            </a: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개 이상 가지고 있는 데이터 소스가 있을 경우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</a:t>
            </a:r>
            <a:r>
              <a:rPr lang="pt-BR" altLang="ko-KR" dirty="0">
                <a:solidFill>
                  <a:srgbClr val="00B0F0"/>
                </a:solidFill>
                <a:latin typeface="+mn-ea"/>
              </a:rPr>
              <a:t>[036.</a:t>
            </a:r>
            <a:r>
              <a:rPr lang="en-US" altLang="ko-KR" dirty="0">
                <a:solidFill>
                  <a:srgbClr val="00B0F0"/>
                </a:solidFill>
                <a:latin typeface="+mn-ea"/>
              </a:rPr>
              <a:t>1</a:t>
            </a:r>
            <a:r>
              <a:rPr lang="pt-BR" altLang="ko-KR" dirty="0">
                <a:solidFill>
                  <a:srgbClr val="00B0F0"/>
                </a:solidFill>
                <a:latin typeface="+mn-ea"/>
              </a:rPr>
              <a:t>] </a:t>
            </a:r>
            <a:r>
              <a:rPr lang="ko-KR" altLang="en-US" dirty="0">
                <a:latin typeface="+mn-ea"/>
              </a:rPr>
              <a:t>을 닫은 후 즉시 나타남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가이드 문구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dirty="0">
                <a:latin typeface="+mn-ea"/>
              </a:rPr>
              <a:t>컨펌 버튼 영역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취소 클릭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팝업 닫힘 </a:t>
            </a:r>
            <a:endParaRPr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완료 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 </a:t>
            </a:r>
            <a:endParaRPr kumimoji="1" lang="en-US" altLang="ko-KR" dirty="0">
              <a:solidFill>
                <a:srgbClr val="FF0000"/>
              </a:solidFill>
              <a:latin typeface="+mn-ea"/>
            </a:endParaRPr>
          </a:p>
          <a:p>
            <a:pPr lvl="2"/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완료 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&amp;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 팝업 닫힘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. 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데이터소스 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Ingestion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 진행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(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프로그래스 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UI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는 다음 페이지 참고</a:t>
            </a:r>
            <a:endParaRPr kumimoji="1" lang="en-US" altLang="ko-KR" dirty="0">
              <a:solidFill>
                <a:srgbClr val="FF0000"/>
              </a:solidFill>
              <a:latin typeface="+mn-ea"/>
            </a:endParaRPr>
          </a:p>
          <a:p>
            <a:pPr lvl="3"/>
            <a:r>
              <a:rPr kumimoji="1" lang="ko-KR" altLang="en-US" u="sng" dirty="0">
                <a:solidFill>
                  <a:srgbClr val="FF0000"/>
                </a:solidFill>
                <a:latin typeface="+mn-ea"/>
              </a:rPr>
              <a:t>필수필터가 있는 데이터소스가 더 있는 경우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,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 해당 데이터소스의 필수필터 설정 및 인제스쳔 과정이 동일하게 진행됨</a:t>
            </a:r>
            <a:endParaRPr kumimoji="1" lang="en-US" altLang="ko-KR" dirty="0">
              <a:solidFill>
                <a:srgbClr val="FF0000"/>
              </a:solidFill>
              <a:latin typeface="+mn-ea"/>
            </a:endParaRPr>
          </a:p>
          <a:p>
            <a:pPr lvl="3"/>
            <a:r>
              <a:rPr kumimoji="1" lang="ko-KR" altLang="en-US" u="sng" dirty="0">
                <a:solidFill>
                  <a:srgbClr val="FF0000"/>
                </a:solidFill>
                <a:latin typeface="+mn-ea"/>
              </a:rPr>
              <a:t>없는 경우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,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 </a:t>
            </a:r>
            <a:endParaRPr kumimoji="1" lang="en-US" altLang="ko-KR" dirty="0">
              <a:solidFill>
                <a:srgbClr val="FF0000"/>
              </a:solidFill>
              <a:latin typeface="+mn-ea"/>
            </a:endParaRPr>
          </a:p>
          <a:p>
            <a:pPr lvl="4"/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(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생성씬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) </a:t>
            </a:r>
            <a:r>
              <a:rPr kumimoji="1" lang="ko-KR" altLang="en-US" dirty="0">
                <a:latin typeface="+mn-ea"/>
              </a:rPr>
              <a:t>팝업 닫힘</a:t>
            </a:r>
            <a:r>
              <a:rPr kumimoji="1" lang="en-US" altLang="ko-KR" dirty="0">
                <a:latin typeface="+mn-ea"/>
              </a:rPr>
              <a:t>.</a:t>
            </a:r>
            <a:r>
              <a:rPr kumimoji="1" lang="ko-KR" altLang="en-US" dirty="0">
                <a:latin typeface="+mn-ea"/>
              </a:rPr>
              <a:t> 인제스쳔 진행 후 </a:t>
            </a:r>
            <a:r>
              <a:rPr lang="pt-BR" altLang="ko-KR" dirty="0">
                <a:solidFill>
                  <a:srgbClr val="00B0F0"/>
                </a:solidFill>
                <a:latin typeface="+mn-ea"/>
              </a:rPr>
              <a:t>[036.</a:t>
            </a:r>
            <a:r>
              <a:rPr lang="en-US" altLang="ko-KR" dirty="0">
                <a:solidFill>
                  <a:srgbClr val="00B0F0"/>
                </a:solidFill>
                <a:latin typeface="+mn-ea"/>
              </a:rPr>
              <a:t>3</a:t>
            </a:r>
            <a:r>
              <a:rPr lang="pt-BR" altLang="ko-KR" dirty="0">
                <a:solidFill>
                  <a:srgbClr val="00B0F0"/>
                </a:solidFill>
                <a:latin typeface="+mn-ea"/>
              </a:rPr>
              <a:t>]</a:t>
            </a:r>
            <a:r>
              <a:rPr lang="ko-KR" altLang="en-US" dirty="0">
                <a:latin typeface="+mn-ea"/>
              </a:rPr>
              <a:t> 로 랜딩</a:t>
            </a:r>
            <a:endParaRPr kumimoji="1" lang="en-US" altLang="ko-KR" dirty="0">
              <a:latin typeface="+mn-ea"/>
            </a:endParaRPr>
          </a:p>
          <a:p>
            <a:pPr lvl="4"/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(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수정씬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)</a:t>
            </a:r>
            <a:r>
              <a:rPr kumimoji="1" lang="ko-KR" altLang="en-US" dirty="0">
                <a:latin typeface="+mn-ea"/>
              </a:rPr>
              <a:t> 기존 콘텐츠에 대한 경고 팝업 출력</a:t>
            </a:r>
            <a:r>
              <a:rPr kumimoji="1" lang="en-US" altLang="ko-KR" dirty="0">
                <a:latin typeface="+mn-ea"/>
              </a:rPr>
              <a:t>.</a:t>
            </a:r>
            <a:r>
              <a:rPr kumimoji="1" lang="ko-KR" altLang="en-US" dirty="0">
                <a:latin typeface="+mn-ea"/>
              </a:rPr>
              <a:t> </a:t>
            </a:r>
            <a:r>
              <a:rPr lang="en-US" altLang="ko-KR" dirty="0">
                <a:solidFill>
                  <a:srgbClr val="00B0F0"/>
                </a:solidFill>
              </a:rPr>
              <a:t>☞</a:t>
            </a:r>
            <a:r>
              <a:rPr lang="mr-IN" altLang="ko-KR" dirty="0">
                <a:solidFill>
                  <a:srgbClr val="00B0F0"/>
                </a:solidFill>
              </a:rPr>
              <a:t>[0</a:t>
            </a:r>
            <a:r>
              <a:rPr lang="en-US" altLang="ko-KR" dirty="0">
                <a:solidFill>
                  <a:srgbClr val="00B0F0"/>
                </a:solidFill>
              </a:rPr>
              <a:t>83</a:t>
            </a:r>
            <a:r>
              <a:rPr lang="mr-IN" altLang="ko-KR" dirty="0">
                <a:solidFill>
                  <a:srgbClr val="00B0F0"/>
                </a:solidFill>
              </a:rPr>
              <a:t>.</a:t>
            </a:r>
            <a:r>
              <a:rPr lang="en-US" altLang="ko-KR" dirty="0">
                <a:solidFill>
                  <a:srgbClr val="00B0F0"/>
                </a:solidFill>
              </a:rPr>
              <a:t>0</a:t>
            </a:r>
            <a:r>
              <a:rPr lang="mr-IN" altLang="ko-KR" dirty="0">
                <a:solidFill>
                  <a:srgbClr val="00B0F0"/>
                </a:solidFill>
              </a:rPr>
              <a:t>]</a:t>
            </a:r>
            <a:r>
              <a:rPr kumimoji="1" lang="ko-KR" altLang="en-US" dirty="0">
                <a:latin typeface="+mn-ea"/>
              </a:rPr>
              <a:t> 컨펌 시</a:t>
            </a:r>
            <a:r>
              <a:rPr kumimoji="1" lang="en-US" altLang="ko-KR" dirty="0">
                <a:latin typeface="+mn-ea"/>
              </a:rPr>
              <a:t>,</a:t>
            </a:r>
            <a:r>
              <a:rPr kumimoji="1" lang="ko-KR" altLang="en-US" dirty="0">
                <a:latin typeface="+mn-ea"/>
              </a:rPr>
              <a:t> 인제스쳔 진행</a:t>
            </a:r>
            <a:r>
              <a:rPr lang="ko-KR" altLang="en-US" dirty="0">
                <a:solidFill>
                  <a:srgbClr val="00B0F0"/>
                </a:solidFill>
              </a:rPr>
              <a:t> </a:t>
            </a:r>
            <a:r>
              <a:rPr lang="ko-KR" altLang="en-US" dirty="0"/>
              <a:t>후 </a:t>
            </a:r>
            <a:r>
              <a:rPr lang="pt-BR" altLang="ko-KR" dirty="0">
                <a:solidFill>
                  <a:srgbClr val="00B0F0"/>
                </a:solidFill>
                <a:latin typeface="+mn-ea"/>
              </a:rPr>
              <a:t>[036.</a:t>
            </a:r>
            <a:r>
              <a:rPr lang="en-US" altLang="ko-KR" dirty="0">
                <a:solidFill>
                  <a:srgbClr val="00B0F0"/>
                </a:solidFill>
                <a:latin typeface="+mn-ea"/>
              </a:rPr>
              <a:t>3</a:t>
            </a:r>
            <a:r>
              <a:rPr lang="pt-BR" altLang="ko-KR" dirty="0">
                <a:solidFill>
                  <a:srgbClr val="00B0F0"/>
                </a:solidFill>
                <a:latin typeface="+mn-ea"/>
              </a:rPr>
              <a:t>]</a:t>
            </a:r>
            <a:r>
              <a:rPr lang="ko-KR" altLang="en-US" dirty="0">
                <a:latin typeface="+mn-ea"/>
              </a:rPr>
              <a:t> 로 랜딩</a:t>
            </a:r>
            <a:r>
              <a:rPr lang="ko-KR" altLang="en-US" dirty="0">
                <a:solidFill>
                  <a:srgbClr val="00B0F0"/>
                </a:solidFill>
              </a:rPr>
              <a:t> </a:t>
            </a:r>
            <a:endParaRPr kumimoji="1" lang="en-US" altLang="ko-KR" strike="sngStrike" dirty="0">
              <a:latin typeface="+mn-ea"/>
            </a:endParaRPr>
          </a:p>
          <a:p>
            <a:pPr lvl="2"/>
            <a:r>
              <a:rPr kumimoji="1" lang="en-US" altLang="ko-KR" dirty="0">
                <a:latin typeface="+mn-ea"/>
              </a:rPr>
              <a:t>(</a:t>
            </a:r>
            <a:r>
              <a:rPr kumimoji="1" lang="ko-KR" altLang="en-US" dirty="0">
                <a:latin typeface="+mn-ea"/>
              </a:rPr>
              <a:t>참고사항</a:t>
            </a:r>
            <a:r>
              <a:rPr kumimoji="1" lang="en-US" altLang="ko-KR" dirty="0">
                <a:latin typeface="+mn-ea"/>
              </a:rPr>
              <a:t>)</a:t>
            </a:r>
          </a:p>
          <a:p>
            <a:pPr lvl="3"/>
            <a:r>
              <a:rPr kumimoji="1" lang="ko-KR" altLang="en-US" dirty="0">
                <a:latin typeface="+mn-ea"/>
              </a:rPr>
              <a:t>모든 </a:t>
            </a:r>
            <a:r>
              <a:rPr kumimoji="1" lang="en-US" altLang="ko-KR" dirty="0">
                <a:latin typeface="+mn-ea"/>
              </a:rPr>
              <a:t>essential filter</a:t>
            </a:r>
            <a:r>
              <a:rPr kumimoji="1" lang="ko-KR" altLang="en-US" dirty="0">
                <a:latin typeface="+mn-ea"/>
              </a:rPr>
              <a:t>가 초기값을 가진 상태 이므로 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Validation 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체크 없음</a:t>
            </a:r>
            <a:endParaRPr kumimoji="1" lang="en-US" altLang="ko-KR" dirty="0">
              <a:solidFill>
                <a:srgbClr val="FF0000"/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필터 수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필터 상세 설정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1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헤더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필드 이름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속성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차원값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측정값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타입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글로벌필터 여부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필수 필터 여부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lvl="1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내용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초기 상태 설정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2"/>
            <a:r>
              <a:rPr lang="ko-KR" altLang="en-US" dirty="0">
                <a:solidFill>
                  <a:srgbClr val="FF0000"/>
                </a:solidFill>
                <a:latin typeface="+mn-ea"/>
              </a:rPr>
              <a:t>보임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/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숨김 기능 없음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.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와일드 카드 기능 없음</a:t>
            </a:r>
            <a:endParaRPr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상세 정의 는 필터 편집 팝업 참고 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☞ </a:t>
            </a:r>
            <a:r>
              <a:rPr kumimoji="1" lang="pt-BR" altLang="ko-KR" dirty="0">
                <a:solidFill>
                  <a:srgbClr val="00B0F0"/>
                </a:solidFill>
                <a:latin typeface="+mn-ea"/>
              </a:rPr>
              <a:t>[062.2]</a:t>
            </a:r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데이터 소스 이름</a:t>
            </a:r>
            <a:endParaRPr kumimoji="1" lang="pt-BR" altLang="ko-KR" dirty="0">
              <a:latin typeface="+mn-ea"/>
              <a:ea typeface="+mn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265296" y="2336909"/>
            <a:ext cx="1238345" cy="1867096"/>
            <a:chOff x="6006944" y="3287739"/>
            <a:chExt cx="1238345" cy="1867096"/>
          </a:xfrm>
        </p:grpSpPr>
        <p:sp>
          <p:nvSpPr>
            <p:cNvPr id="281" name="모서리가 둥근 직사각형 58"/>
            <p:cNvSpPr/>
            <p:nvPr/>
          </p:nvSpPr>
          <p:spPr>
            <a:xfrm>
              <a:off x="6006944" y="3287739"/>
              <a:ext cx="1238345" cy="1840333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72000" bIns="0" rtlCol="0" anchor="t"/>
            <a:lstStyle/>
            <a:p>
              <a:pPr>
                <a:lnSpc>
                  <a:spcPct val="200000"/>
                </a:lnSpc>
              </a:pP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⦿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(All)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◎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 항목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2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◎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 항목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3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◎</a:t>
              </a:r>
              <a:r>
                <a:rPr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항목</a:t>
              </a:r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◎</a:t>
              </a:r>
              <a:r>
                <a:rPr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항목</a:t>
              </a:r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◎</a:t>
              </a:r>
              <a:r>
                <a:rPr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항목</a:t>
              </a:r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◎</a:t>
              </a:r>
              <a:r>
                <a:rPr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항목</a:t>
              </a:r>
              <a:endPara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◎</a:t>
              </a:r>
              <a:r>
                <a:rPr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항목</a:t>
              </a:r>
              <a:endPara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endParaRP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◎</a:t>
              </a:r>
              <a:r>
                <a:rPr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항목</a:t>
              </a:r>
              <a:endPara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82" name="모서리가 둥근 직사각형 58"/>
            <p:cNvSpPr/>
            <p:nvPr/>
          </p:nvSpPr>
          <p:spPr>
            <a:xfrm>
              <a:off x="6398402" y="3287739"/>
              <a:ext cx="798612" cy="1867096"/>
            </a:xfrm>
            <a:prstGeom prst="roundRect">
              <a:avLst>
                <a:gd name="adj" fmla="val 0"/>
              </a:avLst>
            </a:prstGeom>
            <a:noFill/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72000" bIns="0" rtlCol="0" anchor="t"/>
            <a:lstStyle/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1720000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1600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1500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1000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990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800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700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600</a:t>
              </a:r>
            </a:p>
            <a:p>
              <a:pPr>
                <a:lnSpc>
                  <a:spcPct val="200000"/>
                </a:lnSpc>
              </a:pPr>
              <a:r>
                <a:rPr lang="en-US" altLang="ko-KR" sz="600" dirty="0">
                  <a:solidFill>
                    <a:schemeClr val="bg1">
                      <a:lumMod val="65000"/>
                    </a:schemeClr>
                  </a:solidFill>
                  <a:latin typeface="+mn-ea"/>
                  <a:cs typeface="Nanum Gothic" charset="-127"/>
                </a:rPr>
                <a:t>500</a:t>
              </a:r>
              <a:endParaRPr lang="ko-KR" altLang="en-US" sz="600" dirty="0">
                <a:solidFill>
                  <a:schemeClr val="bg1">
                    <a:lumMod val="6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6054904" y="4439942"/>
              <a:ext cx="892098" cy="126488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21" name="직사각형 320"/>
            <p:cNvSpPr/>
            <p:nvPr/>
          </p:nvSpPr>
          <p:spPr>
            <a:xfrm>
              <a:off x="6054904" y="4815183"/>
              <a:ext cx="892098" cy="126488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6960767" y="830232"/>
            <a:ext cx="1099015" cy="200037"/>
            <a:chOff x="4093583" y="6193790"/>
            <a:chExt cx="2358094" cy="249130"/>
          </a:xfrm>
        </p:grpSpPr>
        <p:sp>
          <p:nvSpPr>
            <p:cNvPr id="86" name="모서리가 둥근 직사각형 127"/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Done</a:t>
              </a:r>
              <a:endParaRPr lang="ko-KR" altLang="en-US" sz="700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87" name="모서리가 둥근 직사각형 127"/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Cancel</a:t>
              </a:r>
              <a:endParaRPr lang="ko-KR" altLang="en-US" sz="700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88" name="직사각형 87"/>
          <p:cNvSpPr/>
          <p:nvPr/>
        </p:nvSpPr>
        <p:spPr>
          <a:xfrm>
            <a:off x="1993449" y="649415"/>
            <a:ext cx="3653744" cy="60703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Setup essential filers</a:t>
            </a:r>
            <a:r>
              <a: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800" dirty="0">
                <a:solidFill>
                  <a:schemeClr val="tx1"/>
                </a:solidFill>
                <a:latin typeface="+mn-ea"/>
                <a:cs typeface="Nanum Gothic" charset="-127"/>
              </a:rPr>
              <a:t>of </a:t>
            </a:r>
            <a:r>
              <a:rPr lang="mr-IN" altLang="ko-KR" sz="800" dirty="0" err="1">
                <a:solidFill>
                  <a:schemeClr val="tx1"/>
                </a:solidFill>
                <a:latin typeface="+mn-ea"/>
                <a:cs typeface="Nanum Gothic" charset="-127"/>
              </a:rPr>
              <a:t>Datasource</a:t>
            </a:r>
            <a:r>
              <a:rPr lang="mr-IN" altLang="ko-KR" sz="8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lang="mr-IN" altLang="ko-KR" sz="800" dirty="0" err="1">
                <a:solidFill>
                  <a:schemeClr val="tx1"/>
                </a:solidFill>
                <a:latin typeface="+mn-ea"/>
                <a:cs typeface="Nanum Gothic" charset="-127"/>
              </a:rPr>
              <a:t>A</a:t>
            </a:r>
            <a:endParaRPr lang="en-US" altLang="ko-KR" sz="10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278" name="모서리가 둥근 직사각형 58"/>
          <p:cNvSpPr/>
          <p:nvPr/>
        </p:nvSpPr>
        <p:spPr>
          <a:xfrm>
            <a:off x="2159328" y="2172333"/>
            <a:ext cx="2001906" cy="151150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600" b="1" dirty="0">
                <a:solidFill>
                  <a:srgbClr val="FF8A00"/>
                </a:solidFill>
                <a:latin typeface="+mn-ea"/>
                <a:cs typeface="Nanum Gothic" charset="-127"/>
              </a:rPr>
              <a:t>1</a:t>
            </a:r>
            <a:r>
              <a:rPr lang="ko-KR" altLang="en-US" sz="600" dirty="0">
                <a:solidFill>
                  <a:srgbClr val="FFC000"/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Default value</a:t>
            </a:r>
          </a:p>
        </p:txBody>
      </p:sp>
      <p:cxnSp>
        <p:nvCxnSpPr>
          <p:cNvPr id="256" name="직선 연결선[R] 255"/>
          <p:cNvCxnSpPr/>
          <p:nvPr/>
        </p:nvCxnSpPr>
        <p:spPr>
          <a:xfrm>
            <a:off x="2265296" y="2152442"/>
            <a:ext cx="304181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3" name="모서리가 둥근 직사각형 58"/>
          <p:cNvSpPr/>
          <p:nvPr/>
        </p:nvSpPr>
        <p:spPr>
          <a:xfrm>
            <a:off x="2040705" y="1221617"/>
            <a:ext cx="2768888" cy="223427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/>
          <a:lstStyle/>
          <a:p>
            <a:pPr>
              <a:lnSpc>
                <a:spcPct val="250000"/>
              </a:lnSpc>
            </a:pPr>
            <a:r>
              <a:rPr lang="en-US" altLang="ko-KR" sz="600" b="1" dirty="0">
                <a:solidFill>
                  <a:srgbClr val="707B81"/>
                </a:solidFill>
                <a:latin typeface="+mn-ea"/>
                <a:cs typeface="Nanum Gothic" charset="-127"/>
              </a:rPr>
              <a:t>Essential Filters</a:t>
            </a:r>
            <a:r>
              <a:rPr lang="ko-KR" altLang="en-US" sz="600" b="1" dirty="0">
                <a:solidFill>
                  <a:srgbClr val="707B81"/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b="1" dirty="0">
                <a:solidFill>
                  <a:srgbClr val="707B81"/>
                </a:solidFill>
                <a:latin typeface="+mn-ea"/>
                <a:cs typeface="Nanum Gothic" charset="-127"/>
              </a:rPr>
              <a:t>(6)</a:t>
            </a:r>
            <a:endParaRPr lang="en-US" altLang="ko-KR" sz="500" dirty="0">
              <a:solidFill>
                <a:srgbClr val="707B81"/>
              </a:solidFill>
              <a:latin typeface="+mn-ea"/>
              <a:cs typeface="Nanum Gothic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760668" y="2160747"/>
            <a:ext cx="1608687" cy="206019"/>
            <a:chOff x="2247020" y="2224367"/>
            <a:chExt cx="1608687" cy="206019"/>
          </a:xfrm>
        </p:grpSpPr>
        <p:pic>
          <p:nvPicPr>
            <p:cNvPr id="239" name="그림 238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8566" r="68893" b="77187"/>
            <a:stretch/>
          </p:blipFill>
          <p:spPr>
            <a:xfrm>
              <a:off x="2247020" y="2230210"/>
              <a:ext cx="1493336" cy="200176"/>
            </a:xfrm>
            <a:prstGeom prst="rect">
              <a:avLst/>
            </a:prstGeom>
          </p:spPr>
        </p:pic>
        <p:sp>
          <p:nvSpPr>
            <p:cNvPr id="684" name="모서리가 둥근 직사각형 58"/>
            <p:cNvSpPr/>
            <p:nvPr/>
          </p:nvSpPr>
          <p:spPr>
            <a:xfrm>
              <a:off x="2390853" y="2224367"/>
              <a:ext cx="1464854" cy="159924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7200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Search by item name</a:t>
              </a:r>
              <a:endParaRPr lang="en-US" altLang="ko-KR" sz="4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686" name="Oval 55"/>
          <p:cNvSpPr/>
          <p:nvPr/>
        </p:nvSpPr>
        <p:spPr>
          <a:xfrm>
            <a:off x="3685011" y="726825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5</a:t>
            </a:r>
            <a:endParaRPr lang="en-US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448" name="직사각형 447"/>
          <p:cNvSpPr/>
          <p:nvPr/>
        </p:nvSpPr>
        <p:spPr>
          <a:xfrm>
            <a:off x="5073146" y="1867422"/>
            <a:ext cx="1062821" cy="19831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kumimoji="1" lang="ko-KR" altLang="en-US" sz="500" dirty="0">
                <a:latin typeface="+mn-ea"/>
                <a:cs typeface="Nanum Gothic" charset="-127"/>
                <a:sym typeface="Wingdings"/>
              </a:rPr>
              <a:t>데이터 소스관리에서 단일값만 허용한 경우</a:t>
            </a:r>
            <a:r>
              <a:rPr kumimoji="1" lang="en-US" altLang="ko-KR" sz="500" dirty="0">
                <a:latin typeface="+mn-ea"/>
                <a:cs typeface="Nanum Gothic" charset="-127"/>
                <a:sym typeface="Wingdings"/>
              </a:rPr>
              <a:t>,</a:t>
            </a:r>
            <a:r>
              <a:rPr kumimoji="1" lang="ko-KR" altLang="en-US" sz="500" dirty="0">
                <a:latin typeface="+mn-ea"/>
                <a:cs typeface="Nanum Gothic" charset="-127"/>
                <a:sym typeface="Wingdings"/>
              </a:rPr>
              <a:t> </a:t>
            </a:r>
            <a:r>
              <a:rPr kumimoji="1" lang="en-US" altLang="ko-KR" sz="500" dirty="0">
                <a:latin typeface="+mn-ea"/>
                <a:cs typeface="Nanum Gothic" charset="-127"/>
                <a:sym typeface="Wingdings"/>
              </a:rPr>
              <a:t>‘</a:t>
            </a:r>
            <a:r>
              <a:rPr kumimoji="1" lang="ko-KR" altLang="en-US" sz="500" dirty="0">
                <a:latin typeface="+mn-ea"/>
                <a:cs typeface="Nanum Gothic" charset="-127"/>
                <a:sym typeface="Wingdings"/>
              </a:rPr>
              <a:t>다중</a:t>
            </a:r>
            <a:r>
              <a:rPr kumimoji="1" lang="en-US" altLang="ko-KR" sz="500" dirty="0">
                <a:latin typeface="+mn-ea"/>
                <a:cs typeface="Nanum Gothic" charset="-127"/>
                <a:sym typeface="Wingdings"/>
              </a:rPr>
              <a:t>’</a:t>
            </a:r>
            <a:r>
              <a:rPr kumimoji="1" lang="ko-KR" altLang="en-US" sz="500" dirty="0">
                <a:latin typeface="+mn-ea"/>
                <a:cs typeface="Nanum Gothic" charset="-127"/>
                <a:sym typeface="Wingdings"/>
              </a:rPr>
              <a:t> 비활성</a:t>
            </a:r>
            <a:endParaRPr kumimoji="1" lang="en-US" altLang="ko-KR" sz="500" dirty="0">
              <a:latin typeface="+mn-ea"/>
              <a:cs typeface="Nanum Gothic" charset="-127"/>
              <a:sym typeface="Wingdings"/>
            </a:endParaRPr>
          </a:p>
        </p:txBody>
      </p:sp>
      <p:cxnSp>
        <p:nvCxnSpPr>
          <p:cNvPr id="7" name="직선 연결선[R] 6"/>
          <p:cNvCxnSpPr>
            <a:stCxn id="448" idx="1"/>
            <a:endCxn id="180" idx="3"/>
          </p:cNvCxnSpPr>
          <p:nvPr/>
        </p:nvCxnSpPr>
        <p:spPr>
          <a:xfrm flipH="1">
            <a:off x="4967666" y="1966580"/>
            <a:ext cx="105480" cy="7972"/>
          </a:xfrm>
          <a:prstGeom prst="line">
            <a:avLst/>
          </a:prstGeom>
          <a:ln w="31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/>
          <p:cNvSpPr/>
          <p:nvPr/>
        </p:nvSpPr>
        <p:spPr>
          <a:xfrm>
            <a:off x="2663817" y="2367914"/>
            <a:ext cx="492652" cy="1598467"/>
          </a:xfrm>
          <a:prstGeom prst="rect">
            <a:avLst/>
          </a:prstGeom>
          <a:noFill/>
          <a:ln w="31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endParaRPr kumimoji="1" lang="en-US" altLang="ko-KR" sz="600" dirty="0">
              <a:latin typeface="+mn-ea"/>
              <a:cs typeface="Nanum Gothic" charset="-127"/>
              <a:sym typeface="Wingdings"/>
            </a:endParaRPr>
          </a:p>
        </p:txBody>
      </p:sp>
      <p:grpSp>
        <p:nvGrpSpPr>
          <p:cNvPr id="97" name="그룹 96"/>
          <p:cNvGrpSpPr/>
          <p:nvPr/>
        </p:nvGrpSpPr>
        <p:grpSpPr>
          <a:xfrm>
            <a:off x="2860884" y="1641697"/>
            <a:ext cx="285251" cy="105130"/>
            <a:chOff x="5145186" y="2030710"/>
            <a:chExt cx="285251" cy="105130"/>
          </a:xfrm>
        </p:grpSpPr>
        <p:sp>
          <p:nvSpPr>
            <p:cNvPr id="100" name="모서리가 둥근 직사각형 99"/>
            <p:cNvSpPr/>
            <p:nvPr/>
          </p:nvSpPr>
          <p:spPr>
            <a:xfrm>
              <a:off x="5145186" y="2030710"/>
              <a:ext cx="285251" cy="105130"/>
            </a:xfrm>
            <a:prstGeom prst="roundRect">
              <a:avLst>
                <a:gd name="adj" fmla="val 18668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ko-KR" altLang="en-US" sz="400" b="1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      </a:t>
              </a:r>
              <a:r>
                <a:rPr lang="en-US" altLang="ko-KR" sz="400" b="1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Global</a:t>
              </a:r>
              <a:endParaRPr lang="ko-KR" altLang="en-US" sz="400" b="1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pic>
          <p:nvPicPr>
            <p:cNvPr id="101" name="그림 100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11443" r="4338"/>
            <a:stretch/>
          </p:blipFill>
          <p:spPr>
            <a:xfrm>
              <a:off x="5161022" y="2049161"/>
              <a:ext cx="68735" cy="71601"/>
            </a:xfrm>
            <a:prstGeom prst="rect">
              <a:avLst/>
            </a:prstGeom>
          </p:spPr>
        </p:pic>
      </p:grpSp>
      <p:sp>
        <p:nvSpPr>
          <p:cNvPr id="103" name="모서리가 둥근 직사각형 102"/>
          <p:cNvSpPr/>
          <p:nvPr/>
        </p:nvSpPr>
        <p:spPr>
          <a:xfrm>
            <a:off x="2231779" y="1641697"/>
            <a:ext cx="280697" cy="105130"/>
          </a:xfrm>
          <a:prstGeom prst="roundRect">
            <a:avLst>
              <a:gd name="adj" fmla="val 18668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Nanum Gothic" charset="-127"/>
              </a:rPr>
              <a:t>Dimension</a:t>
            </a:r>
            <a:endParaRPr lang="ko-KR" altLang="en-US" sz="400" b="1" dirty="0">
              <a:solidFill>
                <a:schemeClr val="accent5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2537087" y="1641697"/>
            <a:ext cx="295127" cy="105130"/>
          </a:xfrm>
          <a:prstGeom prst="roundRect">
            <a:avLst>
              <a:gd name="adj" fmla="val 18668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400" dirty="0">
                <a:solidFill>
                  <a:schemeClr val="tx1"/>
                </a:solidFill>
                <a:latin typeface="+mn-ea"/>
                <a:cs typeface="Nanum Gothic" charset="-127"/>
              </a:rPr>
              <a:t>ab</a:t>
            </a:r>
            <a:r>
              <a:rPr lang="en-US" altLang="ko-KR" sz="400" b="1" dirty="0">
                <a:solidFill>
                  <a:schemeClr val="tx1"/>
                </a:solidFill>
                <a:latin typeface="+mn-ea"/>
                <a:cs typeface="Nanum Gothic" charset="-127"/>
              </a:rPr>
              <a:t> Text</a:t>
            </a:r>
            <a:endParaRPr lang="ko-KR" altLang="en-US" sz="400" b="1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990363" y="513704"/>
            <a:ext cx="792000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[0</a:t>
            </a:r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41</a:t>
            </a:r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.0]</a:t>
            </a:r>
            <a:endParaRPr lang="ko-KR" altLang="en-US" sz="5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10" name="모서리가 둥근 직사각형 58"/>
          <p:cNvSpPr/>
          <p:nvPr/>
        </p:nvSpPr>
        <p:spPr>
          <a:xfrm>
            <a:off x="2066117" y="934431"/>
            <a:ext cx="3345126" cy="223427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tx1"/>
                </a:solidFill>
                <a:latin typeface="+mn-ea"/>
                <a:cs typeface="Nanum Gothic" charset="-127"/>
                <a:sym typeface="Wingdings"/>
              </a:rPr>
              <a:t>You can link </a:t>
            </a:r>
            <a:r>
              <a:rPr lang="en-US" altLang="ko-KR" sz="600" dirty="0" err="1">
                <a:solidFill>
                  <a:schemeClr val="tx1"/>
                </a:solidFill>
                <a:latin typeface="+mn-ea"/>
                <a:cs typeface="Nanum Gothic" charset="-127"/>
                <a:sym typeface="Wingdings"/>
              </a:rPr>
              <a:t>datasource</a:t>
            </a:r>
            <a:r>
              <a:rPr lang="en-US" altLang="ko-KR" sz="600" dirty="0">
                <a:solidFill>
                  <a:schemeClr val="tx1"/>
                </a:solidFill>
                <a:latin typeface="+mn-ea"/>
                <a:cs typeface="Nanum Gothic" charset="-127"/>
                <a:sym typeface="Wingdings"/>
              </a:rPr>
              <a:t> after setting essential filters in order 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3195090" y="1642435"/>
            <a:ext cx="471334" cy="105130"/>
            <a:chOff x="3195090" y="1642435"/>
            <a:chExt cx="401278" cy="105130"/>
          </a:xfrm>
        </p:grpSpPr>
        <p:grpSp>
          <p:nvGrpSpPr>
            <p:cNvPr id="25" name="그룹 24"/>
            <p:cNvGrpSpPr/>
            <p:nvPr/>
          </p:nvGrpSpPr>
          <p:grpSpPr>
            <a:xfrm>
              <a:off x="3195090" y="1642435"/>
              <a:ext cx="401278" cy="105130"/>
              <a:chOff x="4405081" y="2030710"/>
              <a:chExt cx="401278" cy="105130"/>
            </a:xfrm>
          </p:grpSpPr>
          <p:sp>
            <p:nvSpPr>
              <p:cNvPr id="232" name="모서리가 둥근 직사각형 231"/>
              <p:cNvSpPr/>
              <p:nvPr/>
            </p:nvSpPr>
            <p:spPr>
              <a:xfrm>
                <a:off x="4405081" y="2030710"/>
                <a:ext cx="401278" cy="105130"/>
              </a:xfrm>
              <a:prstGeom prst="roundRect">
                <a:avLst>
                  <a:gd name="adj" fmla="val 18668"/>
                </a:avLst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ko-KR" altLang="en-US" sz="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 Gothic" charset="-127"/>
                  </a:rPr>
                  <a:t>            </a:t>
                </a:r>
                <a:r>
                  <a:rPr lang="en-US" altLang="ko-KR" sz="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cs typeface="Nanum Gothic" charset="-127"/>
                  </a:rPr>
                  <a:t>Essential</a:t>
                </a:r>
                <a:endParaRPr lang="ko-KR" altLang="en-US" sz="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 Gothic" charset="-127"/>
                </a:endParaRPr>
              </a:p>
            </p:txBody>
          </p:sp>
          <p:pic>
            <p:nvPicPr>
              <p:cNvPr id="233" name="그림 232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930"/>
              <a:stretch/>
            </p:blipFill>
            <p:spPr>
              <a:xfrm>
                <a:off x="4423668" y="2049197"/>
                <a:ext cx="52786" cy="67614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154" name="직사각형 153"/>
            <p:cNvSpPr/>
            <p:nvPr/>
          </p:nvSpPr>
          <p:spPr>
            <a:xfrm>
              <a:off x="3277001" y="1662630"/>
              <a:ext cx="74918" cy="6064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kumimoji="1" lang="en-US" altLang="ko-KR" sz="400" b="1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1</a:t>
              </a:r>
              <a:endParaRPr kumimoji="1" lang="ko-KR" altLang="en-US" sz="400" b="1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80" name="모서리가 둥근 직사각형 45"/>
          <p:cNvSpPr/>
          <p:nvPr/>
        </p:nvSpPr>
        <p:spPr>
          <a:xfrm>
            <a:off x="2350933" y="4011570"/>
            <a:ext cx="1559626" cy="132896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rPr>
              <a:t>Please enter custom value</a:t>
            </a:r>
            <a:endParaRPr lang="ko-KR" altLang="en-US" sz="600" dirty="0">
              <a:solidFill>
                <a:schemeClr val="bg1">
                  <a:lumMod val="50000"/>
                </a:schemeClr>
              </a:solidFill>
              <a:latin typeface="+mn-ea"/>
              <a:cs typeface="Nanum Gothic" charset="-127"/>
            </a:endParaRPr>
          </a:p>
        </p:txBody>
      </p:sp>
      <p:grpSp>
        <p:nvGrpSpPr>
          <p:cNvPr id="171" name="그룹 170"/>
          <p:cNvGrpSpPr/>
          <p:nvPr/>
        </p:nvGrpSpPr>
        <p:grpSpPr>
          <a:xfrm>
            <a:off x="2255856" y="1890950"/>
            <a:ext cx="1191433" cy="151261"/>
            <a:chOff x="4465184" y="1361650"/>
            <a:chExt cx="335530" cy="132138"/>
          </a:xfrm>
        </p:grpSpPr>
        <p:sp>
          <p:nvSpPr>
            <p:cNvPr id="172" name="직사각형 171"/>
            <p:cNvSpPr/>
            <p:nvPr/>
          </p:nvSpPr>
          <p:spPr>
            <a:xfrm>
              <a:off x="4465184" y="1361650"/>
              <a:ext cx="167142" cy="13213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(</a:t>
              </a:r>
              <a:r>
                <a:rPr kumimoji="1" lang="en-US" altLang="ko-KR" sz="600" dirty="0" err="1">
                  <a:solidFill>
                    <a:schemeClr val="bg1"/>
                  </a:solidFill>
                  <a:latin typeface="+mn-ea"/>
                  <a:cs typeface="Nanum Gothic" charset="-127"/>
                </a:rPr>
                <a:t>i</a:t>
              </a:r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) Single</a:t>
              </a:r>
              <a:endPara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4633572" y="1361650"/>
              <a:ext cx="167142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mr-IN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(</a:t>
              </a:r>
              <a:r>
                <a:rPr kumimoji="1" lang="mr-IN" altLang="ko-KR" sz="600" dirty="0" err="1">
                  <a:solidFill>
                    <a:schemeClr val="tx1"/>
                  </a:solidFill>
                  <a:latin typeface="+mn-ea"/>
                  <a:cs typeface="Nanum Gothic" charset="-127"/>
                </a:rPr>
                <a:t>i</a:t>
              </a:r>
              <a:r>
                <a:rPr kumimoji="1" lang="mr-IN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) 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Multiple</a:t>
              </a:r>
            </a:p>
          </p:txBody>
        </p:sp>
      </p:grpSp>
      <p:grpSp>
        <p:nvGrpSpPr>
          <p:cNvPr id="176" name="그룹 175"/>
          <p:cNvGrpSpPr/>
          <p:nvPr/>
        </p:nvGrpSpPr>
        <p:grpSpPr>
          <a:xfrm>
            <a:off x="3729294" y="1890950"/>
            <a:ext cx="1191433" cy="151261"/>
            <a:chOff x="4465184" y="1361650"/>
            <a:chExt cx="335530" cy="132138"/>
          </a:xfrm>
        </p:grpSpPr>
        <p:sp>
          <p:nvSpPr>
            <p:cNvPr id="177" name="직사각형 176"/>
            <p:cNvSpPr/>
            <p:nvPr/>
          </p:nvSpPr>
          <p:spPr>
            <a:xfrm>
              <a:off x="4465184" y="1361650"/>
              <a:ext cx="167142" cy="13213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(</a:t>
              </a:r>
              <a:r>
                <a:rPr kumimoji="1" lang="en-US" altLang="ko-KR" sz="600" dirty="0" err="1">
                  <a:solidFill>
                    <a:schemeClr val="bg1"/>
                  </a:solidFill>
                  <a:latin typeface="+mn-ea"/>
                  <a:cs typeface="Nanum Gothic" charset="-127"/>
                </a:rPr>
                <a:t>i</a:t>
              </a:r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) Single</a:t>
              </a:r>
              <a:endPara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4633572" y="1361650"/>
              <a:ext cx="167142" cy="1321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mr-IN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(</a:t>
              </a:r>
              <a:r>
                <a:rPr kumimoji="1" lang="mr-IN" altLang="ko-KR" sz="600" dirty="0" err="1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i</a:t>
              </a:r>
              <a:r>
                <a:rPr kumimoji="1" lang="mr-IN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) </a:t>
              </a:r>
              <a:r>
                <a:rPr kumimoji="1"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Multiple</a:t>
              </a:r>
            </a:p>
          </p:txBody>
        </p:sp>
      </p:grpSp>
      <p:sp>
        <p:nvSpPr>
          <p:cNvPr id="180" name="직사각형 179"/>
          <p:cNvSpPr/>
          <p:nvPr/>
        </p:nvSpPr>
        <p:spPr>
          <a:xfrm>
            <a:off x="3677929" y="1858784"/>
            <a:ext cx="1289737" cy="231536"/>
          </a:xfrm>
          <a:prstGeom prst="rect">
            <a:avLst/>
          </a:prstGeom>
          <a:noFill/>
          <a:ln w="31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endParaRPr kumimoji="1" lang="en-US" altLang="ko-KR" sz="600" dirty="0">
              <a:latin typeface="+mn-ea"/>
              <a:cs typeface="Nanum Gothic" charset="-127"/>
              <a:sym typeface="Wingdings"/>
            </a:endParaRPr>
          </a:p>
        </p:txBody>
      </p:sp>
      <p:sp>
        <p:nvSpPr>
          <p:cNvPr id="181" name="직사각형 180"/>
          <p:cNvSpPr/>
          <p:nvPr/>
        </p:nvSpPr>
        <p:spPr>
          <a:xfrm>
            <a:off x="3163532" y="2388394"/>
            <a:ext cx="1159266" cy="19831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kumimoji="1" lang="ko-KR" altLang="en-US" sz="500" dirty="0">
                <a:latin typeface="+mn-ea"/>
                <a:cs typeface="Nanum Gothic" charset="-127"/>
                <a:sym typeface="Wingdings"/>
              </a:rPr>
              <a:t>항목</a:t>
            </a:r>
            <a:r>
              <a:rPr kumimoji="1" lang="en-US" altLang="ko-KR" sz="500" dirty="0">
                <a:latin typeface="+mn-ea"/>
                <a:cs typeface="Nanum Gothic" charset="-127"/>
                <a:sym typeface="Wingdings"/>
              </a:rPr>
              <a:t>(Partition)</a:t>
            </a:r>
            <a:r>
              <a:rPr kumimoji="1" lang="ko-KR" altLang="en-US" sz="500" dirty="0">
                <a:latin typeface="+mn-ea"/>
                <a:cs typeface="Nanum Gothic" charset="-127"/>
                <a:sym typeface="Wingdings"/>
              </a:rPr>
              <a:t>에 포함되는 </a:t>
            </a:r>
            <a:r>
              <a:rPr kumimoji="1" lang="en-US" altLang="ko-KR" sz="500" dirty="0">
                <a:latin typeface="+mn-ea"/>
                <a:cs typeface="Nanum Gothic" charset="-127"/>
                <a:sym typeface="Wingdings"/>
              </a:rPr>
              <a:t>value</a:t>
            </a:r>
            <a:r>
              <a:rPr kumimoji="1" lang="ko-KR" altLang="en-US" sz="500" dirty="0">
                <a:latin typeface="+mn-ea"/>
                <a:cs typeface="Nanum Gothic" charset="-127"/>
                <a:sym typeface="Wingdings"/>
              </a:rPr>
              <a:t> 수</a:t>
            </a:r>
            <a:endParaRPr kumimoji="1" lang="en-US" altLang="ko-KR" sz="500" dirty="0">
              <a:latin typeface="+mn-ea"/>
              <a:cs typeface="Nanum Gothic" charset="-127"/>
              <a:sym typeface="Wingdings"/>
            </a:endParaRPr>
          </a:p>
          <a:p>
            <a:r>
              <a:rPr kumimoji="1" lang="en-US" altLang="ko-KR" sz="500" dirty="0">
                <a:latin typeface="+mn-ea"/>
                <a:cs typeface="Nanum Gothic" charset="-127"/>
                <a:sym typeface="Wingdings"/>
              </a:rPr>
              <a:t>-</a:t>
            </a:r>
            <a:r>
              <a:rPr kumimoji="1" lang="ko-KR" altLang="en-US" sz="500" dirty="0">
                <a:latin typeface="+mn-ea"/>
                <a:cs typeface="Nanum Gothic" charset="-127"/>
                <a:sym typeface="Wingdings"/>
              </a:rPr>
              <a:t> 퍼포먼스 이슈가 있을 수 있음</a:t>
            </a:r>
            <a:endParaRPr kumimoji="1" lang="en-US" altLang="ko-KR" sz="500" dirty="0">
              <a:latin typeface="+mn-ea"/>
              <a:cs typeface="Nanum Gothic" charset="-127"/>
              <a:sym typeface="Wingdings"/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6275204" y="4579003"/>
            <a:ext cx="1062821" cy="19831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kumimoji="1" lang="ko-KR" altLang="en-US" sz="500" dirty="0">
                <a:latin typeface="+mn-ea"/>
                <a:cs typeface="Nanum Gothic" charset="-127"/>
                <a:sym typeface="Wingdings"/>
              </a:rPr>
              <a:t>데이터 소스관리에서 최근값만 허용한 경우</a:t>
            </a:r>
            <a:r>
              <a:rPr kumimoji="1" lang="en-US" altLang="ko-KR" sz="500" dirty="0">
                <a:latin typeface="+mn-ea"/>
                <a:cs typeface="Nanum Gothic" charset="-127"/>
                <a:sym typeface="Wingdings"/>
              </a:rPr>
              <a:t>,</a:t>
            </a:r>
            <a:r>
              <a:rPr kumimoji="1" lang="ko-KR" altLang="en-US" sz="500" dirty="0">
                <a:latin typeface="+mn-ea"/>
                <a:cs typeface="Nanum Gothic" charset="-127"/>
                <a:sym typeface="Wingdings"/>
              </a:rPr>
              <a:t> </a:t>
            </a:r>
            <a:r>
              <a:rPr kumimoji="1" lang="en-US" altLang="ko-KR" sz="500" dirty="0">
                <a:latin typeface="+mn-ea"/>
                <a:cs typeface="Nanum Gothic" charset="-127"/>
                <a:sym typeface="Wingdings"/>
              </a:rPr>
              <a:t>‘</a:t>
            </a:r>
            <a:r>
              <a:rPr kumimoji="1" lang="ko-KR" altLang="en-US" sz="500" dirty="0">
                <a:latin typeface="+mn-ea"/>
                <a:cs typeface="Nanum Gothic" charset="-127"/>
                <a:sym typeface="Wingdings"/>
              </a:rPr>
              <a:t>전체</a:t>
            </a:r>
            <a:r>
              <a:rPr kumimoji="1" lang="en-US" altLang="ko-KR" sz="500" dirty="0">
                <a:latin typeface="+mn-ea"/>
                <a:cs typeface="Nanum Gothic" charset="-127"/>
                <a:sym typeface="Wingdings"/>
              </a:rPr>
              <a:t>’</a:t>
            </a:r>
            <a:r>
              <a:rPr kumimoji="1" lang="ko-KR" altLang="en-US" sz="500" dirty="0">
                <a:latin typeface="+mn-ea"/>
                <a:cs typeface="Nanum Gothic" charset="-127"/>
                <a:sym typeface="Wingdings"/>
              </a:rPr>
              <a:t> </a:t>
            </a:r>
            <a:r>
              <a:rPr kumimoji="1" lang="en-US" altLang="ko-KR" sz="500" dirty="0">
                <a:latin typeface="+mn-ea"/>
                <a:cs typeface="Nanum Gothic" charset="-127"/>
                <a:sym typeface="Wingdings"/>
              </a:rPr>
              <a:t>‘</a:t>
            </a:r>
            <a:r>
              <a:rPr kumimoji="1" lang="ko-KR" altLang="en-US" sz="500" dirty="0">
                <a:latin typeface="+mn-ea"/>
                <a:cs typeface="Nanum Gothic" charset="-127"/>
                <a:sym typeface="Wingdings"/>
              </a:rPr>
              <a:t>기간</a:t>
            </a:r>
            <a:r>
              <a:rPr kumimoji="1" lang="en-US" altLang="ko-KR" sz="500" dirty="0">
                <a:latin typeface="+mn-ea"/>
                <a:cs typeface="Nanum Gothic" charset="-127"/>
                <a:sym typeface="Wingdings"/>
              </a:rPr>
              <a:t>’</a:t>
            </a:r>
            <a:r>
              <a:rPr kumimoji="1" lang="ko-KR" altLang="en-US" sz="500" dirty="0">
                <a:latin typeface="+mn-ea"/>
                <a:cs typeface="Nanum Gothic" charset="-127"/>
                <a:sym typeface="Wingdings"/>
              </a:rPr>
              <a:t> 비활성</a:t>
            </a:r>
            <a:endParaRPr kumimoji="1" lang="en-US" altLang="ko-KR" sz="500" dirty="0">
              <a:latin typeface="+mn-ea"/>
              <a:cs typeface="Nanum Gothic" charset="-127"/>
              <a:sym typeface="Wingdings"/>
            </a:endParaRPr>
          </a:p>
        </p:txBody>
      </p:sp>
      <p:cxnSp>
        <p:nvCxnSpPr>
          <p:cNvPr id="187" name="직선 연결선[R] 186"/>
          <p:cNvCxnSpPr>
            <a:stCxn id="186" idx="1"/>
            <a:endCxn id="188" idx="3"/>
          </p:cNvCxnSpPr>
          <p:nvPr/>
        </p:nvCxnSpPr>
        <p:spPr>
          <a:xfrm flipH="1">
            <a:off x="6064648" y="4678161"/>
            <a:ext cx="210556" cy="7972"/>
          </a:xfrm>
          <a:prstGeom prst="line">
            <a:avLst/>
          </a:prstGeom>
          <a:ln w="3175">
            <a:solidFill>
              <a:srgbClr val="7030A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/>
          <p:cNvSpPr/>
          <p:nvPr/>
        </p:nvSpPr>
        <p:spPr>
          <a:xfrm>
            <a:off x="161381" y="503905"/>
            <a:ext cx="816032" cy="147765"/>
          </a:xfrm>
          <a:prstGeom prst="rect">
            <a:avLst/>
          </a:prstGeom>
          <a:solidFill>
            <a:srgbClr val="00B0F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Linked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 err="1">
                <a:solidFill>
                  <a:schemeClr val="bg1"/>
                </a:solidFill>
                <a:latin typeface="+mn-ea"/>
                <a:cs typeface="Nanum Gothic" charset="-127"/>
              </a:rPr>
              <a:t>datasource</a:t>
            </a:r>
            <a:endParaRPr kumimoji="1" lang="ko-KR" altLang="en-US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228721" y="4621049"/>
            <a:ext cx="3182522" cy="847069"/>
            <a:chOff x="-2097334" y="5349638"/>
            <a:chExt cx="3182522" cy="847069"/>
          </a:xfrm>
        </p:grpSpPr>
        <p:sp>
          <p:nvSpPr>
            <p:cNvPr id="137" name="제목 2"/>
            <p:cNvSpPr txBox="1">
              <a:spLocks/>
            </p:cNvSpPr>
            <p:nvPr/>
          </p:nvSpPr>
          <p:spPr bwMode="auto">
            <a:xfrm>
              <a:off x="-2035662" y="5870033"/>
              <a:ext cx="406935" cy="111695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1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☐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Earliest</a:t>
              </a:r>
            </a:p>
          </p:txBody>
        </p:sp>
        <p:sp>
          <p:nvSpPr>
            <p:cNvPr id="151" name="모서리가 둥근 직사각형 58"/>
            <p:cNvSpPr/>
            <p:nvPr/>
          </p:nvSpPr>
          <p:spPr>
            <a:xfrm>
              <a:off x="-2034584" y="5747022"/>
              <a:ext cx="590126" cy="142829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pPr algn="ctr"/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1980-01-01</a:t>
              </a:r>
              <a:endPara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52" name="모서리가 둥근 직사각형 58"/>
            <p:cNvSpPr/>
            <p:nvPr/>
          </p:nvSpPr>
          <p:spPr>
            <a:xfrm>
              <a:off x="-1436237" y="5747022"/>
              <a:ext cx="590126" cy="142829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06:15</a:t>
              </a:r>
              <a:endPara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53" name="모서리가 둥근 직사각형 152"/>
            <p:cNvSpPr/>
            <p:nvPr/>
          </p:nvSpPr>
          <p:spPr>
            <a:xfrm>
              <a:off x="-2097334" y="6012862"/>
              <a:ext cx="1305751" cy="183845"/>
            </a:xfrm>
            <a:prstGeom prst="roundRect">
              <a:avLst>
                <a:gd name="adj" fmla="val 13523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Add period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 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 </a:t>
              </a:r>
              <a:r>
                <a:rPr lang="en-US" altLang="ko-KR" sz="6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Delete last period</a:t>
              </a:r>
              <a:endParaRPr kumimoji="1" lang="ko-KR" altLang="en-US" sz="14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55" name="제목 2"/>
            <p:cNvSpPr txBox="1">
              <a:spLocks/>
            </p:cNvSpPr>
            <p:nvPr/>
          </p:nvSpPr>
          <p:spPr bwMode="auto">
            <a:xfrm>
              <a:off x="-692131" y="5886558"/>
              <a:ext cx="406935" cy="111695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☐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Latest</a:t>
              </a:r>
            </a:p>
          </p:txBody>
        </p:sp>
        <p:sp>
          <p:nvSpPr>
            <p:cNvPr id="156" name="모서리가 둥근 직사각형 58"/>
            <p:cNvSpPr/>
            <p:nvPr/>
          </p:nvSpPr>
          <p:spPr>
            <a:xfrm>
              <a:off x="-704935" y="5747022"/>
              <a:ext cx="590126" cy="142829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pPr algn="ctr"/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1980-01-01</a:t>
              </a:r>
              <a:endPara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57" name="모서리가 둥근 직사각형 58"/>
            <p:cNvSpPr/>
            <p:nvPr/>
          </p:nvSpPr>
          <p:spPr>
            <a:xfrm>
              <a:off x="-106588" y="5747022"/>
              <a:ext cx="590126" cy="142829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06:15</a:t>
              </a:r>
              <a:endPara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89" name="직사각형 188"/>
            <p:cNvSpPr/>
            <p:nvPr/>
          </p:nvSpPr>
          <p:spPr>
            <a:xfrm>
              <a:off x="-729745" y="5610037"/>
              <a:ext cx="1288406" cy="1122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Nanum Gothic" charset="-127"/>
                </a:rPr>
                <a:t>To</a:t>
              </a:r>
              <a:endParaRPr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90" name="직사각형 189"/>
            <p:cNvSpPr/>
            <p:nvPr/>
          </p:nvSpPr>
          <p:spPr>
            <a:xfrm>
              <a:off x="-2049765" y="5610037"/>
              <a:ext cx="1288406" cy="1122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altLang="ko-KR" sz="600">
                  <a:solidFill>
                    <a:schemeClr val="bg1">
                      <a:lumMod val="50000"/>
                    </a:schemeClr>
                  </a:solidFill>
                  <a:latin typeface="+mn-ea"/>
                  <a:cs typeface="Nanum Gothic" charset="-127"/>
                </a:rPr>
                <a:t>From</a:t>
              </a:r>
              <a:endParaRPr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  <p:grpSp>
          <p:nvGrpSpPr>
            <p:cNvPr id="195" name="그룹 194"/>
            <p:cNvGrpSpPr/>
            <p:nvPr/>
          </p:nvGrpSpPr>
          <p:grpSpPr>
            <a:xfrm>
              <a:off x="-2060038" y="5349638"/>
              <a:ext cx="3145226" cy="151264"/>
              <a:chOff x="4465184" y="1361650"/>
              <a:chExt cx="501426" cy="132141"/>
            </a:xfrm>
          </p:grpSpPr>
          <p:sp>
            <p:nvSpPr>
              <p:cNvPr id="196" name="직사각형 195"/>
              <p:cNvSpPr/>
              <p:nvPr/>
            </p:nvSpPr>
            <p:spPr>
              <a:xfrm>
                <a:off x="4465184" y="1361650"/>
                <a:ext cx="167142" cy="1321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tx1"/>
                    </a:solidFill>
                    <a:latin typeface="+mn-ea"/>
                    <a:cs typeface="Nanum Gothic" charset="-127"/>
                  </a:rPr>
                  <a:t>(</a:t>
                </a:r>
                <a:r>
                  <a:rPr kumimoji="1" lang="en-US" altLang="ko-KR" sz="600" dirty="0" err="1">
                    <a:solidFill>
                      <a:schemeClr val="tx1"/>
                    </a:solidFill>
                    <a:latin typeface="+mn-ea"/>
                    <a:cs typeface="Nanum Gothic" charset="-127"/>
                  </a:rPr>
                  <a:t>i</a:t>
                </a:r>
                <a:r>
                  <a:rPr kumimoji="1" lang="en-US" altLang="ko-KR" sz="600" dirty="0">
                    <a:solidFill>
                      <a:schemeClr val="tx1"/>
                    </a:solidFill>
                    <a:latin typeface="+mn-ea"/>
                    <a:cs typeface="Nanum Gothic" charset="-127"/>
                  </a:rPr>
                  <a:t>) All time</a:t>
                </a:r>
              </a:p>
            </p:txBody>
          </p:sp>
          <p:sp>
            <p:nvSpPr>
              <p:cNvPr id="197" name="직사각형 196"/>
              <p:cNvSpPr/>
              <p:nvPr/>
            </p:nvSpPr>
            <p:spPr>
              <a:xfrm>
                <a:off x="4632326" y="1361653"/>
                <a:ext cx="167142" cy="1321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tx1"/>
                    </a:solidFill>
                    <a:latin typeface="+mn-ea"/>
                    <a:cs typeface="Nanum Gothic" charset="-127"/>
                  </a:rPr>
                  <a:t>(</a:t>
                </a:r>
                <a:r>
                  <a:rPr kumimoji="1" lang="en-US" altLang="ko-KR" sz="600" dirty="0" err="1">
                    <a:solidFill>
                      <a:schemeClr val="tx1"/>
                    </a:solidFill>
                    <a:latin typeface="+mn-ea"/>
                    <a:cs typeface="Nanum Gothic" charset="-127"/>
                  </a:rPr>
                  <a:t>i</a:t>
                </a:r>
                <a:r>
                  <a:rPr kumimoji="1" lang="en-US" altLang="ko-KR" sz="600" dirty="0">
                    <a:solidFill>
                      <a:schemeClr val="tx1"/>
                    </a:solidFill>
                    <a:latin typeface="+mn-ea"/>
                    <a:cs typeface="Nanum Gothic" charset="-127"/>
                  </a:rPr>
                  <a:t>) Relative</a:t>
                </a:r>
              </a:p>
            </p:txBody>
          </p:sp>
          <p:sp>
            <p:nvSpPr>
              <p:cNvPr id="198" name="직사각형 197"/>
              <p:cNvSpPr/>
              <p:nvPr/>
            </p:nvSpPr>
            <p:spPr>
              <a:xfrm>
                <a:off x="4799468" y="1361650"/>
                <a:ext cx="167142" cy="13213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bg1"/>
                    </a:solidFill>
                    <a:latin typeface="+mn-ea"/>
                    <a:cs typeface="Nanum Gothic" charset="-127"/>
                  </a:rPr>
                  <a:t>✓(</a:t>
                </a:r>
                <a:r>
                  <a:rPr kumimoji="1" lang="en-US" altLang="ko-KR" sz="600" dirty="0" err="1">
                    <a:solidFill>
                      <a:schemeClr val="bg1"/>
                    </a:solidFill>
                    <a:latin typeface="+mn-ea"/>
                    <a:cs typeface="Nanum Gothic" charset="-127"/>
                  </a:rPr>
                  <a:t>i</a:t>
                </a:r>
                <a:r>
                  <a:rPr kumimoji="1" lang="en-US" altLang="ko-KR" sz="600" dirty="0">
                    <a:solidFill>
                      <a:schemeClr val="bg1"/>
                    </a:solidFill>
                    <a:latin typeface="+mn-ea"/>
                    <a:cs typeface="Nanum Gothic" charset="-127"/>
                  </a:rPr>
                  <a:t>) Specific</a:t>
                </a:r>
              </a:p>
            </p:txBody>
          </p:sp>
        </p:grpSp>
      </p:grpSp>
      <p:sp>
        <p:nvSpPr>
          <p:cNvPr id="188" name="직사각형 187"/>
          <p:cNvSpPr/>
          <p:nvPr/>
        </p:nvSpPr>
        <p:spPr>
          <a:xfrm>
            <a:off x="2202848" y="4570365"/>
            <a:ext cx="3861800" cy="231536"/>
          </a:xfrm>
          <a:prstGeom prst="rect">
            <a:avLst/>
          </a:prstGeom>
          <a:noFill/>
          <a:ln w="31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endParaRPr kumimoji="1" lang="en-US" altLang="ko-KR" sz="600" dirty="0">
              <a:latin typeface="+mn-ea"/>
              <a:cs typeface="Nanum Gothic" charset="-127"/>
              <a:sym typeface="Wingdings"/>
            </a:endParaRPr>
          </a:p>
        </p:txBody>
      </p:sp>
      <p:grpSp>
        <p:nvGrpSpPr>
          <p:cNvPr id="204" name="그룹 203"/>
          <p:cNvGrpSpPr/>
          <p:nvPr/>
        </p:nvGrpSpPr>
        <p:grpSpPr>
          <a:xfrm>
            <a:off x="2282866" y="5983800"/>
            <a:ext cx="2801800" cy="359982"/>
            <a:chOff x="349351" y="3726440"/>
            <a:chExt cx="1302015" cy="255793"/>
          </a:xfrm>
        </p:grpSpPr>
        <p:grpSp>
          <p:nvGrpSpPr>
            <p:cNvPr id="205" name="그룹 204"/>
            <p:cNvGrpSpPr/>
            <p:nvPr/>
          </p:nvGrpSpPr>
          <p:grpSpPr>
            <a:xfrm rot="10800000">
              <a:off x="352636" y="3892977"/>
              <a:ext cx="1298730" cy="89256"/>
              <a:chOff x="6962553" y="5600669"/>
              <a:chExt cx="2670967" cy="183564"/>
            </a:xfrm>
          </p:grpSpPr>
          <p:sp>
            <p:nvSpPr>
              <p:cNvPr id="208" name="Track"/>
              <p:cNvSpPr>
                <a:spLocks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6962553" y="5658728"/>
                <a:ext cx="2670967" cy="67449"/>
              </a:xfrm>
              <a:prstGeom prst="roundRect">
                <a:avLst/>
              </a:prstGeom>
              <a:solidFill>
                <a:schemeClr val="bg1"/>
              </a:solidFill>
              <a:ln w="6350" cap="flat" cmpd="sng" algn="ctr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209" name="Track"/>
              <p:cNvSpPr>
                <a:spLocks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7461733" y="5632160"/>
                <a:ext cx="1452728" cy="9402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210" name="Slider Thumb"/>
              <p:cNvSpPr>
                <a:spLocks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8820435" y="5600669"/>
                <a:ext cx="94026" cy="183564"/>
              </a:xfrm>
              <a:prstGeom prst="roundRect">
                <a:avLst/>
              </a:prstGeom>
              <a:solidFill>
                <a:srgbClr val="D9D9D9"/>
              </a:solidFill>
              <a:ln w="6350" cap="flat" cmpd="sng" algn="ctr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solidFill>
                    <a:prstClr val="white"/>
                  </a:solidFill>
                  <a:latin typeface="+mn-ea"/>
                </a:endParaRPr>
              </a:p>
            </p:txBody>
          </p:sp>
          <p:sp>
            <p:nvSpPr>
              <p:cNvPr id="211" name="Slider Thumb"/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7364312" y="5600669"/>
                <a:ext cx="94026" cy="183564"/>
              </a:xfrm>
              <a:prstGeom prst="roundRect">
                <a:avLst/>
              </a:prstGeom>
              <a:solidFill>
                <a:srgbClr val="D9D9D9"/>
              </a:solidFill>
              <a:ln w="6350" cap="flat" cmpd="sng" algn="ctr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solidFill>
                    <a:prstClr val="white"/>
                  </a:solidFill>
                  <a:latin typeface="+mn-ea"/>
                </a:endParaRPr>
              </a:p>
            </p:txBody>
          </p:sp>
        </p:grpSp>
        <p:sp>
          <p:nvSpPr>
            <p:cNvPr id="206" name="모서리가 둥근 직사각형 45"/>
            <p:cNvSpPr/>
            <p:nvPr/>
          </p:nvSpPr>
          <p:spPr>
            <a:xfrm>
              <a:off x="1180332" y="3726440"/>
              <a:ext cx="471034" cy="13289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r"/>
              <a:r>
                <a:rPr lang="en-US" altLang="ko-KR" sz="600" dirty="0">
                  <a:solidFill>
                    <a:prstClr val="white">
                      <a:lumMod val="50000"/>
                    </a:prstClr>
                  </a:solidFill>
                  <a:latin typeface="+mn-ea"/>
                </a:rPr>
                <a:t>8000</a:t>
              </a:r>
              <a:endParaRPr lang="ko-KR" altLang="en-US" sz="600" dirty="0">
                <a:solidFill>
                  <a:prstClr val="white">
                    <a:lumMod val="50000"/>
                  </a:prstClr>
                </a:solidFill>
                <a:latin typeface="+mn-ea"/>
              </a:endParaRPr>
            </a:p>
          </p:txBody>
        </p:sp>
        <p:sp>
          <p:nvSpPr>
            <p:cNvPr id="207" name="모서리가 둥근 직사각형 45"/>
            <p:cNvSpPr/>
            <p:nvPr/>
          </p:nvSpPr>
          <p:spPr>
            <a:xfrm>
              <a:off x="349351" y="3726440"/>
              <a:ext cx="471034" cy="13289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r"/>
              <a:r>
                <a:rPr lang="en-US" altLang="ko-KR" sz="600" dirty="0">
                  <a:solidFill>
                    <a:prstClr val="white">
                      <a:lumMod val="50000"/>
                    </a:prstClr>
                  </a:solidFill>
                  <a:latin typeface="+mn-ea"/>
                </a:rPr>
                <a:t>2000.001</a:t>
              </a:r>
              <a:endParaRPr lang="ko-KR" altLang="en-US" sz="600" dirty="0">
                <a:solidFill>
                  <a:prstClr val="white">
                    <a:lumMod val="50000"/>
                  </a:prstClr>
                </a:solidFill>
                <a:latin typeface="+mn-ea"/>
              </a:endParaRPr>
            </a:p>
          </p:txBody>
        </p:sp>
      </p:grpSp>
      <p:sp>
        <p:nvSpPr>
          <p:cNvPr id="214" name="제목 2"/>
          <p:cNvSpPr txBox="1">
            <a:spLocks/>
          </p:cNvSpPr>
          <p:nvPr/>
        </p:nvSpPr>
        <p:spPr bwMode="auto">
          <a:xfrm>
            <a:off x="4716032" y="5833528"/>
            <a:ext cx="359347" cy="139989"/>
          </a:xfrm>
          <a:prstGeom prst="rect">
            <a:avLst/>
          </a:prstGeom>
          <a:noFill/>
          <a:ln w="3175">
            <a:noFill/>
          </a:ln>
          <a:extLst/>
        </p:spPr>
        <p:txBody>
          <a:bodyPr wrap="none" lIns="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1">
              <a:buClr>
                <a:srgbClr val="336699"/>
              </a:buClr>
            </a:pP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Nanum Gothic" charset="-127"/>
              </a:rPr>
              <a:t>Maximum</a:t>
            </a:r>
          </a:p>
        </p:txBody>
      </p:sp>
      <p:sp>
        <p:nvSpPr>
          <p:cNvPr id="215" name="제목 2"/>
          <p:cNvSpPr txBox="1">
            <a:spLocks/>
          </p:cNvSpPr>
          <p:nvPr/>
        </p:nvSpPr>
        <p:spPr bwMode="auto">
          <a:xfrm>
            <a:off x="2300595" y="5843808"/>
            <a:ext cx="359347" cy="139989"/>
          </a:xfrm>
          <a:prstGeom prst="rect">
            <a:avLst/>
          </a:prstGeom>
          <a:noFill/>
          <a:ln w="3175">
            <a:noFill/>
          </a:ln>
          <a:extLst/>
        </p:spPr>
        <p:txBody>
          <a:bodyPr wrap="none" lIns="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1">
              <a:buClr>
                <a:srgbClr val="336699"/>
              </a:buClr>
            </a:pP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Nanum Gothic" charset="-127"/>
              </a:rPr>
              <a:t>Minimum</a:t>
            </a:r>
          </a:p>
        </p:txBody>
      </p:sp>
      <p:sp>
        <p:nvSpPr>
          <p:cNvPr id="219" name="제목 2"/>
          <p:cNvSpPr txBox="1">
            <a:spLocks/>
          </p:cNvSpPr>
          <p:nvPr/>
        </p:nvSpPr>
        <p:spPr bwMode="auto">
          <a:xfrm>
            <a:off x="2262373" y="6401076"/>
            <a:ext cx="2090565" cy="206337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lIns="0" tIns="0" rIns="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15000"/>
              </a:lnSpc>
              <a:buClr>
                <a:srgbClr val="336699"/>
              </a:buClr>
            </a:pPr>
            <a:r>
              <a:rPr lang="en-US" altLang="ko-KR" sz="6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ea typeface="+mn-ea"/>
                <a:cs typeface="Calibri" pitchFamily="34" charset="0"/>
              </a:rPr>
              <a:t>Available input range</a:t>
            </a:r>
            <a:r>
              <a:rPr lang="ko-KR" altLang="en-US" sz="6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ea typeface="+mn-ea"/>
                <a:cs typeface="Calibri" pitchFamily="34" charset="0"/>
              </a:rPr>
              <a:t> </a:t>
            </a:r>
            <a:r>
              <a:rPr lang="en-US" altLang="ko-KR" sz="6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ea typeface="+mn-ea"/>
                <a:cs typeface="Calibri" pitchFamily="34" charset="0"/>
              </a:rPr>
              <a:t> :</a:t>
            </a:r>
            <a:r>
              <a:rPr lang="ko-KR" altLang="en-US" sz="6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ea typeface="+mn-ea"/>
                <a:cs typeface="Calibri" pitchFamily="34" charset="0"/>
              </a:rPr>
              <a:t> </a:t>
            </a:r>
            <a:r>
              <a:rPr lang="en-US" altLang="ko-KR" sz="6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ea typeface="+mn-ea"/>
                <a:cs typeface="Calibri" pitchFamily="34" charset="0"/>
              </a:rPr>
              <a:t> 0.1234</a:t>
            </a:r>
            <a:r>
              <a:rPr lang="en-US" altLang="ko-KR" sz="6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ea typeface="+mn-ea"/>
              </a:rPr>
              <a:t>  </a:t>
            </a:r>
            <a:r>
              <a:rPr lang="en-US" altLang="ko-KR" sz="6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ea typeface="+mn-ea"/>
                <a:cs typeface="Calibri" pitchFamily="34" charset="0"/>
              </a:rPr>
              <a:t>~  9876.32</a:t>
            </a:r>
            <a:endParaRPr lang="en-US" altLang="ko-KR" sz="600" dirty="0">
              <a:solidFill>
                <a:prstClr val="black">
                  <a:lumMod val="50000"/>
                  <a:lumOff val="50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112" name="그룹 111"/>
          <p:cNvGrpSpPr/>
          <p:nvPr/>
        </p:nvGrpSpPr>
        <p:grpSpPr>
          <a:xfrm>
            <a:off x="5287827" y="2190342"/>
            <a:ext cx="1221450" cy="806200"/>
            <a:chOff x="3502898" y="2141242"/>
            <a:chExt cx="1221450" cy="806200"/>
          </a:xfrm>
        </p:grpSpPr>
        <p:grpSp>
          <p:nvGrpSpPr>
            <p:cNvPr id="113" name="그룹 112"/>
            <p:cNvGrpSpPr/>
            <p:nvPr/>
          </p:nvGrpSpPr>
          <p:grpSpPr>
            <a:xfrm>
              <a:off x="3502898" y="2317500"/>
              <a:ext cx="1221450" cy="629942"/>
              <a:chOff x="10259058" y="2719981"/>
              <a:chExt cx="972920" cy="629942"/>
            </a:xfrm>
          </p:grpSpPr>
          <p:sp>
            <p:nvSpPr>
              <p:cNvPr id="119" name="직사각형 118"/>
              <p:cNvSpPr/>
              <p:nvPr/>
            </p:nvSpPr>
            <p:spPr>
              <a:xfrm>
                <a:off x="10259058" y="2719981"/>
                <a:ext cx="972920" cy="62994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6000" rtlCol="0" anchor="t"/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600" dirty="0">
                    <a:solidFill>
                      <a:srgbClr val="333333"/>
                    </a:solidFill>
                    <a:latin typeface="+mn-ea"/>
                  </a:rPr>
                  <a:t>Frequency ascending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600" dirty="0">
                    <a:solidFill>
                      <a:srgbClr val="333333"/>
                    </a:solidFill>
                    <a:latin typeface="+mn-ea"/>
                  </a:rPr>
                  <a:t>Frequency descending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600" dirty="0" err="1">
                    <a:solidFill>
                      <a:srgbClr val="333333"/>
                    </a:solidFill>
                    <a:latin typeface="+mn-ea"/>
                  </a:rPr>
                  <a:t>Alpahnumeric</a:t>
                </a:r>
                <a:r>
                  <a:rPr lang="en-US" altLang="ko-KR" sz="600" dirty="0">
                    <a:solidFill>
                      <a:srgbClr val="333333"/>
                    </a:solidFill>
                    <a:latin typeface="+mn-ea"/>
                  </a:rPr>
                  <a:t> ascending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600" dirty="0" err="1">
                    <a:solidFill>
                      <a:srgbClr val="333333"/>
                    </a:solidFill>
                    <a:latin typeface="+mn-ea"/>
                  </a:rPr>
                  <a:t>Alpahnumeric</a:t>
                </a:r>
                <a:r>
                  <a:rPr lang="en-US" altLang="ko-KR" sz="600" dirty="0">
                    <a:solidFill>
                      <a:srgbClr val="333333"/>
                    </a:solidFill>
                    <a:latin typeface="+mn-ea"/>
                  </a:rPr>
                  <a:t> descending</a:t>
                </a:r>
              </a:p>
            </p:txBody>
          </p:sp>
          <p:sp>
            <p:nvSpPr>
              <p:cNvPr id="120" name="L 도형 119"/>
              <p:cNvSpPr/>
              <p:nvPr/>
            </p:nvSpPr>
            <p:spPr>
              <a:xfrm rot="18900000">
                <a:off x="10307440" y="3102015"/>
                <a:ext cx="76407" cy="50744"/>
              </a:xfrm>
              <a:prstGeom prst="corner">
                <a:avLst>
                  <a:gd name="adj1" fmla="val 19136"/>
                  <a:gd name="adj2" fmla="val 19136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latin typeface="+mn-ea"/>
                  <a:cs typeface="Nanum Gothic" charset="-127"/>
                </a:endParaRPr>
              </a:p>
            </p:txBody>
          </p:sp>
        </p:grpSp>
        <p:sp>
          <p:nvSpPr>
            <p:cNvPr id="114" name="직사각형 113"/>
            <p:cNvSpPr/>
            <p:nvPr/>
          </p:nvSpPr>
          <p:spPr>
            <a:xfrm>
              <a:off x="3504099" y="2141242"/>
              <a:ext cx="192174" cy="17617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grpSp>
          <p:nvGrpSpPr>
            <p:cNvPr id="116" name="그룹 115"/>
            <p:cNvGrpSpPr/>
            <p:nvPr/>
          </p:nvGrpSpPr>
          <p:grpSpPr>
            <a:xfrm>
              <a:off x="3558330" y="2178645"/>
              <a:ext cx="68735" cy="88415"/>
              <a:chOff x="10621460" y="2581725"/>
              <a:chExt cx="141176" cy="122575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17" name="아래쪽 화살표[D] 116"/>
              <p:cNvSpPr/>
              <p:nvPr/>
            </p:nvSpPr>
            <p:spPr>
              <a:xfrm>
                <a:off x="10682680" y="2581725"/>
                <a:ext cx="79956" cy="122575"/>
              </a:xfrm>
              <a:prstGeom prst="downArrow">
                <a:avLst>
                  <a:gd name="adj1" fmla="val 39172"/>
                  <a:gd name="adj2" fmla="val 50000"/>
                </a:avLst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118" name="아래쪽 화살표[D] 117"/>
              <p:cNvSpPr/>
              <p:nvPr/>
            </p:nvSpPr>
            <p:spPr>
              <a:xfrm rot="10800000">
                <a:off x="10621460" y="2581725"/>
                <a:ext cx="79956" cy="122575"/>
              </a:xfrm>
              <a:prstGeom prst="downArrow">
                <a:avLst>
                  <a:gd name="adj1" fmla="val 39172"/>
                  <a:gd name="adj2" fmla="val 50000"/>
                </a:avLst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latin typeface="+mn-ea"/>
                  <a:cs typeface="Nanum Gothic" charset="-127"/>
                </a:endParaRPr>
              </a:p>
            </p:txBody>
          </p:sp>
        </p:grpSp>
      </p:grpSp>
      <p:sp>
        <p:nvSpPr>
          <p:cNvPr id="139" name="직사각형 138"/>
          <p:cNvSpPr/>
          <p:nvPr/>
        </p:nvSpPr>
        <p:spPr>
          <a:xfrm>
            <a:off x="3370507" y="659384"/>
            <a:ext cx="1146262" cy="482686"/>
          </a:xfrm>
          <a:prstGeom prst="rect">
            <a:avLst/>
          </a:prstGeom>
          <a:noFill/>
          <a:ln w="63500">
            <a:solidFill>
              <a:srgbClr val="00B0F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 dirty="0">
              <a:solidFill>
                <a:srgbClr val="00B05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8" name="Oval 55"/>
          <p:cNvSpPr/>
          <p:nvPr/>
        </p:nvSpPr>
        <p:spPr>
          <a:xfrm>
            <a:off x="2002457" y="981989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</a:p>
        </p:txBody>
      </p:sp>
      <p:sp>
        <p:nvSpPr>
          <p:cNvPr id="140" name="Oval 55"/>
          <p:cNvSpPr/>
          <p:nvPr/>
        </p:nvSpPr>
        <p:spPr>
          <a:xfrm>
            <a:off x="2002457" y="1310892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endParaRPr lang="en-US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41" name="Oval 55"/>
          <p:cNvSpPr/>
          <p:nvPr/>
        </p:nvSpPr>
        <p:spPr>
          <a:xfrm>
            <a:off x="7190493" y="699738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2</a:t>
            </a:r>
            <a:endParaRPr lang="en-US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42" name="Oval 55"/>
          <p:cNvSpPr/>
          <p:nvPr/>
        </p:nvSpPr>
        <p:spPr>
          <a:xfrm>
            <a:off x="2002325" y="1452926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4</a:t>
            </a:r>
            <a:endParaRPr lang="en-US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5005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텍스트 개체 틀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ko-KR" altLang="en-US">
              <a:latin typeface="+mn-ea"/>
              <a:ea typeface="+mn-ea"/>
            </a:endParaRPr>
          </a:p>
        </p:txBody>
      </p:sp>
      <p:sp>
        <p:nvSpPr>
          <p:cNvPr id="18" name="제목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</a:rPr>
              <a:t>1.3</a:t>
            </a:r>
            <a:r>
              <a:rPr kumimoji="1" lang="ko-KR" altLang="en-US" dirty="0">
                <a:latin typeface="+mn-ea"/>
              </a:rPr>
              <a:t> 대시보드 만들기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(Linked </a:t>
            </a:r>
            <a:r>
              <a:rPr kumimoji="1" lang="en-US" altLang="ko-KR" dirty="0" err="1">
                <a:solidFill>
                  <a:srgbClr val="FF0000"/>
                </a:solidFill>
                <a:latin typeface="+mn-ea"/>
              </a:rPr>
              <a:t>datasource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)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ko-KR" b="1" dirty="0">
                <a:latin typeface="+mn-ea"/>
              </a:rPr>
              <a:t>2.2</a:t>
            </a:r>
            <a:r>
              <a:rPr kumimoji="1" lang="ko-KR" altLang="en-US" b="1" dirty="0">
                <a:latin typeface="+mn-ea"/>
              </a:rPr>
              <a:t> 단계 </a:t>
            </a:r>
            <a:r>
              <a:rPr kumimoji="1" lang="en-US" altLang="ko-KR" b="1" dirty="0">
                <a:latin typeface="+mn-ea"/>
              </a:rPr>
              <a:t>:</a:t>
            </a:r>
            <a:r>
              <a:rPr kumimoji="1" lang="ko-KR" altLang="en-US" b="1" dirty="0">
                <a:latin typeface="+mn-ea"/>
              </a:rPr>
              <a:t> 인제스쳔 진행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24" name="텍스트 개체 틀 2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>
                <a:latin typeface="+mn-ea"/>
                <a:ea typeface="+mn-ea"/>
              </a:rPr>
              <a:t>데이터 인제스쳔 진행 팝업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진행 중 단계별 메시지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en-US" altLang="ko-KR" dirty="0">
                <a:latin typeface="+mn-ea"/>
                <a:ea typeface="+mn-ea"/>
              </a:rPr>
              <a:t>1</a:t>
            </a:r>
            <a:r>
              <a:rPr kumimoji="1" lang="ko-KR" altLang="en-US" dirty="0">
                <a:latin typeface="+mn-ea"/>
                <a:ea typeface="+mn-ea"/>
              </a:rPr>
              <a:t>단계 </a:t>
            </a:r>
            <a:r>
              <a:rPr kumimoji="1" lang="en-US" altLang="ko-KR" dirty="0">
                <a:latin typeface="+mn-ea"/>
                <a:ea typeface="+mn-ea"/>
              </a:rPr>
              <a:t>: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kumimoji="1" lang="en-US" altLang="ko-KR" dirty="0">
                <a:latin typeface="+mn-ea"/>
                <a:ea typeface="+mn-ea"/>
              </a:rPr>
              <a:t>DB</a:t>
            </a:r>
            <a:r>
              <a:rPr kumimoji="1" lang="ko-KR" altLang="en-US" dirty="0">
                <a:latin typeface="+mn-ea"/>
                <a:ea typeface="+mn-ea"/>
              </a:rPr>
              <a:t>로부터 데이터를 가져오고 있습니다 </a:t>
            </a:r>
            <a:r>
              <a:rPr kumimoji="1" lang="en-US" altLang="ko-KR" dirty="0">
                <a:latin typeface="+mn-ea"/>
                <a:ea typeface="+mn-ea"/>
              </a:rPr>
              <a:t>(1/n) </a:t>
            </a:r>
          </a:p>
          <a:p>
            <a:pPr lvl="2"/>
            <a:r>
              <a:rPr kumimoji="1" lang="en-US" altLang="ko-KR" dirty="0">
                <a:latin typeface="+mn-ea"/>
                <a:ea typeface="+mn-ea"/>
              </a:rPr>
              <a:t>2</a:t>
            </a:r>
            <a:r>
              <a:rPr kumimoji="1" lang="ko-KR" altLang="en-US" dirty="0">
                <a:latin typeface="+mn-ea"/>
                <a:ea typeface="+mn-ea"/>
              </a:rPr>
              <a:t>단계 </a:t>
            </a:r>
            <a:r>
              <a:rPr kumimoji="1" lang="en-US" altLang="ko-KR" dirty="0">
                <a:latin typeface="+mn-ea"/>
                <a:ea typeface="+mn-ea"/>
              </a:rPr>
              <a:t>:</a:t>
            </a:r>
            <a:r>
              <a:rPr kumimoji="1" lang="ko-KR" altLang="en-US" dirty="0">
                <a:latin typeface="+mn-ea"/>
                <a:ea typeface="+mn-ea"/>
              </a:rPr>
              <a:t> 엔진에 적재중입니다 </a:t>
            </a:r>
            <a:r>
              <a:rPr kumimoji="1" lang="en-US" altLang="ko-KR" dirty="0">
                <a:latin typeface="+mn-ea"/>
                <a:ea typeface="+mn-ea"/>
              </a:rPr>
              <a:t>(2/n)</a:t>
            </a:r>
          </a:p>
          <a:p>
            <a:pPr lvl="2"/>
            <a:r>
              <a:rPr kumimoji="1" lang="en-US" altLang="ko-KR" dirty="0">
                <a:latin typeface="+mn-ea"/>
                <a:ea typeface="+mn-ea"/>
              </a:rPr>
              <a:t>...</a:t>
            </a:r>
          </a:p>
          <a:p>
            <a:pPr lvl="2"/>
            <a:r>
              <a:rPr kumimoji="1" lang="en-US" altLang="ko-KR" dirty="0">
                <a:latin typeface="+mn-ea"/>
                <a:ea typeface="+mn-ea"/>
              </a:rPr>
              <a:t>n</a:t>
            </a:r>
            <a:r>
              <a:rPr kumimoji="1" lang="ko-KR" altLang="en-US" dirty="0">
                <a:latin typeface="+mn-ea"/>
                <a:ea typeface="+mn-ea"/>
              </a:rPr>
              <a:t>단계 </a:t>
            </a:r>
            <a:r>
              <a:rPr kumimoji="1" lang="en-US" altLang="ko-KR" dirty="0">
                <a:latin typeface="+mn-ea"/>
                <a:ea typeface="+mn-ea"/>
              </a:rPr>
              <a:t>: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kumimoji="1" lang="en-US" altLang="ko-KR" dirty="0">
                <a:latin typeface="+mn-ea"/>
                <a:ea typeface="+mn-ea"/>
              </a:rPr>
              <a:t>(n/n)</a:t>
            </a: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프로그래스 바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프로그래스 애니메이션</a:t>
            </a:r>
            <a:endParaRPr kumimoji="1" lang="en-US" altLang="ko-KR" dirty="0">
              <a:latin typeface="+mn-ea"/>
              <a:ea typeface="+mn-ea"/>
            </a:endParaRPr>
          </a:p>
          <a:p>
            <a:pPr lvl="3"/>
            <a:r>
              <a:rPr kumimoji="1" lang="ko-KR" altLang="en-US" dirty="0">
                <a:latin typeface="+mn-ea"/>
                <a:ea typeface="+mn-ea"/>
              </a:rPr>
              <a:t>영역을 단계수로 나눠서 프로그래스가 등시간 간격으로 진행됨</a:t>
            </a:r>
            <a:endParaRPr kumimoji="1" lang="en-US" altLang="ko-KR" dirty="0">
              <a:latin typeface="+mn-ea"/>
              <a:ea typeface="+mn-ea"/>
            </a:endParaRPr>
          </a:p>
          <a:p>
            <a:pPr lvl="3"/>
            <a:r>
              <a:rPr kumimoji="1" lang="ko-KR" altLang="en-US" dirty="0">
                <a:latin typeface="+mn-ea"/>
                <a:ea typeface="+mn-ea"/>
              </a:rPr>
              <a:t>실제 진행이 빠른 경우는 다음 단계로 빠르게 넘어가고</a:t>
            </a:r>
            <a:r>
              <a:rPr kumimoji="1" lang="en-US" altLang="ko-KR" dirty="0">
                <a:latin typeface="+mn-ea"/>
                <a:ea typeface="+mn-ea"/>
              </a:rPr>
              <a:t>,</a:t>
            </a:r>
            <a:r>
              <a:rPr kumimoji="1" lang="ko-KR" altLang="en-US" dirty="0">
                <a:latin typeface="+mn-ea"/>
                <a:ea typeface="+mn-ea"/>
              </a:rPr>
              <a:t> 실제 진행이 느린 경우는 다음 단계로 넘어가지 않음 </a:t>
            </a:r>
          </a:p>
        </p:txBody>
      </p:sp>
      <p:cxnSp>
        <p:nvCxnSpPr>
          <p:cNvPr id="204" name="꺾인 연결선[E] 203"/>
          <p:cNvCxnSpPr/>
          <p:nvPr/>
        </p:nvCxnSpPr>
        <p:spPr>
          <a:xfrm rot="5400000">
            <a:off x="4519621" y="2782868"/>
            <a:ext cx="184125" cy="635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직사각형 209"/>
          <p:cNvSpPr/>
          <p:nvPr/>
        </p:nvSpPr>
        <p:spPr>
          <a:xfrm>
            <a:off x="2338911" y="1499857"/>
            <a:ext cx="1203321" cy="191807"/>
          </a:xfrm>
          <a:prstGeom prst="rect">
            <a:avLst/>
          </a:prstGeom>
          <a:solidFill>
            <a:srgbClr val="7030A0"/>
          </a:solidFill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데이터 소스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 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상태 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: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Preparing</a:t>
            </a:r>
            <a:endParaRPr kumimoji="1" lang="ko-KR" altLang="en-US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211" name="직사각형 210"/>
          <p:cNvSpPr/>
          <p:nvPr/>
        </p:nvSpPr>
        <p:spPr>
          <a:xfrm>
            <a:off x="2338911" y="2705032"/>
            <a:ext cx="466139" cy="155169"/>
          </a:xfrm>
          <a:prstGeom prst="rect">
            <a:avLst/>
          </a:prstGeom>
          <a:solidFill>
            <a:srgbClr val="7030A0"/>
          </a:solidFill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kumimoji="1" lang="ko-KR" altLang="en-US" sz="600">
                <a:solidFill>
                  <a:schemeClr val="bg1"/>
                </a:solidFill>
                <a:latin typeface="+mn-ea"/>
                <a:cs typeface="Nanum Gothic" charset="-127"/>
              </a:rPr>
              <a:t>진행중</a:t>
            </a:r>
            <a:endParaRPr kumimoji="1" lang="ko-KR" altLang="en-US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228" name="직사각형 227"/>
          <p:cNvSpPr/>
          <p:nvPr/>
        </p:nvSpPr>
        <p:spPr>
          <a:xfrm>
            <a:off x="2338911" y="1759058"/>
            <a:ext cx="466139" cy="202028"/>
          </a:xfrm>
          <a:prstGeom prst="rect">
            <a:avLst/>
          </a:prstGeom>
          <a:solidFill>
            <a:srgbClr val="7030A0"/>
          </a:solidFill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계산중 또는 버퍼</a:t>
            </a:r>
          </a:p>
        </p:txBody>
      </p:sp>
      <p:sp>
        <p:nvSpPr>
          <p:cNvPr id="257" name="직사각형 256"/>
          <p:cNvSpPr/>
          <p:nvPr/>
        </p:nvSpPr>
        <p:spPr>
          <a:xfrm>
            <a:off x="7484015" y="2619477"/>
            <a:ext cx="1497697" cy="3320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pPr marL="0" lvl="2"/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프로그래스 팝업 닫힘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.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 </a:t>
            </a:r>
            <a:endParaRPr kumimoji="1" lang="en-US" altLang="ko-KR" sz="600" dirty="0">
              <a:solidFill>
                <a:schemeClr val="bg1"/>
              </a:solidFill>
              <a:latin typeface="+mn-ea"/>
              <a:cs typeface="Nanum Gothic" charset="-127"/>
            </a:endParaRPr>
          </a:p>
          <a:p>
            <a:pPr marL="0" lvl="2"/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인제스쳔 취소됨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61381" y="503905"/>
            <a:ext cx="816032" cy="147765"/>
          </a:xfrm>
          <a:prstGeom prst="rect">
            <a:avLst/>
          </a:prstGeom>
          <a:solidFill>
            <a:srgbClr val="00B0F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Linked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 err="1">
                <a:solidFill>
                  <a:schemeClr val="bg1"/>
                </a:solidFill>
                <a:latin typeface="+mn-ea"/>
                <a:cs typeface="Nanum Gothic" charset="-127"/>
              </a:rPr>
              <a:t>datasource</a:t>
            </a:r>
            <a:endParaRPr kumimoji="1" lang="ko-KR" altLang="en-US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501" y="5242240"/>
            <a:ext cx="2765186" cy="7022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911" y="1974978"/>
            <a:ext cx="4572066" cy="7022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511" y="2884559"/>
            <a:ext cx="4586698" cy="70226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194" y="4395107"/>
            <a:ext cx="2757870" cy="716900"/>
          </a:xfrm>
          <a:prstGeom prst="rect">
            <a:avLst/>
          </a:prstGeom>
        </p:spPr>
      </p:pic>
      <p:cxnSp>
        <p:nvCxnSpPr>
          <p:cNvPr id="40" name="꺾인 연결선[E] 39"/>
          <p:cNvCxnSpPr>
            <a:endCxn id="257" idx="1"/>
          </p:cNvCxnSpPr>
          <p:nvPr/>
        </p:nvCxnSpPr>
        <p:spPr>
          <a:xfrm>
            <a:off x="6669248" y="2252032"/>
            <a:ext cx="814767" cy="53344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[E] 41"/>
          <p:cNvCxnSpPr>
            <a:endCxn id="257" idx="1"/>
          </p:cNvCxnSpPr>
          <p:nvPr/>
        </p:nvCxnSpPr>
        <p:spPr>
          <a:xfrm flipV="1">
            <a:off x="6669248" y="2785480"/>
            <a:ext cx="814767" cy="367432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꺾인 연결선[E] 152"/>
          <p:cNvCxnSpPr>
            <a:stCxn id="6" idx="2"/>
            <a:endCxn id="7" idx="0"/>
          </p:cNvCxnSpPr>
          <p:nvPr/>
        </p:nvCxnSpPr>
        <p:spPr>
          <a:xfrm rot="16200000" flipH="1">
            <a:off x="4659355" y="3542332"/>
            <a:ext cx="808279" cy="89726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직사각형 257"/>
          <p:cNvSpPr/>
          <p:nvPr/>
        </p:nvSpPr>
        <p:spPr>
          <a:xfrm>
            <a:off x="4754193" y="3910442"/>
            <a:ext cx="308580" cy="155169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pPr algn="ctr"/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결과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6908209" y="4905456"/>
            <a:ext cx="1497697" cy="33200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pPr marL="0" lvl="2"/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초 후 닫힘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22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507066" y="3072478"/>
            <a:ext cx="2555707" cy="18485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pPr marL="0" lvl="2"/>
            <a:r>
              <a:rPr kumimoji="1" lang="en-US" altLang="ko-KR" sz="600" dirty="0">
                <a:solidFill>
                  <a:srgbClr val="7030A0"/>
                </a:solidFill>
                <a:latin typeface="+mn-ea"/>
                <a:cs typeface="Nanum Gothic" charset="-127"/>
              </a:rPr>
              <a:t>DB</a:t>
            </a:r>
            <a:r>
              <a:rPr kumimoji="1" lang="ko-KR" altLang="en-US" sz="600">
                <a:solidFill>
                  <a:srgbClr val="7030A0"/>
                </a:solidFill>
                <a:latin typeface="+mn-ea"/>
                <a:cs typeface="Nanum Gothic" charset="-127"/>
              </a:rPr>
              <a:t>로부터 </a:t>
            </a:r>
            <a:r>
              <a:rPr kumimoji="1" lang="ko-KR" altLang="en-US" sz="600" dirty="0">
                <a:solidFill>
                  <a:srgbClr val="7030A0"/>
                </a:solidFill>
                <a:latin typeface="+mn-ea"/>
                <a:cs typeface="Nanum Gothic" charset="-127"/>
              </a:rPr>
              <a:t>데이터를 가져오고 있습니다 </a:t>
            </a:r>
            <a:r>
              <a:rPr kumimoji="1" lang="en-US" altLang="ko-KR" sz="600" dirty="0">
                <a:solidFill>
                  <a:srgbClr val="7030A0"/>
                </a:solidFill>
                <a:latin typeface="+mn-ea"/>
                <a:cs typeface="Nanum Gothic" charset="-127"/>
              </a:rPr>
              <a:t>(1/n)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507066" y="2151973"/>
            <a:ext cx="2555707" cy="18485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pPr marL="0" lvl="2"/>
            <a:r>
              <a:rPr kumimoji="1" lang="en-US" altLang="ko-KR" sz="600" dirty="0">
                <a:solidFill>
                  <a:srgbClr val="7030A0"/>
                </a:solidFill>
                <a:latin typeface="+mn-ea"/>
                <a:cs typeface="Nanum Gothic" charset="-127"/>
              </a:rPr>
              <a:t>Waiting...</a:t>
            </a:r>
            <a:endParaRPr kumimoji="1" lang="ko-KR" altLang="en-US" sz="600" dirty="0">
              <a:solidFill>
                <a:srgbClr val="7030A0"/>
              </a:solidFill>
              <a:latin typeface="+mn-ea"/>
              <a:cs typeface="Nanum Gothic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2361358" y="3111968"/>
            <a:ext cx="105861" cy="105874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rgbClr val="FF0000"/>
                </a:solidFill>
                <a:latin typeface="+mn-ea"/>
                <a:cs typeface="Nanum Gothic" charset="-127"/>
              </a:rPr>
              <a:t>1</a:t>
            </a:r>
            <a:endParaRPr lang="ko-KR" altLang="en-US" sz="6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2361358" y="3257332"/>
            <a:ext cx="105861" cy="105874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rgbClr val="FF0000"/>
                </a:solidFill>
                <a:latin typeface="+mn-ea"/>
                <a:cs typeface="Nanum Gothic" charset="-127"/>
              </a:rPr>
              <a:t>2</a:t>
            </a:r>
            <a:endParaRPr lang="ko-KR" altLang="en-US" sz="6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2191571" y="286020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720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대시보드 생성 </a:t>
            </a:r>
            <a:r>
              <a:rPr kumimoji="1" lang="en-US" altLang="ko-KR" dirty="0"/>
              <a:t>1</a:t>
            </a:r>
            <a:r>
              <a:rPr kumimoji="1" lang="ko-KR" altLang="en-US" dirty="0"/>
              <a:t>단계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데이터소스 없음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ko-KR" altLang="en-US" dirty="0">
                <a:solidFill>
                  <a:srgbClr val="FF0000"/>
                </a:solidFill>
              </a:rPr>
              <a:t>관계선 편집 튜토리얼</a:t>
            </a:r>
            <a:endParaRPr lang="en-US" altLang="ko-KR" dirty="0">
              <a:solidFill>
                <a:srgbClr val="FF0000"/>
              </a:solidFill>
            </a:endParaRPr>
          </a:p>
          <a:p>
            <a:pPr lvl="0"/>
            <a:r>
              <a:rPr lang="ko-KR" altLang="en-US" dirty="0"/>
              <a:t>튜토리얼</a:t>
            </a:r>
            <a:endParaRPr lang="en-US" altLang="ko-KR" dirty="0"/>
          </a:p>
          <a:p>
            <a:pPr lvl="1"/>
            <a:r>
              <a:rPr lang="ko-KR" altLang="en-US" dirty="0"/>
              <a:t>편집 영역 전체에 튜토리얼이 레이어드 됨</a:t>
            </a:r>
            <a:endParaRPr lang="en-US" altLang="ko-KR" dirty="0"/>
          </a:p>
          <a:p>
            <a:pPr lvl="1"/>
            <a:r>
              <a:rPr lang="ko-KR" altLang="en-US" dirty="0"/>
              <a:t>최초 대시보드 생성 시에 나타남</a:t>
            </a:r>
            <a:r>
              <a:rPr lang="en-US" altLang="ko-KR" dirty="0"/>
              <a:t>.(</a:t>
            </a:r>
            <a:r>
              <a:rPr lang="ko-KR" altLang="en-US" dirty="0"/>
              <a:t>사용자 로컬에 회차 저장</a:t>
            </a:r>
            <a:r>
              <a:rPr lang="en-US" altLang="ko-KR" dirty="0"/>
              <a:t>)</a:t>
            </a:r>
            <a:r>
              <a:rPr lang="ko-KR" altLang="en-US" dirty="0"/>
              <a:t> 그 이후 부터는 </a:t>
            </a:r>
            <a:r>
              <a:rPr lang="en-US" altLang="ko-KR" dirty="0"/>
              <a:t>‘?‘</a:t>
            </a:r>
            <a:r>
              <a:rPr lang="ko-KR" altLang="en-US" dirty="0"/>
              <a:t> 아이콘을 선택해야 확인할 수 있음</a:t>
            </a:r>
            <a:endParaRPr lang="en-US" altLang="ko-KR" dirty="0"/>
          </a:p>
          <a:p>
            <a:pPr lvl="1"/>
            <a:r>
              <a:rPr lang="en-US" altLang="ko-KR" dirty="0"/>
              <a:t>X</a:t>
            </a:r>
            <a:r>
              <a:rPr lang="ko-KR" altLang="en-US" dirty="0"/>
              <a:t> 버튼 </a:t>
            </a:r>
            <a:r>
              <a:rPr lang="ko-KR" altLang="en-US" dirty="0">
                <a:sym typeface="Wingdings"/>
              </a:rPr>
              <a:t>  도움말 버튼 토글</a:t>
            </a:r>
            <a:endParaRPr lang="en-US" altLang="ko-KR" dirty="0"/>
          </a:p>
          <a:p>
            <a:pPr lvl="1"/>
            <a:r>
              <a:rPr lang="ko-KR" altLang="en-US" dirty="0"/>
              <a:t>애니메이션 </a:t>
            </a:r>
            <a:r>
              <a:rPr lang="en-US" altLang="ko-KR" dirty="0"/>
              <a:t>:</a:t>
            </a:r>
            <a:r>
              <a:rPr lang="ko-KR" altLang="en-US" dirty="0"/>
              <a:t> 클릭 </a:t>
            </a:r>
            <a:r>
              <a:rPr lang="en-US" altLang="ko-KR" dirty="0"/>
              <a:t>&amp;</a:t>
            </a:r>
            <a:r>
              <a:rPr lang="ko-KR" altLang="en-US" dirty="0"/>
              <a:t> 드래그로 연결선을 잊는 과정</a:t>
            </a:r>
            <a:endParaRPr lang="en-US" altLang="ko-KR" dirty="0"/>
          </a:p>
        </p:txBody>
      </p:sp>
      <p:sp>
        <p:nvSpPr>
          <p:cNvPr id="89" name="TextBox 88"/>
          <p:cNvSpPr txBox="1"/>
          <p:nvPr/>
        </p:nvSpPr>
        <p:spPr>
          <a:xfrm>
            <a:off x="4591682" y="871503"/>
            <a:ext cx="94897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Create dashboard</a:t>
            </a:r>
            <a:endParaRPr lang="ko-KR" altLang="en-US" sz="900" b="1" dirty="0">
              <a:solidFill>
                <a:prstClr val="black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90" name="그룹 89"/>
          <p:cNvGrpSpPr/>
          <p:nvPr/>
        </p:nvGrpSpPr>
        <p:grpSpPr>
          <a:xfrm>
            <a:off x="3887123" y="7173728"/>
            <a:ext cx="2358094" cy="249130"/>
            <a:chOff x="4008125" y="6193790"/>
            <a:chExt cx="2358094" cy="249130"/>
          </a:xfrm>
        </p:grpSpPr>
        <p:sp>
          <p:nvSpPr>
            <p:cNvPr id="92" name="모서리가 둥근 직사각형 127"/>
            <p:cNvSpPr/>
            <p:nvPr/>
          </p:nvSpPr>
          <p:spPr>
            <a:xfrm>
              <a:off x="5197489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다음</a:t>
              </a:r>
            </a:p>
          </p:txBody>
        </p:sp>
        <p:sp>
          <p:nvSpPr>
            <p:cNvPr id="97" name="모서리가 둥근 직사각형 127"/>
            <p:cNvSpPr/>
            <p:nvPr/>
          </p:nvSpPr>
          <p:spPr>
            <a:xfrm>
              <a:off x="4008125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취소</a:t>
              </a: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3589014" y="1387996"/>
            <a:ext cx="295433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Setting up relationships between </a:t>
            </a:r>
            <a:r>
              <a:rPr lang="en-US" altLang="ko-KR" sz="1100" b="1" dirty="0" err="1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datasources</a:t>
            </a:r>
            <a:endParaRPr lang="ko-KR" altLang="en-US" sz="1100" b="1" dirty="0">
              <a:solidFill>
                <a:prstClr val="black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4759238" y="1040780"/>
            <a:ext cx="526546" cy="96644"/>
            <a:chOff x="5087452" y="1040780"/>
            <a:chExt cx="526546" cy="96644"/>
          </a:xfrm>
        </p:grpSpPr>
        <p:sp>
          <p:nvSpPr>
            <p:cNvPr id="21" name="타원 20"/>
            <p:cNvSpPr/>
            <p:nvPr/>
          </p:nvSpPr>
          <p:spPr>
            <a:xfrm>
              <a:off x="5087452" y="1040780"/>
              <a:ext cx="96644" cy="9664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5517354" y="1040780"/>
              <a:ext cx="96644" cy="9664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cxnSp>
          <p:nvCxnSpPr>
            <p:cNvPr id="23" name="직선 연결선[R] 22"/>
            <p:cNvCxnSpPr/>
            <p:nvPr/>
          </p:nvCxnSpPr>
          <p:spPr>
            <a:xfrm>
              <a:off x="5185926" y="1089102"/>
              <a:ext cx="3314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03390" y="699126"/>
            <a:ext cx="525395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[03</a:t>
            </a:r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6</a:t>
            </a:r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.</a:t>
            </a:r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]</a:t>
            </a:r>
            <a:endParaRPr lang="ko-KR" altLang="en-US" sz="5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551482" y="1641423"/>
            <a:ext cx="7052872" cy="4347147"/>
            <a:chOff x="1551482" y="1641423"/>
            <a:chExt cx="7052872" cy="4347147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1551482" y="1641423"/>
              <a:ext cx="7052872" cy="4347147"/>
            </a:xfrm>
            <a:prstGeom prst="roundRect">
              <a:avLst>
                <a:gd name="adj" fmla="val 1150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1551482" y="2015738"/>
              <a:ext cx="7052872" cy="3972832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5900168" y="4516144"/>
              <a:ext cx="1044372" cy="3272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70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DS name name...</a:t>
              </a:r>
              <a:endParaRPr kumimoji="1" lang="ko-KR" altLang="en-US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2947927" y="3184636"/>
              <a:ext cx="1044372" cy="3272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70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DS name name...</a:t>
              </a:r>
              <a:endParaRPr kumimoji="1" lang="ko-KR" altLang="en-US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5076487" y="2515562"/>
              <a:ext cx="1044372" cy="3272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70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DS name name...</a:t>
              </a:r>
              <a:endParaRPr kumimoji="1" lang="ko-KR" altLang="en-US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4223894" y="4346038"/>
              <a:ext cx="1044372" cy="3272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700" dirty="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DS name name...</a:t>
              </a:r>
              <a:endParaRPr kumimoji="1" lang="ko-KR" altLang="en-US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cxnSp>
          <p:nvCxnSpPr>
            <p:cNvPr id="18" name="구부러진 연결선[U] 17"/>
            <p:cNvCxnSpPr>
              <a:stCxn id="37" idx="3"/>
              <a:endCxn id="38" idx="1"/>
            </p:cNvCxnSpPr>
            <p:nvPr/>
          </p:nvCxnSpPr>
          <p:spPr>
            <a:xfrm flipV="1">
              <a:off x="3992299" y="2679204"/>
              <a:ext cx="1084188" cy="669074"/>
            </a:xfrm>
            <a:prstGeom prst="curvedConnector3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구부러진 연결선[U] 56"/>
            <p:cNvCxnSpPr>
              <a:stCxn id="37" idx="3"/>
              <a:endCxn id="36" idx="1"/>
            </p:cNvCxnSpPr>
            <p:nvPr/>
          </p:nvCxnSpPr>
          <p:spPr>
            <a:xfrm>
              <a:off x="3992299" y="3348278"/>
              <a:ext cx="1907869" cy="1331508"/>
            </a:xfrm>
            <a:prstGeom prst="curvedConnector3">
              <a:avLst>
                <a:gd name="adj1" fmla="val 75147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구부러진 연결선[U] 58"/>
            <p:cNvCxnSpPr>
              <a:stCxn id="39" idx="3"/>
              <a:endCxn id="36" idx="1"/>
            </p:cNvCxnSpPr>
            <p:nvPr/>
          </p:nvCxnSpPr>
          <p:spPr>
            <a:xfrm>
              <a:off x="5268266" y="4509680"/>
              <a:ext cx="631902" cy="170106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그룹 40"/>
            <p:cNvGrpSpPr/>
            <p:nvPr/>
          </p:nvGrpSpPr>
          <p:grpSpPr>
            <a:xfrm>
              <a:off x="8261604" y="2117548"/>
              <a:ext cx="152756" cy="152756"/>
              <a:chOff x="8723054" y="4474149"/>
              <a:chExt cx="268546" cy="268546"/>
            </a:xfrm>
          </p:grpSpPr>
          <p:sp>
            <p:nvSpPr>
              <p:cNvPr id="42" name="액자 41"/>
              <p:cNvSpPr/>
              <p:nvPr/>
            </p:nvSpPr>
            <p:spPr>
              <a:xfrm>
                <a:off x="8759207" y="4510301"/>
                <a:ext cx="196240" cy="196240"/>
              </a:xfrm>
              <a:prstGeom prst="frame">
                <a:avLst>
                  <a:gd name="adj1" fmla="val 20697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70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8723054" y="4585562"/>
                <a:ext cx="268546" cy="4571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70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44" name="직사각형 43"/>
              <p:cNvSpPr/>
              <p:nvPr/>
            </p:nvSpPr>
            <p:spPr>
              <a:xfrm rot="5400000">
                <a:off x="8723054" y="4585562"/>
                <a:ext cx="268546" cy="4571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70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6274" y="2112823"/>
              <a:ext cx="132190" cy="132190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5594" y="2117548"/>
              <a:ext cx="132190" cy="132190"/>
            </a:xfrm>
            <a:prstGeom prst="rect">
              <a:avLst/>
            </a:prstGeom>
          </p:spPr>
        </p:pic>
        <p:cxnSp>
          <p:nvCxnSpPr>
            <p:cNvPr id="31" name="직선 연결선[R] 30"/>
            <p:cNvCxnSpPr/>
            <p:nvPr/>
          </p:nvCxnSpPr>
          <p:spPr>
            <a:xfrm>
              <a:off x="1551482" y="2000738"/>
              <a:ext cx="705287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5419839" y="2715871"/>
              <a:ext cx="407163" cy="923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600" dirty="0">
                  <a:latin typeface="+mj-lt"/>
                  <a:ea typeface="Nanum Gothic" charset="-127"/>
                  <a:cs typeface="Nanum Gothic" charset="-127"/>
                </a:rPr>
                <a:t>Key : FABID</a:t>
              </a:r>
              <a:endParaRPr lang="ko-KR" altLang="en-US" sz="600" dirty="0"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255214" y="3381383"/>
              <a:ext cx="407163" cy="923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600">
                  <a:ea typeface="Nanum Gothic" charset="-127"/>
                  <a:cs typeface="Nanum Gothic" charset="-127"/>
                </a:rPr>
                <a:t>Key : </a:t>
              </a:r>
              <a:r>
                <a:rPr lang="en-US" altLang="ko-KR" sz="600">
                  <a:latin typeface="+mj-lt"/>
                  <a:ea typeface="Nanum Gothic" charset="-127"/>
                  <a:cs typeface="Nanum Gothic" charset="-127"/>
                </a:rPr>
                <a:t>FABID</a:t>
              </a:r>
              <a:endParaRPr lang="ko-KR" altLang="en-US" sz="600" dirty="0"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 rot="17278375">
              <a:off x="4356588" y="2886923"/>
              <a:ext cx="299762" cy="923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  <a:latin typeface="+mj-lt"/>
                  <a:ea typeface="Nanum Gothic" charset="-127"/>
                  <a:cs typeface="Nanum Gothic" charset="-127"/>
                </a:rPr>
                <a:t>X Delete</a:t>
              </a:r>
              <a:endParaRPr lang="ko-KR" altLang="en-US" sz="6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542498" y="4559260"/>
              <a:ext cx="407163" cy="923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600">
                  <a:ea typeface="Nanum Gothic" charset="-127"/>
                  <a:cs typeface="Nanum Gothic" charset="-127"/>
                </a:rPr>
                <a:t>Key : </a:t>
              </a:r>
              <a:r>
                <a:rPr lang="en-US" altLang="ko-KR" sz="600">
                  <a:latin typeface="+mj-lt"/>
                  <a:ea typeface="Nanum Gothic" charset="-127"/>
                  <a:cs typeface="Nanum Gothic" charset="-127"/>
                </a:rPr>
                <a:t>FABID</a:t>
              </a:r>
              <a:endParaRPr lang="ko-KR" altLang="en-US" sz="600" dirty="0"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205745" y="4733721"/>
              <a:ext cx="407163" cy="923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600">
                  <a:ea typeface="Nanum Gothic" charset="-127"/>
                  <a:cs typeface="Nanum Gothic" charset="-127"/>
                </a:rPr>
                <a:t>Key : </a:t>
              </a:r>
              <a:r>
                <a:rPr lang="en-US" altLang="ko-KR" sz="600">
                  <a:latin typeface="+mj-lt"/>
                  <a:ea typeface="Nanum Gothic" charset="-127"/>
                  <a:cs typeface="Nanum Gothic" charset="-127"/>
                </a:rPr>
                <a:t>FABID</a:t>
              </a:r>
              <a:endParaRPr lang="ko-KR" altLang="en-US" sz="600" dirty="0"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 rot="3542428">
              <a:off x="5255513" y="3761152"/>
              <a:ext cx="299762" cy="923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600">
                  <a:solidFill>
                    <a:schemeClr val="bg1"/>
                  </a:solidFill>
                  <a:latin typeface="+mj-lt"/>
                  <a:ea typeface="Nanum Gothic" charset="-127"/>
                  <a:cs typeface="Nanum Gothic" charset="-127"/>
                </a:rPr>
                <a:t>X Delete</a:t>
              </a:r>
              <a:endParaRPr lang="ko-KR" altLang="en-US" sz="6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 rot="1173111">
              <a:off x="5434335" y="4644984"/>
              <a:ext cx="299762" cy="923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600">
                  <a:solidFill>
                    <a:schemeClr val="bg1"/>
                  </a:solidFill>
                  <a:latin typeface="+mj-lt"/>
                  <a:ea typeface="Nanum Gothic" charset="-127"/>
                  <a:cs typeface="Nanum Gothic" charset="-127"/>
                </a:rPr>
                <a:t>X Delete</a:t>
              </a:r>
              <a:endParaRPr lang="ko-KR" altLang="en-US" sz="6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81" name="직사각형 80"/>
          <p:cNvSpPr/>
          <p:nvPr/>
        </p:nvSpPr>
        <p:spPr>
          <a:xfrm>
            <a:off x="1551482" y="2005572"/>
            <a:ext cx="7052872" cy="3982998"/>
          </a:xfrm>
          <a:prstGeom prst="rect">
            <a:avLst/>
          </a:prstGeom>
          <a:solidFill>
            <a:schemeClr val="tx1">
              <a:alpha val="56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0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3427116" y="3327619"/>
            <a:ext cx="1044372" cy="4216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900" dirty="0" err="1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Datasource</a:t>
            </a:r>
            <a:r>
              <a:rPr kumimoji="1" lang="en-US" altLang="ko-KR" sz="9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1</a:t>
            </a:r>
            <a:endParaRPr kumimoji="1" lang="ko-KR" altLang="en-US" sz="9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>
            <a:off x="5572720" y="3333193"/>
            <a:ext cx="1044372" cy="4216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900" dirty="0" err="1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Datasource</a:t>
            </a:r>
            <a:r>
              <a:rPr kumimoji="1" lang="en-US" altLang="ko-KR" sz="9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2</a:t>
            </a:r>
            <a:endParaRPr kumimoji="1" lang="ko-KR" altLang="en-US" sz="9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700840" y="4028165"/>
            <a:ext cx="2689840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Click on a </a:t>
            </a:r>
            <a:r>
              <a:rPr lang="en-US" altLang="ko-KR" sz="1050" b="1" dirty="0" err="1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datasource</a:t>
            </a:r>
            <a:r>
              <a:rPr lang="en-US" altLang="ko-KR" sz="105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 and drag the edge </a:t>
            </a:r>
          </a:p>
          <a:p>
            <a:pPr algn="ctr"/>
            <a:r>
              <a:rPr lang="en-US" altLang="ko-KR" sz="105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to another </a:t>
            </a:r>
            <a:r>
              <a:rPr lang="en-US" altLang="ko-KR" sz="1050" dirty="0" err="1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datasource</a:t>
            </a:r>
            <a:r>
              <a:rPr lang="en-US" altLang="ko-KR" sz="105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 to connect them</a:t>
            </a:r>
            <a:endParaRPr lang="ko-KR" altLang="en-US" sz="1050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cxnSp>
        <p:nvCxnSpPr>
          <p:cNvPr id="12" name="직선 연결선[R] 11"/>
          <p:cNvCxnSpPr>
            <a:endCxn id="83" idx="3"/>
          </p:cNvCxnSpPr>
          <p:nvPr/>
        </p:nvCxnSpPr>
        <p:spPr>
          <a:xfrm flipH="1">
            <a:off x="4471488" y="3491262"/>
            <a:ext cx="551938" cy="47166"/>
          </a:xfrm>
          <a:prstGeom prst="line">
            <a:avLst/>
          </a:prstGeom>
          <a:ln w="50800">
            <a:solidFill>
              <a:srgbClr val="D883FF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그림 8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5012054" y="3440945"/>
            <a:ext cx="189996" cy="189996"/>
          </a:xfrm>
          <a:prstGeom prst="rect">
            <a:avLst/>
          </a:prstGeom>
        </p:spPr>
      </p:pic>
      <p:cxnSp>
        <p:nvCxnSpPr>
          <p:cNvPr id="24" name="직선 화살표 연결선 23"/>
          <p:cNvCxnSpPr/>
          <p:nvPr/>
        </p:nvCxnSpPr>
        <p:spPr>
          <a:xfrm>
            <a:off x="4639639" y="3754811"/>
            <a:ext cx="86297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그림 9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27" y="2121764"/>
            <a:ext cx="339696" cy="339696"/>
          </a:xfrm>
          <a:prstGeom prst="rect">
            <a:avLst/>
          </a:prstGeom>
        </p:spPr>
      </p:pic>
      <p:grpSp>
        <p:nvGrpSpPr>
          <p:cNvPr id="30" name="그룹 29"/>
          <p:cNvGrpSpPr/>
          <p:nvPr/>
        </p:nvGrpSpPr>
        <p:grpSpPr>
          <a:xfrm>
            <a:off x="1718557" y="2108276"/>
            <a:ext cx="363649" cy="363649"/>
            <a:chOff x="1718557" y="2097811"/>
            <a:chExt cx="363649" cy="363649"/>
          </a:xfrm>
        </p:grpSpPr>
        <p:sp>
          <p:nvSpPr>
            <p:cNvPr id="27" name="타원 26"/>
            <p:cNvSpPr/>
            <p:nvPr/>
          </p:nvSpPr>
          <p:spPr>
            <a:xfrm>
              <a:off x="1718557" y="2097811"/>
              <a:ext cx="363649" cy="3636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28" name="십자형[C] 27"/>
            <p:cNvSpPr/>
            <p:nvPr/>
          </p:nvSpPr>
          <p:spPr>
            <a:xfrm rot="2700000">
              <a:off x="1794020" y="2173274"/>
              <a:ext cx="212722" cy="212722"/>
            </a:xfrm>
            <a:prstGeom prst="plus">
              <a:avLst>
                <a:gd name="adj" fmla="val 45581"/>
              </a:avLst>
            </a:prstGeom>
            <a:solidFill>
              <a:schemeClr val="tx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cxnSp>
        <p:nvCxnSpPr>
          <p:cNvPr id="93" name="직선 화살표 연결선 92"/>
          <p:cNvCxnSpPr>
            <a:stCxn id="91" idx="3"/>
            <a:endCxn id="27" idx="2"/>
          </p:cNvCxnSpPr>
          <p:nvPr/>
        </p:nvCxnSpPr>
        <p:spPr>
          <a:xfrm flipV="1">
            <a:off x="1340923" y="2290101"/>
            <a:ext cx="377634" cy="1511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/>
          <p:cNvSpPr/>
          <p:nvPr/>
        </p:nvSpPr>
        <p:spPr>
          <a:xfrm>
            <a:off x="1485008" y="1964848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75728" y="578520"/>
            <a:ext cx="12116272" cy="6279480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sz="700" dirty="0">
              <a:solidFill>
                <a:srgbClr val="7030A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1637117" y="1718220"/>
            <a:ext cx="1147895" cy="19992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Done</a:t>
            </a:r>
            <a:endParaRPr kumimoji="1"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565768" y="1768685"/>
            <a:ext cx="91531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b="1" dirty="0">
                <a:latin typeface="+mj-lt"/>
                <a:ea typeface="Nanum Gothic" charset="-127"/>
                <a:cs typeface="Nanum Gothic" charset="-127"/>
              </a:rPr>
              <a:t>Edit associations</a:t>
            </a:r>
            <a:endParaRPr lang="ko-KR" altLang="en-US" sz="900" b="1" dirty="0">
              <a:latin typeface="+mj-lt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5448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대시보드 생성 </a:t>
            </a:r>
            <a:r>
              <a:rPr kumimoji="1" lang="en-US" altLang="ko-KR" dirty="0"/>
              <a:t>1</a:t>
            </a:r>
            <a:r>
              <a:rPr kumimoji="1" lang="ko-KR" altLang="en-US" dirty="0"/>
              <a:t>단계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데이터소스 없음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ko-KR" altLang="en-US" dirty="0">
                <a:solidFill>
                  <a:srgbClr val="FF0000"/>
                </a:solidFill>
              </a:rPr>
              <a:t>관계선 편집 튜토리얼</a:t>
            </a:r>
            <a:endParaRPr lang="en-US" altLang="ko-KR" dirty="0">
              <a:solidFill>
                <a:srgbClr val="FF0000"/>
              </a:solidFill>
            </a:endParaRPr>
          </a:p>
          <a:p>
            <a:pPr lvl="0"/>
            <a:r>
              <a:rPr lang="ko-KR" altLang="en-US" dirty="0"/>
              <a:t>튜토리얼</a:t>
            </a:r>
            <a:endParaRPr lang="en-US" altLang="ko-KR" dirty="0"/>
          </a:p>
          <a:p>
            <a:pPr lvl="1"/>
            <a:r>
              <a:rPr lang="ko-KR" altLang="en-US" dirty="0"/>
              <a:t>편집 영역 전체에 튜토리얼이 레이어드 됨</a:t>
            </a:r>
            <a:endParaRPr lang="en-US" altLang="ko-KR" dirty="0"/>
          </a:p>
          <a:p>
            <a:pPr lvl="1"/>
            <a:r>
              <a:rPr lang="ko-KR" altLang="en-US" dirty="0"/>
              <a:t>최초 대시보드 생성 시에 나타남</a:t>
            </a:r>
            <a:r>
              <a:rPr lang="en-US" altLang="ko-KR" dirty="0"/>
              <a:t>.(</a:t>
            </a:r>
            <a:r>
              <a:rPr lang="ko-KR" altLang="en-US" dirty="0"/>
              <a:t>사용자 로컬에 회차 저장</a:t>
            </a:r>
            <a:r>
              <a:rPr lang="en-US" altLang="ko-KR" dirty="0"/>
              <a:t>)</a:t>
            </a:r>
            <a:r>
              <a:rPr lang="ko-KR" altLang="en-US" dirty="0"/>
              <a:t> 그 이후 부터는 </a:t>
            </a:r>
            <a:r>
              <a:rPr lang="en-US" altLang="ko-KR" dirty="0"/>
              <a:t>‘?‘</a:t>
            </a:r>
            <a:r>
              <a:rPr lang="ko-KR" altLang="en-US" dirty="0"/>
              <a:t> 아이콘을 선택해야 확인할 수 있음</a:t>
            </a:r>
            <a:endParaRPr lang="en-US" altLang="ko-KR" dirty="0"/>
          </a:p>
          <a:p>
            <a:pPr lvl="1"/>
            <a:r>
              <a:rPr lang="en-US" altLang="ko-KR" dirty="0"/>
              <a:t>X</a:t>
            </a:r>
            <a:r>
              <a:rPr lang="ko-KR" altLang="en-US" dirty="0"/>
              <a:t> 버튼 </a:t>
            </a:r>
            <a:r>
              <a:rPr lang="ko-KR" altLang="en-US" dirty="0">
                <a:sym typeface="Wingdings"/>
              </a:rPr>
              <a:t>  도움말 버튼 토글</a:t>
            </a:r>
            <a:endParaRPr lang="en-US" altLang="ko-KR" dirty="0"/>
          </a:p>
          <a:p>
            <a:pPr lvl="1"/>
            <a:r>
              <a:rPr lang="ko-KR" altLang="en-US" dirty="0"/>
              <a:t>애니메이션 </a:t>
            </a:r>
            <a:r>
              <a:rPr lang="en-US" altLang="ko-KR" dirty="0"/>
              <a:t>:</a:t>
            </a:r>
            <a:r>
              <a:rPr lang="ko-KR" altLang="en-US" dirty="0"/>
              <a:t> 클릭 </a:t>
            </a:r>
            <a:r>
              <a:rPr lang="en-US" altLang="ko-KR" dirty="0"/>
              <a:t>&amp;</a:t>
            </a:r>
            <a:r>
              <a:rPr lang="ko-KR" altLang="en-US" dirty="0"/>
              <a:t> 드래그로 연결선을 잊는 과정</a:t>
            </a:r>
            <a:endParaRPr lang="en-US" altLang="ko-KR" dirty="0"/>
          </a:p>
        </p:txBody>
      </p:sp>
      <p:sp>
        <p:nvSpPr>
          <p:cNvPr id="89" name="TextBox 88"/>
          <p:cNvSpPr txBox="1"/>
          <p:nvPr/>
        </p:nvSpPr>
        <p:spPr>
          <a:xfrm>
            <a:off x="4591682" y="871503"/>
            <a:ext cx="94897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Create dashboard</a:t>
            </a:r>
            <a:endParaRPr lang="ko-KR" altLang="en-US" sz="900" b="1" dirty="0">
              <a:solidFill>
                <a:prstClr val="black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90" name="그룹 89"/>
          <p:cNvGrpSpPr/>
          <p:nvPr/>
        </p:nvGrpSpPr>
        <p:grpSpPr>
          <a:xfrm>
            <a:off x="3887123" y="7173728"/>
            <a:ext cx="2358094" cy="249130"/>
            <a:chOff x="4008125" y="6193790"/>
            <a:chExt cx="2358094" cy="249130"/>
          </a:xfrm>
        </p:grpSpPr>
        <p:sp>
          <p:nvSpPr>
            <p:cNvPr id="92" name="모서리가 둥근 직사각형 127"/>
            <p:cNvSpPr/>
            <p:nvPr/>
          </p:nvSpPr>
          <p:spPr>
            <a:xfrm>
              <a:off x="5197489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다음</a:t>
              </a:r>
            </a:p>
          </p:txBody>
        </p:sp>
        <p:sp>
          <p:nvSpPr>
            <p:cNvPr id="97" name="모서리가 둥근 직사각형 127"/>
            <p:cNvSpPr/>
            <p:nvPr/>
          </p:nvSpPr>
          <p:spPr>
            <a:xfrm>
              <a:off x="4008125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취소</a:t>
              </a: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3589014" y="1387996"/>
            <a:ext cx="295433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Setting up relationships between </a:t>
            </a:r>
            <a:r>
              <a:rPr lang="en-US" altLang="ko-KR" sz="1100" b="1" dirty="0" err="1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datasources</a:t>
            </a:r>
            <a:endParaRPr lang="ko-KR" altLang="en-US" sz="1100" b="1" dirty="0">
              <a:solidFill>
                <a:prstClr val="black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4759238" y="1040780"/>
            <a:ext cx="526546" cy="96644"/>
            <a:chOff x="5087452" y="1040780"/>
            <a:chExt cx="526546" cy="96644"/>
          </a:xfrm>
        </p:grpSpPr>
        <p:sp>
          <p:nvSpPr>
            <p:cNvPr id="21" name="타원 20"/>
            <p:cNvSpPr/>
            <p:nvPr/>
          </p:nvSpPr>
          <p:spPr>
            <a:xfrm>
              <a:off x="5087452" y="1040780"/>
              <a:ext cx="96644" cy="9664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5517354" y="1040780"/>
              <a:ext cx="96644" cy="9664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cxnSp>
          <p:nvCxnSpPr>
            <p:cNvPr id="23" name="직선 연결선[R] 22"/>
            <p:cNvCxnSpPr/>
            <p:nvPr/>
          </p:nvCxnSpPr>
          <p:spPr>
            <a:xfrm>
              <a:off x="5185926" y="1089102"/>
              <a:ext cx="3314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03390" y="699126"/>
            <a:ext cx="525395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[03</a:t>
            </a:r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6</a:t>
            </a:r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.</a:t>
            </a:r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]</a:t>
            </a:r>
            <a:endParaRPr lang="ko-KR" altLang="en-US" sz="5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551482" y="1641423"/>
            <a:ext cx="7052872" cy="4347147"/>
            <a:chOff x="1551482" y="1641423"/>
            <a:chExt cx="7052872" cy="4347147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1551482" y="1641423"/>
              <a:ext cx="7052872" cy="4347147"/>
            </a:xfrm>
            <a:prstGeom prst="roundRect">
              <a:avLst>
                <a:gd name="adj" fmla="val 1150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1551482" y="2015738"/>
              <a:ext cx="7052872" cy="3972832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5900168" y="4516144"/>
              <a:ext cx="1044372" cy="3272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70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DS name name...</a:t>
              </a:r>
              <a:endParaRPr kumimoji="1" lang="ko-KR" altLang="en-US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2947927" y="3184636"/>
              <a:ext cx="1044372" cy="3272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70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DS name name...</a:t>
              </a:r>
              <a:endParaRPr kumimoji="1" lang="ko-KR" altLang="en-US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5076487" y="2515562"/>
              <a:ext cx="1044372" cy="3272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70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DS name name...</a:t>
              </a:r>
              <a:endParaRPr kumimoji="1" lang="ko-KR" altLang="en-US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4223894" y="4346038"/>
              <a:ext cx="1044372" cy="3272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700" dirty="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DS name name...</a:t>
              </a:r>
              <a:endParaRPr kumimoji="1" lang="ko-KR" altLang="en-US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cxnSp>
          <p:nvCxnSpPr>
            <p:cNvPr id="18" name="구부러진 연결선[U] 17"/>
            <p:cNvCxnSpPr>
              <a:stCxn id="37" idx="3"/>
              <a:endCxn id="38" idx="1"/>
            </p:cNvCxnSpPr>
            <p:nvPr/>
          </p:nvCxnSpPr>
          <p:spPr>
            <a:xfrm flipV="1">
              <a:off x="3992299" y="2679204"/>
              <a:ext cx="1084188" cy="669074"/>
            </a:xfrm>
            <a:prstGeom prst="curvedConnector3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구부러진 연결선[U] 56"/>
            <p:cNvCxnSpPr>
              <a:stCxn id="37" idx="3"/>
              <a:endCxn id="36" idx="1"/>
            </p:cNvCxnSpPr>
            <p:nvPr/>
          </p:nvCxnSpPr>
          <p:spPr>
            <a:xfrm>
              <a:off x="3992299" y="3348278"/>
              <a:ext cx="1907869" cy="1331508"/>
            </a:xfrm>
            <a:prstGeom prst="curvedConnector3">
              <a:avLst>
                <a:gd name="adj1" fmla="val 75147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구부러진 연결선[U] 58"/>
            <p:cNvCxnSpPr>
              <a:stCxn id="39" idx="3"/>
              <a:endCxn id="36" idx="1"/>
            </p:cNvCxnSpPr>
            <p:nvPr/>
          </p:nvCxnSpPr>
          <p:spPr>
            <a:xfrm>
              <a:off x="5268266" y="4509680"/>
              <a:ext cx="631902" cy="170106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그룹 40"/>
            <p:cNvGrpSpPr/>
            <p:nvPr/>
          </p:nvGrpSpPr>
          <p:grpSpPr>
            <a:xfrm>
              <a:off x="8261604" y="2117548"/>
              <a:ext cx="152756" cy="152756"/>
              <a:chOff x="8723054" y="4474149"/>
              <a:chExt cx="268546" cy="268546"/>
            </a:xfrm>
          </p:grpSpPr>
          <p:sp>
            <p:nvSpPr>
              <p:cNvPr id="42" name="액자 41"/>
              <p:cNvSpPr/>
              <p:nvPr/>
            </p:nvSpPr>
            <p:spPr>
              <a:xfrm>
                <a:off x="8759207" y="4510301"/>
                <a:ext cx="196240" cy="196240"/>
              </a:xfrm>
              <a:prstGeom prst="frame">
                <a:avLst>
                  <a:gd name="adj1" fmla="val 20697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70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8723054" y="4585562"/>
                <a:ext cx="268546" cy="4571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70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44" name="직사각형 43"/>
              <p:cNvSpPr/>
              <p:nvPr/>
            </p:nvSpPr>
            <p:spPr>
              <a:xfrm rot="5400000">
                <a:off x="8723054" y="4585562"/>
                <a:ext cx="268546" cy="4571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70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6274" y="2112823"/>
              <a:ext cx="132190" cy="132190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5594" y="2117548"/>
              <a:ext cx="132190" cy="132190"/>
            </a:xfrm>
            <a:prstGeom prst="rect">
              <a:avLst/>
            </a:prstGeom>
          </p:spPr>
        </p:pic>
        <p:cxnSp>
          <p:nvCxnSpPr>
            <p:cNvPr id="31" name="직선 연결선[R] 30"/>
            <p:cNvCxnSpPr/>
            <p:nvPr/>
          </p:nvCxnSpPr>
          <p:spPr>
            <a:xfrm>
              <a:off x="1551482" y="2000738"/>
              <a:ext cx="705287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5419839" y="2715871"/>
              <a:ext cx="407163" cy="923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600" dirty="0">
                  <a:latin typeface="+mj-lt"/>
                  <a:ea typeface="Nanum Gothic" charset="-127"/>
                  <a:cs typeface="Nanum Gothic" charset="-127"/>
                </a:rPr>
                <a:t>Key : FABID</a:t>
              </a:r>
              <a:endParaRPr lang="ko-KR" altLang="en-US" sz="600" dirty="0"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255214" y="3381383"/>
              <a:ext cx="407163" cy="923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600">
                  <a:ea typeface="Nanum Gothic" charset="-127"/>
                  <a:cs typeface="Nanum Gothic" charset="-127"/>
                </a:rPr>
                <a:t>Key : </a:t>
              </a:r>
              <a:r>
                <a:rPr lang="en-US" altLang="ko-KR" sz="600">
                  <a:latin typeface="+mj-lt"/>
                  <a:ea typeface="Nanum Gothic" charset="-127"/>
                  <a:cs typeface="Nanum Gothic" charset="-127"/>
                </a:rPr>
                <a:t>FABID</a:t>
              </a:r>
              <a:endParaRPr lang="ko-KR" altLang="en-US" sz="600" dirty="0"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 rot="17278375">
              <a:off x="4356588" y="2886923"/>
              <a:ext cx="299762" cy="923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  <a:latin typeface="+mj-lt"/>
                  <a:ea typeface="Nanum Gothic" charset="-127"/>
                  <a:cs typeface="Nanum Gothic" charset="-127"/>
                </a:rPr>
                <a:t>X Delete</a:t>
              </a:r>
              <a:endParaRPr lang="ko-KR" altLang="en-US" sz="6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542498" y="4559260"/>
              <a:ext cx="407163" cy="923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600">
                  <a:ea typeface="Nanum Gothic" charset="-127"/>
                  <a:cs typeface="Nanum Gothic" charset="-127"/>
                </a:rPr>
                <a:t>Key : </a:t>
              </a:r>
              <a:r>
                <a:rPr lang="en-US" altLang="ko-KR" sz="600">
                  <a:latin typeface="+mj-lt"/>
                  <a:ea typeface="Nanum Gothic" charset="-127"/>
                  <a:cs typeface="Nanum Gothic" charset="-127"/>
                </a:rPr>
                <a:t>FABID</a:t>
              </a:r>
              <a:endParaRPr lang="ko-KR" altLang="en-US" sz="600" dirty="0"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205745" y="4733721"/>
              <a:ext cx="407163" cy="923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600">
                  <a:ea typeface="Nanum Gothic" charset="-127"/>
                  <a:cs typeface="Nanum Gothic" charset="-127"/>
                </a:rPr>
                <a:t>Key : </a:t>
              </a:r>
              <a:r>
                <a:rPr lang="en-US" altLang="ko-KR" sz="600">
                  <a:latin typeface="+mj-lt"/>
                  <a:ea typeface="Nanum Gothic" charset="-127"/>
                  <a:cs typeface="Nanum Gothic" charset="-127"/>
                </a:rPr>
                <a:t>FABID</a:t>
              </a:r>
              <a:endParaRPr lang="ko-KR" altLang="en-US" sz="600" dirty="0"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 rot="3542428">
              <a:off x="5255513" y="3761152"/>
              <a:ext cx="299762" cy="923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600">
                  <a:solidFill>
                    <a:schemeClr val="bg1"/>
                  </a:solidFill>
                  <a:latin typeface="+mj-lt"/>
                  <a:ea typeface="Nanum Gothic" charset="-127"/>
                  <a:cs typeface="Nanum Gothic" charset="-127"/>
                </a:rPr>
                <a:t>X Delete</a:t>
              </a:r>
              <a:endParaRPr lang="ko-KR" altLang="en-US" sz="6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 rot="1173111">
              <a:off x="5434335" y="4644984"/>
              <a:ext cx="299762" cy="923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600">
                  <a:solidFill>
                    <a:schemeClr val="bg1"/>
                  </a:solidFill>
                  <a:latin typeface="+mj-lt"/>
                  <a:ea typeface="Nanum Gothic" charset="-127"/>
                  <a:cs typeface="Nanum Gothic" charset="-127"/>
                </a:rPr>
                <a:t>X Delete</a:t>
              </a:r>
              <a:endParaRPr lang="ko-KR" altLang="en-US" sz="6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81" name="직사각형 80"/>
          <p:cNvSpPr/>
          <p:nvPr/>
        </p:nvSpPr>
        <p:spPr>
          <a:xfrm>
            <a:off x="1551482" y="2005572"/>
            <a:ext cx="7052872" cy="3982998"/>
          </a:xfrm>
          <a:prstGeom prst="rect">
            <a:avLst/>
          </a:prstGeom>
          <a:solidFill>
            <a:schemeClr val="tx1">
              <a:alpha val="56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0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3427116" y="3327619"/>
            <a:ext cx="1044372" cy="4216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900" dirty="0" err="1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Datasource</a:t>
            </a:r>
            <a:r>
              <a:rPr kumimoji="1" lang="en-US" altLang="ko-KR" sz="9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1</a:t>
            </a:r>
            <a:endParaRPr kumimoji="1" lang="ko-KR" altLang="en-US" sz="9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>
            <a:off x="5572720" y="3333193"/>
            <a:ext cx="1044372" cy="4216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900" dirty="0" err="1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Datasource</a:t>
            </a:r>
            <a:r>
              <a:rPr kumimoji="1" lang="en-US" altLang="ko-KR" sz="9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2</a:t>
            </a:r>
            <a:endParaRPr kumimoji="1" lang="ko-KR" altLang="en-US" sz="9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700840" y="4028165"/>
            <a:ext cx="2689840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Click on a </a:t>
            </a:r>
            <a:r>
              <a:rPr lang="en-US" altLang="ko-KR" sz="1050" b="1" dirty="0" err="1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datasource</a:t>
            </a:r>
            <a:r>
              <a:rPr lang="en-US" altLang="ko-KR" sz="105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 and drag the edge </a:t>
            </a:r>
          </a:p>
          <a:p>
            <a:pPr algn="ctr"/>
            <a:r>
              <a:rPr lang="en-US" altLang="ko-KR" sz="105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to another </a:t>
            </a:r>
            <a:r>
              <a:rPr lang="en-US" altLang="ko-KR" sz="1050" dirty="0" err="1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datasource</a:t>
            </a:r>
            <a:r>
              <a:rPr lang="en-US" altLang="ko-KR" sz="105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 to connect them</a:t>
            </a:r>
            <a:endParaRPr lang="ko-KR" altLang="en-US" sz="1050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cxnSp>
        <p:nvCxnSpPr>
          <p:cNvPr id="12" name="직선 연결선[R] 11"/>
          <p:cNvCxnSpPr>
            <a:endCxn id="83" idx="3"/>
          </p:cNvCxnSpPr>
          <p:nvPr/>
        </p:nvCxnSpPr>
        <p:spPr>
          <a:xfrm flipH="1">
            <a:off x="4471488" y="3491262"/>
            <a:ext cx="551938" cy="47166"/>
          </a:xfrm>
          <a:prstGeom prst="line">
            <a:avLst/>
          </a:prstGeom>
          <a:ln w="50800">
            <a:solidFill>
              <a:srgbClr val="D883FF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그림 8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5012054" y="3440945"/>
            <a:ext cx="189996" cy="189996"/>
          </a:xfrm>
          <a:prstGeom prst="rect">
            <a:avLst/>
          </a:prstGeom>
        </p:spPr>
      </p:pic>
      <p:cxnSp>
        <p:nvCxnSpPr>
          <p:cNvPr id="24" name="직선 화살표 연결선 23"/>
          <p:cNvCxnSpPr/>
          <p:nvPr/>
        </p:nvCxnSpPr>
        <p:spPr>
          <a:xfrm>
            <a:off x="4639639" y="3754811"/>
            <a:ext cx="86297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그림 9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27" y="2121764"/>
            <a:ext cx="339696" cy="339696"/>
          </a:xfrm>
          <a:prstGeom prst="rect">
            <a:avLst/>
          </a:prstGeom>
        </p:spPr>
      </p:pic>
      <p:grpSp>
        <p:nvGrpSpPr>
          <p:cNvPr id="30" name="그룹 29"/>
          <p:cNvGrpSpPr/>
          <p:nvPr/>
        </p:nvGrpSpPr>
        <p:grpSpPr>
          <a:xfrm>
            <a:off x="1718557" y="2108276"/>
            <a:ext cx="363649" cy="363649"/>
            <a:chOff x="1718557" y="2097811"/>
            <a:chExt cx="363649" cy="363649"/>
          </a:xfrm>
        </p:grpSpPr>
        <p:sp>
          <p:nvSpPr>
            <p:cNvPr id="27" name="타원 26"/>
            <p:cNvSpPr/>
            <p:nvPr/>
          </p:nvSpPr>
          <p:spPr>
            <a:xfrm>
              <a:off x="1718557" y="2097811"/>
              <a:ext cx="363649" cy="3636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28" name="십자형[C] 27"/>
            <p:cNvSpPr/>
            <p:nvPr/>
          </p:nvSpPr>
          <p:spPr>
            <a:xfrm rot="2700000">
              <a:off x="1794020" y="2173274"/>
              <a:ext cx="212722" cy="212722"/>
            </a:xfrm>
            <a:prstGeom prst="plus">
              <a:avLst>
                <a:gd name="adj" fmla="val 45581"/>
              </a:avLst>
            </a:prstGeom>
            <a:solidFill>
              <a:schemeClr val="tx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cxnSp>
        <p:nvCxnSpPr>
          <p:cNvPr id="93" name="직선 화살표 연결선 92"/>
          <p:cNvCxnSpPr>
            <a:stCxn id="91" idx="3"/>
            <a:endCxn id="27" idx="2"/>
          </p:cNvCxnSpPr>
          <p:nvPr/>
        </p:nvCxnSpPr>
        <p:spPr>
          <a:xfrm flipV="1">
            <a:off x="1340923" y="2290101"/>
            <a:ext cx="377634" cy="1511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/>
          <p:cNvSpPr/>
          <p:nvPr/>
        </p:nvSpPr>
        <p:spPr>
          <a:xfrm>
            <a:off x="1485008" y="1964848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75728" y="578520"/>
            <a:ext cx="12116272" cy="6279480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sz="700" dirty="0">
              <a:solidFill>
                <a:srgbClr val="7030A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1637117" y="1718220"/>
            <a:ext cx="1147895" cy="19992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Done</a:t>
            </a:r>
            <a:endParaRPr kumimoji="1"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565768" y="1768685"/>
            <a:ext cx="91531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b="1" dirty="0">
                <a:latin typeface="+mj-lt"/>
                <a:ea typeface="Nanum Gothic" charset="-127"/>
                <a:cs typeface="Nanum Gothic" charset="-127"/>
              </a:rPr>
              <a:t>Edit associations</a:t>
            </a:r>
            <a:endParaRPr lang="ko-KR" altLang="en-US" sz="900" b="1" dirty="0">
              <a:latin typeface="+mj-lt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3418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대시보드 생성 </a:t>
            </a:r>
            <a:r>
              <a:rPr kumimoji="1" lang="en-US" altLang="ko-KR" dirty="0"/>
              <a:t>1</a:t>
            </a:r>
            <a:r>
              <a:rPr kumimoji="1" lang="ko-KR" altLang="en-US" dirty="0"/>
              <a:t>단계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데이터소스 없음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ko-KR" altLang="en-US" dirty="0">
                <a:solidFill>
                  <a:srgbClr val="FF0000"/>
                </a:solidFill>
              </a:rPr>
              <a:t>관계선 편집 튜토리얼</a:t>
            </a:r>
            <a:endParaRPr lang="en-US" altLang="ko-KR" dirty="0">
              <a:solidFill>
                <a:srgbClr val="FF0000"/>
              </a:solidFill>
            </a:endParaRPr>
          </a:p>
          <a:p>
            <a:pPr lvl="0"/>
            <a:r>
              <a:rPr lang="ko-KR" altLang="en-US" dirty="0"/>
              <a:t>튜토리얼</a:t>
            </a:r>
            <a:endParaRPr lang="en-US" altLang="ko-KR" dirty="0"/>
          </a:p>
          <a:p>
            <a:pPr lvl="1"/>
            <a:r>
              <a:rPr lang="ko-KR" altLang="en-US" dirty="0"/>
              <a:t>편집 영역 전체에 튜토리얼이 레이어드 됨</a:t>
            </a:r>
            <a:endParaRPr lang="en-US" altLang="ko-KR" dirty="0"/>
          </a:p>
          <a:p>
            <a:pPr lvl="1"/>
            <a:r>
              <a:rPr lang="ko-KR" altLang="en-US" dirty="0"/>
              <a:t>최초 대시보드 생성 시에 나타남</a:t>
            </a:r>
            <a:r>
              <a:rPr lang="en-US" altLang="ko-KR" dirty="0"/>
              <a:t>.(</a:t>
            </a:r>
            <a:r>
              <a:rPr lang="ko-KR" altLang="en-US" dirty="0"/>
              <a:t>사용자 로컬에 회차 저장</a:t>
            </a:r>
            <a:r>
              <a:rPr lang="en-US" altLang="ko-KR" dirty="0"/>
              <a:t>)</a:t>
            </a:r>
            <a:r>
              <a:rPr lang="ko-KR" altLang="en-US" dirty="0"/>
              <a:t> 그 이후 부터는 </a:t>
            </a:r>
            <a:r>
              <a:rPr lang="en-US" altLang="ko-KR" dirty="0"/>
              <a:t>‘?‘</a:t>
            </a:r>
            <a:r>
              <a:rPr lang="ko-KR" altLang="en-US" dirty="0"/>
              <a:t> 아이콘을 선택해야 확인할 수 있음</a:t>
            </a:r>
            <a:endParaRPr lang="en-US" altLang="ko-KR" dirty="0"/>
          </a:p>
          <a:p>
            <a:pPr lvl="1"/>
            <a:r>
              <a:rPr lang="en-US" altLang="ko-KR" dirty="0"/>
              <a:t>X</a:t>
            </a:r>
            <a:r>
              <a:rPr lang="ko-KR" altLang="en-US" dirty="0"/>
              <a:t> 버튼 </a:t>
            </a:r>
            <a:r>
              <a:rPr lang="ko-KR" altLang="en-US" dirty="0">
                <a:sym typeface="Wingdings"/>
              </a:rPr>
              <a:t>  도움말 버튼 토글</a:t>
            </a:r>
            <a:endParaRPr lang="en-US" altLang="ko-KR" dirty="0"/>
          </a:p>
          <a:p>
            <a:pPr lvl="1"/>
            <a:r>
              <a:rPr lang="ko-KR" altLang="en-US" dirty="0"/>
              <a:t>애니메이션 </a:t>
            </a:r>
            <a:r>
              <a:rPr lang="en-US" altLang="ko-KR" dirty="0"/>
              <a:t>:</a:t>
            </a:r>
            <a:r>
              <a:rPr lang="ko-KR" altLang="en-US" dirty="0"/>
              <a:t> 클릭 </a:t>
            </a:r>
            <a:r>
              <a:rPr lang="en-US" altLang="ko-KR" dirty="0"/>
              <a:t>&amp;</a:t>
            </a:r>
            <a:r>
              <a:rPr lang="ko-KR" altLang="en-US" dirty="0"/>
              <a:t> 드래그로 연결선을 잊는 과정</a:t>
            </a:r>
            <a:endParaRPr lang="en-US" altLang="ko-KR" dirty="0"/>
          </a:p>
        </p:txBody>
      </p:sp>
      <p:sp>
        <p:nvSpPr>
          <p:cNvPr id="89" name="TextBox 88"/>
          <p:cNvSpPr txBox="1"/>
          <p:nvPr/>
        </p:nvSpPr>
        <p:spPr>
          <a:xfrm>
            <a:off x="4591682" y="871503"/>
            <a:ext cx="94897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Create dashboard</a:t>
            </a:r>
            <a:endParaRPr lang="ko-KR" altLang="en-US" sz="900" b="1" dirty="0">
              <a:solidFill>
                <a:prstClr val="black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90" name="그룹 89"/>
          <p:cNvGrpSpPr/>
          <p:nvPr/>
        </p:nvGrpSpPr>
        <p:grpSpPr>
          <a:xfrm>
            <a:off x="3887123" y="7173728"/>
            <a:ext cx="2358094" cy="249130"/>
            <a:chOff x="4008125" y="6193790"/>
            <a:chExt cx="2358094" cy="249130"/>
          </a:xfrm>
        </p:grpSpPr>
        <p:sp>
          <p:nvSpPr>
            <p:cNvPr id="92" name="모서리가 둥근 직사각형 127"/>
            <p:cNvSpPr/>
            <p:nvPr/>
          </p:nvSpPr>
          <p:spPr>
            <a:xfrm>
              <a:off x="5197489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다음</a:t>
              </a:r>
            </a:p>
          </p:txBody>
        </p:sp>
        <p:sp>
          <p:nvSpPr>
            <p:cNvPr id="97" name="모서리가 둥근 직사각형 127"/>
            <p:cNvSpPr/>
            <p:nvPr/>
          </p:nvSpPr>
          <p:spPr>
            <a:xfrm>
              <a:off x="4008125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취소</a:t>
              </a: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3589014" y="1387996"/>
            <a:ext cx="295433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Setting up relationships between </a:t>
            </a:r>
            <a:r>
              <a:rPr lang="en-US" altLang="ko-KR" sz="1100" b="1" dirty="0" err="1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datasources</a:t>
            </a:r>
            <a:endParaRPr lang="ko-KR" altLang="en-US" sz="1100" b="1" dirty="0">
              <a:solidFill>
                <a:prstClr val="black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4759238" y="1040780"/>
            <a:ext cx="526546" cy="96644"/>
            <a:chOff x="5087452" y="1040780"/>
            <a:chExt cx="526546" cy="96644"/>
          </a:xfrm>
        </p:grpSpPr>
        <p:sp>
          <p:nvSpPr>
            <p:cNvPr id="21" name="타원 20"/>
            <p:cNvSpPr/>
            <p:nvPr/>
          </p:nvSpPr>
          <p:spPr>
            <a:xfrm>
              <a:off x="5087452" y="1040780"/>
              <a:ext cx="96644" cy="9664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5517354" y="1040780"/>
              <a:ext cx="96644" cy="9664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cxnSp>
          <p:nvCxnSpPr>
            <p:cNvPr id="23" name="직선 연결선[R] 22"/>
            <p:cNvCxnSpPr/>
            <p:nvPr/>
          </p:nvCxnSpPr>
          <p:spPr>
            <a:xfrm>
              <a:off x="5185926" y="1089102"/>
              <a:ext cx="3314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03390" y="699126"/>
            <a:ext cx="525395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[03</a:t>
            </a:r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6</a:t>
            </a:r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.</a:t>
            </a:r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]</a:t>
            </a:r>
            <a:endParaRPr lang="ko-KR" altLang="en-US" sz="5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551482" y="1641423"/>
            <a:ext cx="7052872" cy="4347147"/>
            <a:chOff x="1551482" y="1641423"/>
            <a:chExt cx="7052872" cy="4347147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1551482" y="1641423"/>
              <a:ext cx="7052872" cy="4347147"/>
            </a:xfrm>
            <a:prstGeom prst="roundRect">
              <a:avLst>
                <a:gd name="adj" fmla="val 1150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1551482" y="2015738"/>
              <a:ext cx="7052872" cy="3972832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5900168" y="4516144"/>
              <a:ext cx="1044372" cy="3272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70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DS name name...</a:t>
              </a:r>
              <a:endParaRPr kumimoji="1" lang="ko-KR" altLang="en-US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2947927" y="3184636"/>
              <a:ext cx="1044372" cy="3272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70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DS name name...</a:t>
              </a:r>
              <a:endParaRPr kumimoji="1" lang="ko-KR" altLang="en-US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5076487" y="2515562"/>
              <a:ext cx="1044372" cy="3272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70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DS name name...</a:t>
              </a:r>
              <a:endParaRPr kumimoji="1" lang="ko-KR" altLang="en-US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4223894" y="4346038"/>
              <a:ext cx="1044372" cy="3272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700" dirty="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DS name name...</a:t>
              </a:r>
              <a:endParaRPr kumimoji="1" lang="ko-KR" altLang="en-US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cxnSp>
          <p:nvCxnSpPr>
            <p:cNvPr id="18" name="구부러진 연결선[U] 17"/>
            <p:cNvCxnSpPr>
              <a:stCxn id="37" idx="3"/>
              <a:endCxn id="38" idx="1"/>
            </p:cNvCxnSpPr>
            <p:nvPr/>
          </p:nvCxnSpPr>
          <p:spPr>
            <a:xfrm flipV="1">
              <a:off x="3992299" y="2679204"/>
              <a:ext cx="1084188" cy="669074"/>
            </a:xfrm>
            <a:prstGeom prst="curvedConnector3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구부러진 연결선[U] 56"/>
            <p:cNvCxnSpPr>
              <a:stCxn id="37" idx="3"/>
              <a:endCxn id="36" idx="1"/>
            </p:cNvCxnSpPr>
            <p:nvPr/>
          </p:nvCxnSpPr>
          <p:spPr>
            <a:xfrm>
              <a:off x="3992299" y="3348278"/>
              <a:ext cx="1907869" cy="1331508"/>
            </a:xfrm>
            <a:prstGeom prst="curvedConnector3">
              <a:avLst>
                <a:gd name="adj1" fmla="val 75147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구부러진 연결선[U] 58"/>
            <p:cNvCxnSpPr>
              <a:stCxn id="39" idx="3"/>
              <a:endCxn id="36" idx="1"/>
            </p:cNvCxnSpPr>
            <p:nvPr/>
          </p:nvCxnSpPr>
          <p:spPr>
            <a:xfrm>
              <a:off x="5268266" y="4509680"/>
              <a:ext cx="631902" cy="170106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그룹 40"/>
            <p:cNvGrpSpPr/>
            <p:nvPr/>
          </p:nvGrpSpPr>
          <p:grpSpPr>
            <a:xfrm>
              <a:off x="8261604" y="2117548"/>
              <a:ext cx="152756" cy="152756"/>
              <a:chOff x="8723054" y="4474149"/>
              <a:chExt cx="268546" cy="268546"/>
            </a:xfrm>
          </p:grpSpPr>
          <p:sp>
            <p:nvSpPr>
              <p:cNvPr id="42" name="액자 41"/>
              <p:cNvSpPr/>
              <p:nvPr/>
            </p:nvSpPr>
            <p:spPr>
              <a:xfrm>
                <a:off x="8759207" y="4510301"/>
                <a:ext cx="196240" cy="196240"/>
              </a:xfrm>
              <a:prstGeom prst="frame">
                <a:avLst>
                  <a:gd name="adj1" fmla="val 20697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70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8723054" y="4585562"/>
                <a:ext cx="268546" cy="4571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70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44" name="직사각형 43"/>
              <p:cNvSpPr/>
              <p:nvPr/>
            </p:nvSpPr>
            <p:spPr>
              <a:xfrm rot="5400000">
                <a:off x="8723054" y="4585562"/>
                <a:ext cx="268546" cy="4571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70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6274" y="2112823"/>
              <a:ext cx="132190" cy="132190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5594" y="2117548"/>
              <a:ext cx="132190" cy="132190"/>
            </a:xfrm>
            <a:prstGeom prst="rect">
              <a:avLst/>
            </a:prstGeom>
          </p:spPr>
        </p:pic>
        <p:cxnSp>
          <p:nvCxnSpPr>
            <p:cNvPr id="31" name="직선 연결선[R] 30"/>
            <p:cNvCxnSpPr/>
            <p:nvPr/>
          </p:nvCxnSpPr>
          <p:spPr>
            <a:xfrm>
              <a:off x="1551482" y="2000738"/>
              <a:ext cx="705287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5419839" y="2715871"/>
              <a:ext cx="407163" cy="923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600" dirty="0">
                  <a:latin typeface="+mj-lt"/>
                  <a:ea typeface="Nanum Gothic" charset="-127"/>
                  <a:cs typeface="Nanum Gothic" charset="-127"/>
                </a:rPr>
                <a:t>Key : FABID</a:t>
              </a:r>
              <a:endParaRPr lang="ko-KR" altLang="en-US" sz="600" dirty="0"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255214" y="3381383"/>
              <a:ext cx="407163" cy="923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600">
                  <a:ea typeface="Nanum Gothic" charset="-127"/>
                  <a:cs typeface="Nanum Gothic" charset="-127"/>
                </a:rPr>
                <a:t>Key : </a:t>
              </a:r>
              <a:r>
                <a:rPr lang="en-US" altLang="ko-KR" sz="600">
                  <a:latin typeface="+mj-lt"/>
                  <a:ea typeface="Nanum Gothic" charset="-127"/>
                  <a:cs typeface="Nanum Gothic" charset="-127"/>
                </a:rPr>
                <a:t>FABID</a:t>
              </a:r>
              <a:endParaRPr lang="ko-KR" altLang="en-US" sz="600" dirty="0"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 rot="17278375">
              <a:off x="4356588" y="2886923"/>
              <a:ext cx="299762" cy="923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  <a:latin typeface="+mj-lt"/>
                  <a:ea typeface="Nanum Gothic" charset="-127"/>
                  <a:cs typeface="Nanum Gothic" charset="-127"/>
                </a:rPr>
                <a:t>X Delete</a:t>
              </a:r>
              <a:endParaRPr lang="ko-KR" altLang="en-US" sz="6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542498" y="4559260"/>
              <a:ext cx="407163" cy="923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600">
                  <a:ea typeface="Nanum Gothic" charset="-127"/>
                  <a:cs typeface="Nanum Gothic" charset="-127"/>
                </a:rPr>
                <a:t>Key : </a:t>
              </a:r>
              <a:r>
                <a:rPr lang="en-US" altLang="ko-KR" sz="600">
                  <a:latin typeface="+mj-lt"/>
                  <a:ea typeface="Nanum Gothic" charset="-127"/>
                  <a:cs typeface="Nanum Gothic" charset="-127"/>
                </a:rPr>
                <a:t>FABID</a:t>
              </a:r>
              <a:endParaRPr lang="ko-KR" altLang="en-US" sz="600" dirty="0"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205745" y="4733721"/>
              <a:ext cx="407163" cy="923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600">
                  <a:ea typeface="Nanum Gothic" charset="-127"/>
                  <a:cs typeface="Nanum Gothic" charset="-127"/>
                </a:rPr>
                <a:t>Key : </a:t>
              </a:r>
              <a:r>
                <a:rPr lang="en-US" altLang="ko-KR" sz="600">
                  <a:latin typeface="+mj-lt"/>
                  <a:ea typeface="Nanum Gothic" charset="-127"/>
                  <a:cs typeface="Nanum Gothic" charset="-127"/>
                </a:rPr>
                <a:t>FABID</a:t>
              </a:r>
              <a:endParaRPr lang="ko-KR" altLang="en-US" sz="600" dirty="0"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 rot="3542428">
              <a:off x="5255513" y="3761152"/>
              <a:ext cx="299762" cy="923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600">
                  <a:solidFill>
                    <a:schemeClr val="bg1"/>
                  </a:solidFill>
                  <a:latin typeface="+mj-lt"/>
                  <a:ea typeface="Nanum Gothic" charset="-127"/>
                  <a:cs typeface="Nanum Gothic" charset="-127"/>
                </a:rPr>
                <a:t>X Delete</a:t>
              </a:r>
              <a:endParaRPr lang="ko-KR" altLang="en-US" sz="6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 rot="1173111">
              <a:off x="5434335" y="4644984"/>
              <a:ext cx="299762" cy="923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600">
                  <a:solidFill>
                    <a:schemeClr val="bg1"/>
                  </a:solidFill>
                  <a:latin typeface="+mj-lt"/>
                  <a:ea typeface="Nanum Gothic" charset="-127"/>
                  <a:cs typeface="Nanum Gothic" charset="-127"/>
                </a:rPr>
                <a:t>X Delete</a:t>
              </a:r>
              <a:endParaRPr lang="ko-KR" altLang="en-US" sz="6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81" name="직사각형 80"/>
          <p:cNvSpPr/>
          <p:nvPr/>
        </p:nvSpPr>
        <p:spPr>
          <a:xfrm>
            <a:off x="1551482" y="2005572"/>
            <a:ext cx="7052872" cy="3982998"/>
          </a:xfrm>
          <a:prstGeom prst="rect">
            <a:avLst/>
          </a:prstGeom>
          <a:solidFill>
            <a:schemeClr val="tx1">
              <a:alpha val="56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30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3427116" y="3327619"/>
            <a:ext cx="1044372" cy="4216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900" dirty="0" err="1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Datasource</a:t>
            </a:r>
            <a:r>
              <a:rPr kumimoji="1" lang="en-US" altLang="ko-KR" sz="9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1</a:t>
            </a:r>
            <a:endParaRPr kumimoji="1" lang="ko-KR" altLang="en-US" sz="9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>
            <a:off x="5572720" y="3333193"/>
            <a:ext cx="1044372" cy="4216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900" dirty="0" err="1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Datasource</a:t>
            </a:r>
            <a:r>
              <a:rPr kumimoji="1" lang="en-US" altLang="ko-KR" sz="9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2</a:t>
            </a:r>
            <a:endParaRPr kumimoji="1" lang="ko-KR" altLang="en-US" sz="9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700840" y="4028165"/>
            <a:ext cx="2689840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Click on a </a:t>
            </a:r>
            <a:r>
              <a:rPr lang="en-US" altLang="ko-KR" sz="1050" b="1" dirty="0" err="1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datasource</a:t>
            </a:r>
            <a:r>
              <a:rPr lang="en-US" altLang="ko-KR" sz="1050" b="1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 and drag the edge </a:t>
            </a:r>
          </a:p>
          <a:p>
            <a:pPr algn="ctr"/>
            <a:r>
              <a:rPr lang="en-US" altLang="ko-KR" sz="105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to another </a:t>
            </a:r>
            <a:r>
              <a:rPr lang="en-US" altLang="ko-KR" sz="1050" dirty="0" err="1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datasource</a:t>
            </a:r>
            <a:r>
              <a:rPr lang="en-US" altLang="ko-KR" sz="105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 to connect them</a:t>
            </a:r>
            <a:endParaRPr lang="ko-KR" altLang="en-US" sz="1050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cxnSp>
        <p:nvCxnSpPr>
          <p:cNvPr id="12" name="직선 연결선[R] 11"/>
          <p:cNvCxnSpPr>
            <a:endCxn id="83" idx="3"/>
          </p:cNvCxnSpPr>
          <p:nvPr/>
        </p:nvCxnSpPr>
        <p:spPr>
          <a:xfrm flipH="1">
            <a:off x="4471488" y="3491262"/>
            <a:ext cx="551938" cy="47166"/>
          </a:xfrm>
          <a:prstGeom prst="line">
            <a:avLst/>
          </a:prstGeom>
          <a:ln w="50800">
            <a:solidFill>
              <a:srgbClr val="D883FF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그림 8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5012054" y="3440945"/>
            <a:ext cx="189996" cy="189996"/>
          </a:xfrm>
          <a:prstGeom prst="rect">
            <a:avLst/>
          </a:prstGeom>
        </p:spPr>
      </p:pic>
      <p:cxnSp>
        <p:nvCxnSpPr>
          <p:cNvPr id="24" name="직선 화살표 연결선 23"/>
          <p:cNvCxnSpPr/>
          <p:nvPr/>
        </p:nvCxnSpPr>
        <p:spPr>
          <a:xfrm>
            <a:off x="4639639" y="3754811"/>
            <a:ext cx="86297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그림 9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27" y="2121764"/>
            <a:ext cx="339696" cy="339696"/>
          </a:xfrm>
          <a:prstGeom prst="rect">
            <a:avLst/>
          </a:prstGeom>
        </p:spPr>
      </p:pic>
      <p:grpSp>
        <p:nvGrpSpPr>
          <p:cNvPr id="30" name="그룹 29"/>
          <p:cNvGrpSpPr/>
          <p:nvPr/>
        </p:nvGrpSpPr>
        <p:grpSpPr>
          <a:xfrm>
            <a:off x="1718557" y="2108276"/>
            <a:ext cx="363649" cy="363649"/>
            <a:chOff x="1718557" y="2097811"/>
            <a:chExt cx="363649" cy="363649"/>
          </a:xfrm>
        </p:grpSpPr>
        <p:sp>
          <p:nvSpPr>
            <p:cNvPr id="27" name="타원 26"/>
            <p:cNvSpPr/>
            <p:nvPr/>
          </p:nvSpPr>
          <p:spPr>
            <a:xfrm>
              <a:off x="1718557" y="2097811"/>
              <a:ext cx="363649" cy="36364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28" name="십자형[C] 27"/>
            <p:cNvSpPr/>
            <p:nvPr/>
          </p:nvSpPr>
          <p:spPr>
            <a:xfrm rot="2700000">
              <a:off x="1794020" y="2173274"/>
              <a:ext cx="212722" cy="212722"/>
            </a:xfrm>
            <a:prstGeom prst="plus">
              <a:avLst>
                <a:gd name="adj" fmla="val 45581"/>
              </a:avLst>
            </a:prstGeom>
            <a:solidFill>
              <a:schemeClr val="tx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cxnSp>
        <p:nvCxnSpPr>
          <p:cNvPr id="93" name="직선 화살표 연결선 92"/>
          <p:cNvCxnSpPr>
            <a:stCxn id="91" idx="3"/>
            <a:endCxn id="27" idx="2"/>
          </p:cNvCxnSpPr>
          <p:nvPr/>
        </p:nvCxnSpPr>
        <p:spPr>
          <a:xfrm flipV="1">
            <a:off x="1340923" y="2290101"/>
            <a:ext cx="377634" cy="1511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타원 78"/>
          <p:cNvSpPr/>
          <p:nvPr/>
        </p:nvSpPr>
        <p:spPr>
          <a:xfrm>
            <a:off x="1485008" y="1964848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75728" y="578520"/>
            <a:ext cx="12116272" cy="6279480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sz="700" dirty="0">
              <a:solidFill>
                <a:srgbClr val="7030A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1637117" y="1718220"/>
            <a:ext cx="1147895" cy="19992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Done</a:t>
            </a:r>
            <a:endParaRPr kumimoji="1"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565768" y="1768685"/>
            <a:ext cx="91531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b="1" dirty="0">
                <a:latin typeface="+mj-lt"/>
                <a:ea typeface="Nanum Gothic" charset="-127"/>
                <a:cs typeface="Nanum Gothic" charset="-127"/>
              </a:rPr>
              <a:t>Edit associations</a:t>
            </a:r>
            <a:endParaRPr lang="ko-KR" altLang="en-US" sz="900" b="1" dirty="0">
              <a:latin typeface="+mj-lt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011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모서리가 둥근 직사각형 34"/>
          <p:cNvSpPr/>
          <p:nvPr/>
        </p:nvSpPr>
        <p:spPr>
          <a:xfrm>
            <a:off x="1551482" y="1641423"/>
            <a:ext cx="7052872" cy="4347147"/>
          </a:xfrm>
          <a:prstGeom prst="roundRect">
            <a:avLst>
              <a:gd name="adj" fmla="val 115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5" name="모서리가 둥근 직사각형 74"/>
          <p:cNvSpPr/>
          <p:nvPr/>
        </p:nvSpPr>
        <p:spPr>
          <a:xfrm>
            <a:off x="1551482" y="2015738"/>
            <a:ext cx="7052872" cy="397283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대시보드 생성 </a:t>
            </a:r>
            <a:r>
              <a:rPr kumimoji="1" lang="en-US" altLang="ko-KR" dirty="0"/>
              <a:t>1</a:t>
            </a:r>
            <a:r>
              <a:rPr kumimoji="1" lang="ko-KR" altLang="en-US" dirty="0"/>
              <a:t>단계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데이터소스 없음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ko-KR" altLang="en-US" dirty="0">
                <a:solidFill>
                  <a:srgbClr val="FF0000"/>
                </a:solidFill>
              </a:rPr>
              <a:t>관계 설정 편집 상태</a:t>
            </a:r>
            <a:endParaRPr lang="en-US" altLang="ko-KR" dirty="0">
              <a:solidFill>
                <a:srgbClr val="FF0000"/>
              </a:solidFill>
            </a:endParaRPr>
          </a:p>
          <a:p>
            <a:pPr lvl="0"/>
            <a:r>
              <a:rPr lang="ko-KR" altLang="en-US" dirty="0"/>
              <a:t>기존 관계선 삭제</a:t>
            </a:r>
            <a:endParaRPr lang="en-US" altLang="ko-KR" dirty="0"/>
          </a:p>
          <a:p>
            <a:pPr lvl="1"/>
            <a:r>
              <a:rPr lang="ko-KR" altLang="en-US" dirty="0"/>
              <a:t>기존 관계선 클릭 </a:t>
            </a:r>
            <a:r>
              <a:rPr lang="en-US" altLang="ko-KR" dirty="0"/>
              <a:t>&gt;</a:t>
            </a:r>
            <a:r>
              <a:rPr lang="ko-KR" altLang="en-US" dirty="0"/>
              <a:t> 관계선 삭제됨</a:t>
            </a:r>
            <a:endParaRPr lang="en-US" altLang="ko-KR" dirty="0"/>
          </a:p>
          <a:p>
            <a:pPr lvl="0"/>
            <a:r>
              <a:rPr lang="ko-KR" altLang="en-US" dirty="0"/>
              <a:t>데이터소스 </a:t>
            </a:r>
            <a:endParaRPr lang="en-US" altLang="ko-KR" dirty="0"/>
          </a:p>
          <a:p>
            <a:pPr lvl="1"/>
            <a:r>
              <a:rPr lang="ko-KR" altLang="en-US" dirty="0"/>
              <a:t>클릭 </a:t>
            </a:r>
            <a:r>
              <a:rPr lang="en-US" altLang="ko-KR" dirty="0"/>
              <a:t>&amp;</a:t>
            </a:r>
            <a:r>
              <a:rPr lang="ko-KR" altLang="en-US" dirty="0"/>
              <a:t> 드래그 </a:t>
            </a:r>
            <a:r>
              <a:rPr lang="en-US" altLang="ko-KR" dirty="0"/>
              <a:t>&gt;</a:t>
            </a:r>
            <a:r>
              <a:rPr lang="ko-KR" altLang="en-US" dirty="0"/>
              <a:t> 관계선 추가 팝업 출력 </a:t>
            </a:r>
            <a:r>
              <a:rPr lang="en-US" altLang="ko-KR" dirty="0">
                <a:solidFill>
                  <a:srgbClr val="00B0F0"/>
                </a:solidFill>
              </a:rPr>
              <a:t>☞</a:t>
            </a:r>
            <a:r>
              <a:rPr lang="ko-KR" altLang="en-US" dirty="0">
                <a:solidFill>
                  <a:srgbClr val="00B0F0"/>
                </a:solidFill>
              </a:rPr>
              <a:t> </a:t>
            </a:r>
            <a:r>
              <a:rPr lang="mr-IN" altLang="ko-KR" dirty="0">
                <a:solidFill>
                  <a:srgbClr val="00B0F0"/>
                </a:solidFill>
              </a:rPr>
              <a:t>[039.0]</a:t>
            </a:r>
            <a:endParaRPr lang="en-US" altLang="ko-KR" dirty="0"/>
          </a:p>
          <a:p>
            <a:pPr lvl="0"/>
            <a:r>
              <a:rPr lang="ko-KR" altLang="en-US" dirty="0"/>
              <a:t>완료</a:t>
            </a:r>
            <a:endParaRPr lang="en-US" altLang="ko-KR" dirty="0"/>
          </a:p>
          <a:p>
            <a:pPr lvl="1"/>
            <a:r>
              <a:rPr lang="ko-KR" altLang="en-US" dirty="0"/>
              <a:t>클릭 </a:t>
            </a:r>
            <a:r>
              <a:rPr lang="en-US" altLang="ko-KR" dirty="0"/>
              <a:t>&gt;</a:t>
            </a:r>
            <a:r>
              <a:rPr lang="ko-KR" altLang="en-US" dirty="0"/>
              <a:t> 관계 편집 모드가 해제되고</a:t>
            </a:r>
            <a:r>
              <a:rPr lang="en-US" altLang="ko-KR" dirty="0"/>
              <a:t>,</a:t>
            </a:r>
            <a:r>
              <a:rPr lang="ko-KR" altLang="en-US" dirty="0"/>
              <a:t> 보드 열람 모드로 변경됨</a:t>
            </a:r>
            <a:endParaRPr lang="en-US" altLang="ko-KR" dirty="0"/>
          </a:p>
          <a:p>
            <a:pPr marL="85727" lvl="1" indent="0">
              <a:buNone/>
            </a:pPr>
            <a:r>
              <a:rPr lang="ko-KR" altLang="en-US" dirty="0">
                <a:solidFill>
                  <a:srgbClr val="FF0000"/>
                </a:solidFill>
              </a:rPr>
              <a:t>중요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신규 관계선을 생성하는 이벤트 이외에 모든 다른 요소에 대한 이벤트는 보드 열람 모드와 동일함</a:t>
            </a:r>
            <a:r>
              <a:rPr lang="en-US" altLang="ko-KR" dirty="0"/>
              <a:t>.</a:t>
            </a:r>
            <a:r>
              <a:rPr lang="ko-KR" altLang="en-US" dirty="0"/>
              <a:t> 신규 관계선 생성 이외의 이벤트 발생시</a:t>
            </a:r>
            <a:r>
              <a:rPr lang="en-US" altLang="ko-KR" dirty="0"/>
              <a:t>,</a:t>
            </a:r>
            <a:r>
              <a:rPr lang="ko-KR" altLang="en-US" dirty="0"/>
              <a:t> 관계 설정 편집 상태가 해제되고 해당 이벤트에 해당하는 화면이 나타남</a:t>
            </a:r>
            <a:endParaRPr lang="en-US" altLang="ko-KR" dirty="0"/>
          </a:p>
        </p:txBody>
      </p:sp>
      <p:sp>
        <p:nvSpPr>
          <p:cNvPr id="89" name="TextBox 88"/>
          <p:cNvSpPr txBox="1"/>
          <p:nvPr/>
        </p:nvSpPr>
        <p:spPr>
          <a:xfrm>
            <a:off x="4591682" y="871503"/>
            <a:ext cx="94897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Create dashboard</a:t>
            </a:r>
            <a:endParaRPr lang="ko-KR" altLang="en-US" sz="900" b="1" dirty="0">
              <a:solidFill>
                <a:prstClr val="black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589014" y="1387996"/>
            <a:ext cx="295433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Setting up relationships between </a:t>
            </a:r>
            <a:r>
              <a:rPr lang="en-US" altLang="ko-KR" sz="1100" b="1" dirty="0" err="1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datasources</a:t>
            </a:r>
            <a:endParaRPr lang="ko-KR" altLang="en-US" sz="1100" b="1" dirty="0">
              <a:solidFill>
                <a:prstClr val="black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4759238" y="1040780"/>
            <a:ext cx="526546" cy="96644"/>
            <a:chOff x="5087452" y="1040780"/>
            <a:chExt cx="526546" cy="96644"/>
          </a:xfrm>
        </p:grpSpPr>
        <p:sp>
          <p:nvSpPr>
            <p:cNvPr id="21" name="타원 20"/>
            <p:cNvSpPr/>
            <p:nvPr/>
          </p:nvSpPr>
          <p:spPr>
            <a:xfrm>
              <a:off x="5087452" y="1040780"/>
              <a:ext cx="96644" cy="9664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5517354" y="1040780"/>
              <a:ext cx="96644" cy="9664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cxnSp>
          <p:nvCxnSpPr>
            <p:cNvPr id="23" name="직선 연결선[R] 22"/>
            <p:cNvCxnSpPr/>
            <p:nvPr/>
          </p:nvCxnSpPr>
          <p:spPr>
            <a:xfrm>
              <a:off x="5185926" y="1089102"/>
              <a:ext cx="3314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03390" y="699126"/>
            <a:ext cx="525395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[03</a:t>
            </a:r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6</a:t>
            </a:r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.</a:t>
            </a:r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]</a:t>
            </a:r>
            <a:endParaRPr lang="ko-KR" altLang="en-US" sz="5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5900168" y="4516144"/>
            <a:ext cx="1044372" cy="32728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DS name name...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947927" y="3184636"/>
            <a:ext cx="1044372" cy="32728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DS name name...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5076487" y="2515562"/>
            <a:ext cx="1044372" cy="32728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DS name name...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4223894" y="4346038"/>
            <a:ext cx="1044372" cy="32728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DS name name...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18" name="구부러진 연결선[U] 17"/>
          <p:cNvCxnSpPr>
            <a:stCxn id="37" idx="3"/>
            <a:endCxn id="38" idx="1"/>
          </p:cNvCxnSpPr>
          <p:nvPr/>
        </p:nvCxnSpPr>
        <p:spPr>
          <a:xfrm flipV="1">
            <a:off x="3992299" y="2679204"/>
            <a:ext cx="1084188" cy="669074"/>
          </a:xfrm>
          <a:prstGeom prst="curvedConnector3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구부러진 연결선[U] 56"/>
          <p:cNvCxnSpPr>
            <a:stCxn id="37" idx="3"/>
            <a:endCxn id="36" idx="1"/>
          </p:cNvCxnSpPr>
          <p:nvPr/>
        </p:nvCxnSpPr>
        <p:spPr>
          <a:xfrm>
            <a:off x="3992299" y="3348278"/>
            <a:ext cx="1907869" cy="1331508"/>
          </a:xfrm>
          <a:prstGeom prst="curvedConnector3">
            <a:avLst>
              <a:gd name="adj1" fmla="val 7514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구부러진 연결선[U] 58"/>
          <p:cNvCxnSpPr>
            <a:stCxn id="39" idx="3"/>
            <a:endCxn id="36" idx="1"/>
          </p:cNvCxnSpPr>
          <p:nvPr/>
        </p:nvCxnSpPr>
        <p:spPr>
          <a:xfrm>
            <a:off x="5268266" y="4509680"/>
            <a:ext cx="631902" cy="170106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모서리가 둥근 직사각형 63"/>
          <p:cNvSpPr/>
          <p:nvPr/>
        </p:nvSpPr>
        <p:spPr>
          <a:xfrm>
            <a:off x="1637117" y="1718220"/>
            <a:ext cx="1147895" cy="19992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Done</a:t>
            </a:r>
            <a:endParaRPr kumimoji="1"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1467157" y="1770856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8261604" y="2117548"/>
            <a:ext cx="152756" cy="152756"/>
            <a:chOff x="8723054" y="4474149"/>
            <a:chExt cx="268546" cy="268546"/>
          </a:xfrm>
        </p:grpSpPr>
        <p:sp>
          <p:nvSpPr>
            <p:cNvPr id="42" name="액자 41"/>
            <p:cNvSpPr/>
            <p:nvPr/>
          </p:nvSpPr>
          <p:spPr>
            <a:xfrm>
              <a:off x="8759207" y="4510301"/>
              <a:ext cx="196240" cy="196240"/>
            </a:xfrm>
            <a:prstGeom prst="frame">
              <a:avLst>
                <a:gd name="adj1" fmla="val 20697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8723054" y="4585562"/>
              <a:ext cx="268546" cy="457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 rot="5400000">
              <a:off x="8723054" y="4585562"/>
              <a:ext cx="268546" cy="457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pic>
        <p:nvPicPr>
          <p:cNvPr id="49" name="그림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274" y="2112823"/>
            <a:ext cx="132190" cy="13219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594" y="2117548"/>
            <a:ext cx="132190" cy="13219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4509992" y="3058533"/>
            <a:ext cx="189996" cy="189996"/>
          </a:xfrm>
          <a:prstGeom prst="rect">
            <a:avLst/>
          </a:prstGeom>
        </p:spPr>
      </p:pic>
      <p:sp>
        <p:nvSpPr>
          <p:cNvPr id="60" name="타원 59"/>
          <p:cNvSpPr/>
          <p:nvPr/>
        </p:nvSpPr>
        <p:spPr>
          <a:xfrm>
            <a:off x="6151943" y="3644644"/>
            <a:ext cx="93274" cy="93274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4294736" y="2895985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6045972" y="3755586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cxnSp>
        <p:nvCxnSpPr>
          <p:cNvPr id="25" name="구부러진 연결선[U] 24"/>
          <p:cNvCxnSpPr>
            <a:stCxn id="60" idx="6"/>
            <a:endCxn id="36" idx="0"/>
          </p:cNvCxnSpPr>
          <p:nvPr/>
        </p:nvCxnSpPr>
        <p:spPr>
          <a:xfrm>
            <a:off x="6245217" y="3691281"/>
            <a:ext cx="177137" cy="824863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6193009" y="3667259"/>
            <a:ext cx="189996" cy="189996"/>
          </a:xfrm>
          <a:prstGeom prst="rect">
            <a:avLst/>
          </a:prstGeom>
        </p:spPr>
      </p:pic>
      <p:cxnSp>
        <p:nvCxnSpPr>
          <p:cNvPr id="29" name="직선 화살표 연결선 28"/>
          <p:cNvCxnSpPr/>
          <p:nvPr/>
        </p:nvCxnSpPr>
        <p:spPr>
          <a:xfrm flipH="1" flipV="1">
            <a:off x="6513912" y="3716985"/>
            <a:ext cx="161933" cy="8457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[R] 30"/>
          <p:cNvCxnSpPr/>
          <p:nvPr/>
        </p:nvCxnSpPr>
        <p:spPr>
          <a:xfrm>
            <a:off x="1551482" y="2000738"/>
            <a:ext cx="70528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5419839" y="2715871"/>
            <a:ext cx="40716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600" dirty="0">
                <a:latin typeface="+mj-lt"/>
                <a:ea typeface="Nanum Gothic" charset="-127"/>
                <a:cs typeface="Nanum Gothic" charset="-127"/>
              </a:rPr>
              <a:t>Key : FABID</a:t>
            </a:r>
            <a:endParaRPr lang="ko-KR" altLang="en-US" sz="600" dirty="0"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255214" y="3381383"/>
            <a:ext cx="40716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600">
                <a:ea typeface="Nanum Gothic" charset="-127"/>
                <a:cs typeface="Nanum Gothic" charset="-127"/>
              </a:rPr>
              <a:t>Key : </a:t>
            </a:r>
            <a:r>
              <a:rPr lang="en-US" altLang="ko-KR" sz="600">
                <a:latin typeface="+mj-lt"/>
                <a:ea typeface="Nanum Gothic" charset="-127"/>
                <a:cs typeface="Nanum Gothic" charset="-127"/>
              </a:rPr>
              <a:t>FABID</a:t>
            </a:r>
            <a:endParaRPr lang="ko-KR" altLang="en-US" sz="600" dirty="0"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 rot="18180695">
            <a:off x="4228350" y="2886923"/>
            <a:ext cx="55624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600" dirty="0">
                <a:latin typeface="+mj-lt"/>
                <a:ea typeface="Nanum Gothic" charset="-127"/>
                <a:cs typeface="Nanum Gothic" charset="-127"/>
              </a:rPr>
              <a:t>Click to confirm</a:t>
            </a:r>
            <a:endParaRPr lang="ko-KR" altLang="en-US" sz="600" dirty="0"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542498" y="4559260"/>
            <a:ext cx="40716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600">
                <a:ea typeface="Nanum Gothic" charset="-127"/>
                <a:cs typeface="Nanum Gothic" charset="-127"/>
              </a:rPr>
              <a:t>Key : </a:t>
            </a:r>
            <a:r>
              <a:rPr lang="en-US" altLang="ko-KR" sz="600">
                <a:latin typeface="+mj-lt"/>
                <a:ea typeface="Nanum Gothic" charset="-127"/>
                <a:cs typeface="Nanum Gothic" charset="-127"/>
              </a:rPr>
              <a:t>FABID</a:t>
            </a:r>
            <a:endParaRPr lang="ko-KR" altLang="en-US" sz="600" dirty="0"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205745" y="4733721"/>
            <a:ext cx="407163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600">
                <a:ea typeface="Nanum Gothic" charset="-127"/>
                <a:cs typeface="Nanum Gothic" charset="-127"/>
              </a:rPr>
              <a:t>Key : </a:t>
            </a:r>
            <a:r>
              <a:rPr lang="en-US" altLang="ko-KR" sz="600">
                <a:latin typeface="+mj-lt"/>
                <a:ea typeface="Nanum Gothic" charset="-127"/>
                <a:cs typeface="Nanum Gothic" charset="-127"/>
              </a:rPr>
              <a:t>FABID</a:t>
            </a:r>
            <a:endParaRPr lang="ko-KR" altLang="en-US" sz="600" dirty="0"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 rot="3542428">
            <a:off x="5255513" y="3761152"/>
            <a:ext cx="29976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X Delete</a:t>
            </a:r>
            <a:endParaRPr lang="ko-KR" altLang="en-US" sz="600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 rot="1173111">
            <a:off x="5434335" y="4644984"/>
            <a:ext cx="29976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6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rPr>
              <a:t>X Delete</a:t>
            </a:r>
            <a:endParaRPr lang="ko-KR" altLang="en-US" sz="600" dirty="0">
              <a:solidFill>
                <a:schemeClr val="bg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557" y="2121764"/>
            <a:ext cx="339696" cy="339696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4565768" y="1768685"/>
            <a:ext cx="91531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b="1">
                <a:latin typeface="+mj-lt"/>
                <a:ea typeface="Nanum Gothic" charset="-127"/>
                <a:cs typeface="Nanum Gothic" charset="-127"/>
              </a:rPr>
              <a:t>Edit </a:t>
            </a:r>
            <a:r>
              <a:rPr lang="en-US" altLang="ko-KR" sz="900" b="1" dirty="0">
                <a:latin typeface="+mj-lt"/>
                <a:ea typeface="Nanum Gothic" charset="-127"/>
                <a:cs typeface="Nanum Gothic" charset="-127"/>
              </a:rPr>
              <a:t>associations</a:t>
            </a:r>
            <a:endParaRPr lang="ko-KR" altLang="en-US" sz="900" b="1" dirty="0">
              <a:latin typeface="+mj-lt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64946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모서리가 둥근 직사각형 34"/>
          <p:cNvSpPr/>
          <p:nvPr/>
        </p:nvSpPr>
        <p:spPr>
          <a:xfrm>
            <a:off x="1551482" y="1641423"/>
            <a:ext cx="7052872" cy="4347147"/>
          </a:xfrm>
          <a:prstGeom prst="roundRect">
            <a:avLst>
              <a:gd name="adj" fmla="val 115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대시보드 생성 </a:t>
            </a:r>
            <a:r>
              <a:rPr kumimoji="1" lang="en-US" altLang="ko-KR" dirty="0"/>
              <a:t>1</a:t>
            </a:r>
            <a:r>
              <a:rPr kumimoji="1" lang="ko-KR" altLang="en-US" dirty="0"/>
              <a:t>단계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데이터소스 없음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ko-KR" altLang="en-US" dirty="0">
                <a:solidFill>
                  <a:srgbClr val="FF0000"/>
                </a:solidFill>
              </a:rPr>
              <a:t>보드 열람 상태</a:t>
            </a:r>
            <a:endParaRPr lang="en-US" altLang="ko-KR" dirty="0">
              <a:solidFill>
                <a:srgbClr val="FF0000"/>
              </a:solidFill>
            </a:endParaRPr>
          </a:p>
          <a:p>
            <a:pPr lvl="0"/>
            <a:r>
              <a:rPr lang="ko-KR" altLang="en-US" dirty="0"/>
              <a:t>보드 위치 이동</a:t>
            </a:r>
            <a:endParaRPr lang="en-US" altLang="ko-KR" dirty="0"/>
          </a:p>
          <a:p>
            <a:pPr lvl="1"/>
            <a:r>
              <a:rPr lang="ko-KR" altLang="en-US" dirty="0"/>
              <a:t>기본적으로 보드 영역의 빈곳을 클릭 </a:t>
            </a:r>
            <a:r>
              <a:rPr lang="en-US" altLang="ko-KR" dirty="0"/>
              <a:t>&amp;</a:t>
            </a:r>
            <a:r>
              <a:rPr lang="ko-KR" altLang="en-US" dirty="0"/>
              <a:t> 홀드 </a:t>
            </a:r>
            <a:r>
              <a:rPr lang="en-US" altLang="ko-KR" dirty="0"/>
              <a:t>&amp;</a:t>
            </a:r>
            <a:r>
              <a:rPr lang="ko-KR" altLang="en-US" dirty="0"/>
              <a:t> 드래그하여 보드 자체의 위치를 이동할 수 있음</a:t>
            </a:r>
            <a:endParaRPr lang="en-US" altLang="ko-KR" dirty="0"/>
          </a:p>
          <a:p>
            <a:pPr lvl="1"/>
            <a:r>
              <a:rPr lang="ko-KR" altLang="en-US" dirty="0"/>
              <a:t>보드에서 숨겨진 맵의 부분이 있을 경우</a:t>
            </a:r>
            <a:r>
              <a:rPr lang="en-US" altLang="ko-KR" dirty="0"/>
              <a:t>,</a:t>
            </a:r>
            <a:r>
              <a:rPr lang="ko-KR" altLang="en-US" dirty="0"/>
              <a:t> 세로</a:t>
            </a:r>
            <a:r>
              <a:rPr lang="en-US" altLang="ko-KR" dirty="0"/>
              <a:t>/</a:t>
            </a:r>
            <a:r>
              <a:rPr lang="ko-KR" altLang="en-US" dirty="0"/>
              <a:t>가로 스크롤이 나타남</a:t>
            </a:r>
            <a:r>
              <a:rPr lang="en-US" altLang="ko-KR" dirty="0"/>
              <a:t>.</a:t>
            </a:r>
            <a:r>
              <a:rPr lang="ko-KR" altLang="en-US" dirty="0"/>
              <a:t> 스크롤을 움직여 보드의 위치를 이동할 수 있음</a:t>
            </a:r>
            <a:endParaRPr lang="en-US" altLang="ko-KR" dirty="0"/>
          </a:p>
          <a:p>
            <a:r>
              <a:rPr lang="ko-KR" altLang="en-US" dirty="0"/>
              <a:t>보드 확대 축소</a:t>
            </a:r>
            <a:endParaRPr lang="en-US" altLang="ko-KR" dirty="0"/>
          </a:p>
          <a:p>
            <a:pPr lvl="1"/>
            <a:r>
              <a:rPr lang="ko-KR" altLang="en-US" dirty="0"/>
              <a:t>줌인</a:t>
            </a:r>
            <a:r>
              <a:rPr lang="en-US" altLang="ko-KR" dirty="0"/>
              <a:t>,</a:t>
            </a:r>
            <a:r>
              <a:rPr lang="ko-KR" altLang="en-US" dirty="0"/>
              <a:t> 줌아웃 버튼으로 보드 확대 축소 가능</a:t>
            </a:r>
            <a:endParaRPr lang="en-US" altLang="ko-KR" dirty="0"/>
          </a:p>
          <a:p>
            <a:pPr lvl="1"/>
            <a:r>
              <a:rPr lang="ko-KR" altLang="en-US" dirty="0"/>
              <a:t>마우스 휠을 사용하여 같은 동작이 가능함</a:t>
            </a:r>
            <a:endParaRPr lang="en-US" altLang="ko-KR" dirty="0"/>
          </a:p>
          <a:p>
            <a:r>
              <a:rPr lang="ko-KR" altLang="en-US" dirty="0"/>
              <a:t>페이지에 맞추기</a:t>
            </a:r>
            <a:endParaRPr lang="en-US" altLang="ko-KR" dirty="0"/>
          </a:p>
          <a:p>
            <a:pPr lvl="1"/>
            <a:r>
              <a:rPr lang="ko-KR" altLang="en-US" dirty="0"/>
              <a:t>맵을 보드에 보기 좋게 맞추는 기능</a:t>
            </a:r>
            <a:endParaRPr lang="en-US" altLang="ko-KR" dirty="0"/>
          </a:p>
          <a:p>
            <a:pPr lvl="1"/>
            <a:r>
              <a:rPr lang="ko-KR" altLang="en-US" dirty="0"/>
              <a:t>클릭 시</a:t>
            </a:r>
            <a:r>
              <a:rPr lang="en-US" altLang="ko-KR" dirty="0"/>
              <a:t>,</a:t>
            </a:r>
            <a:r>
              <a:rPr lang="ko-KR" altLang="en-US" dirty="0"/>
              <a:t> 보드의 위치 및 크기 비율이 화면에 알맞게 보여짐</a:t>
            </a:r>
            <a:endParaRPr lang="en-US" altLang="ko-KR" dirty="0"/>
          </a:p>
          <a:p>
            <a:r>
              <a:rPr lang="ko-KR" altLang="en-US" dirty="0"/>
              <a:t>데이터소스</a:t>
            </a:r>
            <a:endParaRPr lang="en-US" altLang="ko-KR" dirty="0"/>
          </a:p>
          <a:p>
            <a:pPr lvl="1"/>
            <a:r>
              <a:rPr lang="ko-KR" altLang="en-US" dirty="0"/>
              <a:t>클릭 </a:t>
            </a:r>
            <a:r>
              <a:rPr lang="en-US" altLang="ko-KR" dirty="0"/>
              <a:t>&gt;</a:t>
            </a:r>
            <a:r>
              <a:rPr lang="ko-KR" altLang="en-US" dirty="0"/>
              <a:t> 해당 데이터소스의 상세 정보를 확인할 수 있고</a:t>
            </a:r>
            <a:r>
              <a:rPr lang="en-US" altLang="ko-KR" dirty="0"/>
              <a:t>,</a:t>
            </a:r>
            <a:r>
              <a:rPr lang="ko-KR" altLang="en-US" dirty="0"/>
              <a:t> 부가 기능을 수행할 수 있음 </a:t>
            </a:r>
            <a:r>
              <a:rPr lang="en-US" altLang="ko-KR" dirty="0">
                <a:solidFill>
                  <a:srgbClr val="00B0F0"/>
                </a:solidFill>
              </a:rPr>
              <a:t>☞</a:t>
            </a:r>
            <a:r>
              <a:rPr lang="mr-IN" altLang="ko-KR" dirty="0">
                <a:solidFill>
                  <a:srgbClr val="00B0F0"/>
                </a:solidFill>
              </a:rPr>
              <a:t>[</a:t>
            </a:r>
            <a:endParaRPr lang="en-US" altLang="ko-KR" dirty="0"/>
          </a:p>
          <a:p>
            <a:r>
              <a:rPr lang="ko-KR" altLang="en-US" dirty="0"/>
              <a:t>관계선</a:t>
            </a:r>
            <a:endParaRPr lang="en-US" altLang="ko-KR" dirty="0"/>
          </a:p>
          <a:p>
            <a:pPr lvl="1"/>
            <a:r>
              <a:rPr lang="ko-KR" altLang="en-US" dirty="0"/>
              <a:t>클릭 </a:t>
            </a:r>
            <a:r>
              <a:rPr lang="en-US" altLang="ko-KR" dirty="0"/>
              <a:t>&gt;</a:t>
            </a:r>
            <a:r>
              <a:rPr lang="ko-KR" altLang="en-US" dirty="0"/>
              <a:t> 데이터소스간의 관계를 삭제</a:t>
            </a:r>
            <a:r>
              <a:rPr lang="en-US" altLang="ko-KR" dirty="0"/>
              <a:t>,</a:t>
            </a:r>
            <a:r>
              <a:rPr lang="ko-KR" altLang="en-US" dirty="0"/>
              <a:t> 편집할 수 있음</a:t>
            </a:r>
            <a:endParaRPr lang="en-US" altLang="ko-KR" dirty="0"/>
          </a:p>
          <a:p>
            <a:r>
              <a:rPr lang="ko-KR" altLang="en-US" dirty="0"/>
              <a:t>데이터소스 추가</a:t>
            </a:r>
            <a:endParaRPr lang="en-US" altLang="ko-KR" dirty="0"/>
          </a:p>
          <a:p>
            <a:pPr lvl="1"/>
            <a:r>
              <a:rPr lang="ko-KR" altLang="en-US" dirty="0"/>
              <a:t>클릭 </a:t>
            </a:r>
            <a:r>
              <a:rPr lang="en-US" altLang="ko-KR" dirty="0"/>
              <a:t>&gt;</a:t>
            </a:r>
            <a:r>
              <a:rPr lang="ko-KR" altLang="en-US" dirty="0"/>
              <a:t> 데이터소스 선택 팝업 출력 </a:t>
            </a:r>
            <a:r>
              <a:rPr lang="en-US" altLang="ko-KR" dirty="0">
                <a:solidFill>
                  <a:srgbClr val="00B0F0"/>
                </a:solidFill>
              </a:rPr>
              <a:t>☞</a:t>
            </a:r>
            <a:r>
              <a:rPr lang="mr-IN" altLang="ko-KR" dirty="0">
                <a:solidFill>
                  <a:srgbClr val="00B0F0"/>
                </a:solidFill>
              </a:rPr>
              <a:t>[036.1]</a:t>
            </a:r>
            <a:endParaRPr lang="en-US" altLang="ko-KR" dirty="0">
              <a:solidFill>
                <a:srgbClr val="00B0F0"/>
              </a:solidFill>
            </a:endParaRPr>
          </a:p>
          <a:p>
            <a:r>
              <a:rPr lang="ko-KR" altLang="en-US" dirty="0"/>
              <a:t>관계 편집</a:t>
            </a:r>
            <a:endParaRPr lang="en-US" altLang="ko-KR" dirty="0"/>
          </a:p>
          <a:p>
            <a:pPr lvl="1"/>
            <a:r>
              <a:rPr lang="ko-KR" altLang="en-US" dirty="0"/>
              <a:t>데이터소스가 </a:t>
            </a:r>
            <a:r>
              <a:rPr lang="en-US" altLang="ko-KR" dirty="0"/>
              <a:t>2</a:t>
            </a:r>
            <a:r>
              <a:rPr lang="ko-KR" altLang="en-US" dirty="0"/>
              <a:t>개 이상일때 보임</a:t>
            </a:r>
            <a:endParaRPr lang="en-US" altLang="ko-KR" dirty="0"/>
          </a:p>
          <a:p>
            <a:pPr lvl="1"/>
            <a:r>
              <a:rPr lang="ko-KR" altLang="en-US" dirty="0"/>
              <a:t>클릭 </a:t>
            </a:r>
            <a:r>
              <a:rPr lang="en-US" altLang="ko-KR" dirty="0"/>
              <a:t>&gt;</a:t>
            </a:r>
            <a:r>
              <a:rPr lang="ko-KR" altLang="en-US" dirty="0"/>
              <a:t> 관계 편집 모드로 변경됨 </a:t>
            </a:r>
            <a:r>
              <a:rPr lang="en-US" altLang="ko-KR" dirty="0">
                <a:solidFill>
                  <a:srgbClr val="00B0F0"/>
                </a:solidFill>
              </a:rPr>
              <a:t>☞</a:t>
            </a:r>
            <a:r>
              <a:rPr lang="ko-KR" altLang="en-US" dirty="0">
                <a:solidFill>
                  <a:srgbClr val="00B0F0"/>
                </a:solidFill>
              </a:rPr>
              <a:t>앞페이지</a:t>
            </a:r>
            <a:endParaRPr lang="en-US" altLang="ko-KR" dirty="0">
              <a:solidFill>
                <a:srgbClr val="00B0F0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591682" y="871503"/>
            <a:ext cx="94897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Create dashboard</a:t>
            </a:r>
            <a:endParaRPr lang="ko-KR" altLang="en-US" sz="900" b="1" dirty="0">
              <a:solidFill>
                <a:prstClr val="black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90" name="그룹 89"/>
          <p:cNvGrpSpPr/>
          <p:nvPr/>
        </p:nvGrpSpPr>
        <p:grpSpPr>
          <a:xfrm>
            <a:off x="3887123" y="6350851"/>
            <a:ext cx="2358094" cy="249130"/>
            <a:chOff x="4008125" y="6193790"/>
            <a:chExt cx="2358094" cy="249130"/>
          </a:xfrm>
        </p:grpSpPr>
        <p:sp>
          <p:nvSpPr>
            <p:cNvPr id="92" name="모서리가 둥근 직사각형 127"/>
            <p:cNvSpPr/>
            <p:nvPr/>
          </p:nvSpPr>
          <p:spPr>
            <a:xfrm>
              <a:off x="5197489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다음</a:t>
              </a:r>
            </a:p>
          </p:txBody>
        </p:sp>
        <p:sp>
          <p:nvSpPr>
            <p:cNvPr id="97" name="모서리가 둥근 직사각형 127"/>
            <p:cNvSpPr/>
            <p:nvPr/>
          </p:nvSpPr>
          <p:spPr>
            <a:xfrm>
              <a:off x="4008125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취소</a:t>
              </a: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3589014" y="1387996"/>
            <a:ext cx="295433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Setting up relationships between </a:t>
            </a:r>
            <a:r>
              <a:rPr lang="en-US" altLang="ko-KR" sz="1100" b="1" dirty="0" err="1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datasources</a:t>
            </a:r>
            <a:endParaRPr lang="ko-KR" altLang="en-US" sz="1100" b="1" dirty="0">
              <a:solidFill>
                <a:prstClr val="black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4759238" y="1040780"/>
            <a:ext cx="526546" cy="96644"/>
            <a:chOff x="5087452" y="1040780"/>
            <a:chExt cx="526546" cy="96644"/>
          </a:xfrm>
        </p:grpSpPr>
        <p:sp>
          <p:nvSpPr>
            <p:cNvPr id="21" name="타원 20"/>
            <p:cNvSpPr/>
            <p:nvPr/>
          </p:nvSpPr>
          <p:spPr>
            <a:xfrm>
              <a:off x="5087452" y="1040780"/>
              <a:ext cx="96644" cy="9664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5517354" y="1040780"/>
              <a:ext cx="96644" cy="9664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cxnSp>
          <p:nvCxnSpPr>
            <p:cNvPr id="23" name="직선 연결선[R] 22"/>
            <p:cNvCxnSpPr/>
            <p:nvPr/>
          </p:nvCxnSpPr>
          <p:spPr>
            <a:xfrm>
              <a:off x="5185926" y="1089102"/>
              <a:ext cx="3314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03390" y="699126"/>
            <a:ext cx="525395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[036.4]</a:t>
            </a:r>
            <a:endParaRPr lang="ko-KR" altLang="en-US" sz="5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5900168" y="4679430"/>
            <a:ext cx="1044372" cy="32728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DS name name...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947927" y="3347922"/>
            <a:ext cx="1044372" cy="32728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DS name name...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5076487" y="2678848"/>
            <a:ext cx="1044372" cy="32728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DS name name...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4223894" y="4509324"/>
            <a:ext cx="1044372" cy="32728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DS name name...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6841312" y="4832666"/>
            <a:ext cx="189996" cy="189996"/>
          </a:xfrm>
          <a:prstGeom prst="rect">
            <a:avLst/>
          </a:prstGeom>
        </p:spPr>
      </p:pic>
      <p:sp>
        <p:nvSpPr>
          <p:cNvPr id="46" name="모서리가 둥근 직사각형 45"/>
          <p:cNvSpPr/>
          <p:nvPr/>
        </p:nvSpPr>
        <p:spPr>
          <a:xfrm rot="5400000" flipV="1">
            <a:off x="8193349" y="2037436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 rot="10800000" flipV="1">
            <a:off x="1687061" y="5886948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8261604" y="1774560"/>
            <a:ext cx="152756" cy="152756"/>
            <a:chOff x="8723054" y="4474149"/>
            <a:chExt cx="268546" cy="268546"/>
          </a:xfrm>
        </p:grpSpPr>
        <p:sp>
          <p:nvSpPr>
            <p:cNvPr id="11" name="액자 10"/>
            <p:cNvSpPr/>
            <p:nvPr/>
          </p:nvSpPr>
          <p:spPr>
            <a:xfrm>
              <a:off x="8759207" y="4510301"/>
              <a:ext cx="196240" cy="196240"/>
            </a:xfrm>
            <a:prstGeom prst="frame">
              <a:avLst>
                <a:gd name="adj1" fmla="val 20697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723054" y="4585562"/>
              <a:ext cx="268546" cy="457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 rot="5400000">
              <a:off x="8723054" y="4585562"/>
              <a:ext cx="268546" cy="457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cxnSp>
        <p:nvCxnSpPr>
          <p:cNvPr id="18" name="구부러진 연결선[U] 17"/>
          <p:cNvCxnSpPr>
            <a:stCxn id="37" idx="3"/>
            <a:endCxn id="38" idx="1"/>
          </p:cNvCxnSpPr>
          <p:nvPr/>
        </p:nvCxnSpPr>
        <p:spPr>
          <a:xfrm flipV="1">
            <a:off x="3992299" y="2842490"/>
            <a:ext cx="1084188" cy="669074"/>
          </a:xfrm>
          <a:prstGeom prst="curvedConnector3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구부러진 연결선[U] 56"/>
          <p:cNvCxnSpPr>
            <a:stCxn id="37" idx="3"/>
            <a:endCxn id="36" idx="1"/>
          </p:cNvCxnSpPr>
          <p:nvPr/>
        </p:nvCxnSpPr>
        <p:spPr>
          <a:xfrm>
            <a:off x="3992299" y="3511564"/>
            <a:ext cx="1907869" cy="1331508"/>
          </a:xfrm>
          <a:prstGeom prst="curvedConnector3">
            <a:avLst>
              <a:gd name="adj1" fmla="val 75147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구부러진 연결선[U] 58"/>
          <p:cNvCxnSpPr>
            <a:stCxn id="39" idx="3"/>
            <a:endCxn id="36" idx="1"/>
          </p:cNvCxnSpPr>
          <p:nvPr/>
        </p:nvCxnSpPr>
        <p:spPr>
          <a:xfrm>
            <a:off x="5268266" y="4672966"/>
            <a:ext cx="631902" cy="170106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그림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274" y="1769835"/>
            <a:ext cx="132190" cy="132190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594" y="1774560"/>
            <a:ext cx="132190" cy="132190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7799446" y="2577248"/>
            <a:ext cx="203200" cy="203200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1693347" y="1756203"/>
            <a:ext cx="1044372" cy="19992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Add </a:t>
            </a:r>
            <a:r>
              <a:rPr kumimoji="1" lang="en-US" altLang="ko-KR" sz="700" b="1" dirty="0" err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datasource</a:t>
            </a:r>
            <a:endParaRPr kumimoji="1"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7623327" y="2598306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5860502" y="466035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7689800" y="160536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8284511" y="160536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4560224" y="3045481"/>
            <a:ext cx="189996" cy="189996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5036671" y="2795602"/>
            <a:ext cx="94129" cy="94129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3944396" y="3464499"/>
            <a:ext cx="94129" cy="94129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4477920" y="287963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5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1693347" y="1648210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schemeClr val="bg1"/>
                </a:solidFill>
                <a:latin typeface="+mn-ea"/>
                <a:cs typeface="Nanum Gothic" charset="-127"/>
              </a:rPr>
              <a:t>6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2761611" y="164142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7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2864849" y="1749416"/>
            <a:ext cx="1044372" cy="199925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Edit</a:t>
            </a:r>
            <a:r>
              <a:rPr kumimoji="1" lang="ko-KR" altLang="en-US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associations</a:t>
            </a:r>
            <a:endParaRPr kumimoji="1"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854875" y="1756203"/>
            <a:ext cx="4456853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/>
              <a:t>You need to establish relationships between master </a:t>
            </a:r>
            <a:r>
              <a:rPr lang="en-US" altLang="ko-KR" sz="700" dirty="0" err="1"/>
              <a:t>datasources</a:t>
            </a:r>
            <a:r>
              <a:rPr lang="en-US" altLang="ko-KR" sz="700" dirty="0"/>
              <a:t> so that you can link charts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17501450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모서리가 둥근 직사각형 34"/>
          <p:cNvSpPr/>
          <p:nvPr/>
        </p:nvSpPr>
        <p:spPr>
          <a:xfrm>
            <a:off x="1474751" y="1641423"/>
            <a:ext cx="7206334" cy="4392353"/>
          </a:xfrm>
          <a:prstGeom prst="roundRect">
            <a:avLst>
              <a:gd name="adj" fmla="val 115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33927" y="3971761"/>
            <a:ext cx="7070427" cy="206201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대시보드 생성 </a:t>
            </a:r>
            <a:r>
              <a:rPr kumimoji="1" lang="en-US" altLang="ko-KR" dirty="0"/>
              <a:t>1</a:t>
            </a:r>
            <a:r>
              <a:rPr kumimoji="1" lang="ko-KR" altLang="en-US" dirty="0"/>
              <a:t>단계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데이터소스 없음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rgbClr val="FF0000"/>
                </a:solidFill>
              </a:rPr>
              <a:t>보드 열람 상태 </a:t>
            </a:r>
            <a:r>
              <a:rPr lang="en-US" altLang="ko-KR" dirty="0">
                <a:solidFill>
                  <a:srgbClr val="FF0000"/>
                </a:solidFill>
              </a:rPr>
              <a:t>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데이터소스가 선택된 화면</a:t>
            </a:r>
            <a:endParaRPr lang="en-US" altLang="ko-KR" dirty="0"/>
          </a:p>
          <a:p>
            <a:r>
              <a:rPr lang="ko-KR" altLang="en-US" dirty="0">
                <a:latin typeface="+mn-ea"/>
              </a:rPr>
              <a:t>데이터소스 관련 탭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데이터 프리뷰</a:t>
            </a:r>
            <a:r>
              <a:rPr lang="en-US" altLang="ko-KR" dirty="0">
                <a:latin typeface="+mn-ea"/>
              </a:rPr>
              <a:t>(default) / </a:t>
            </a:r>
            <a:r>
              <a:rPr lang="ko-KR" altLang="en-US" dirty="0">
                <a:latin typeface="+mn-ea"/>
              </a:rPr>
              <a:t>조인 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 필수필터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데이터소스 삭제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클릭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관계 설정이 있을 경우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삭제 확인 팝업 출력 </a:t>
            </a:r>
            <a:r>
              <a:rPr lang="en-US" altLang="ko-KR" dirty="0">
                <a:solidFill>
                  <a:srgbClr val="00B0F0"/>
                </a:solidFill>
              </a:rPr>
              <a:t>☞</a:t>
            </a:r>
            <a:r>
              <a:rPr lang="mr-IN" altLang="ko-KR" dirty="0">
                <a:solidFill>
                  <a:srgbClr val="00B0F0"/>
                </a:solidFill>
              </a:rPr>
              <a:t>[08</a:t>
            </a:r>
            <a:r>
              <a:rPr lang="en-US" altLang="ko-KR" dirty="0">
                <a:solidFill>
                  <a:srgbClr val="00B0F0"/>
                </a:solidFill>
              </a:rPr>
              <a:t>2</a:t>
            </a:r>
            <a:r>
              <a:rPr lang="mr-IN" altLang="ko-KR" dirty="0">
                <a:solidFill>
                  <a:srgbClr val="00B0F0"/>
                </a:solidFill>
              </a:rPr>
              <a:t>.0]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컨펌 시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해당 데이터소스 삭제</a:t>
            </a:r>
            <a:r>
              <a:rPr lang="en-US" altLang="ko-KR" dirty="0">
                <a:latin typeface="+mn-ea"/>
              </a:rPr>
              <a:t>.</a:t>
            </a:r>
            <a:r>
              <a:rPr lang="ko-KR" altLang="en-US" dirty="0">
                <a:latin typeface="+mn-ea"/>
              </a:rPr>
              <a:t> 이때 해당 데이터소스에 걸려있는 관계키도 모두 삭제됨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관계 설정이 없을 경우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바로 삭제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결과 데이터 미리보기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데이터 그리드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조인 결과 데이터 확인 가능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미리보기 데이터 제한</a:t>
            </a:r>
            <a:endParaRPr lang="en-US" altLang="ko-KR" dirty="0">
              <a:latin typeface="+mn-ea"/>
            </a:endParaRPr>
          </a:p>
          <a:p>
            <a:pPr lvl="3"/>
            <a:r>
              <a:rPr lang="ko-KR" altLang="en-US" dirty="0">
                <a:latin typeface="+mn-ea"/>
              </a:rPr>
              <a:t>숫자 입력 필드</a:t>
            </a:r>
            <a:endParaRPr lang="en-US" altLang="ko-KR" dirty="0">
              <a:latin typeface="+mn-ea"/>
            </a:endParaRPr>
          </a:p>
          <a:p>
            <a:pPr lvl="4"/>
            <a:r>
              <a:rPr lang="ko-KR" altLang="en-US" dirty="0">
                <a:latin typeface="+mn-ea"/>
              </a:rPr>
              <a:t>입력 </a:t>
            </a:r>
            <a:r>
              <a:rPr lang="en-US" altLang="ko-KR" dirty="0">
                <a:latin typeface="+mn-ea"/>
              </a:rPr>
              <a:t>&amp;</a:t>
            </a:r>
            <a:r>
              <a:rPr lang="ko-KR" altLang="en-US" dirty="0">
                <a:latin typeface="+mn-ea"/>
              </a:rPr>
              <a:t> 포커스 아웃 시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즉시 뷰에 반영</a:t>
            </a:r>
            <a:endParaRPr lang="en-US" altLang="ko-KR" dirty="0">
              <a:latin typeface="+mn-ea"/>
            </a:endParaRPr>
          </a:p>
          <a:p>
            <a:pPr lvl="3"/>
            <a:r>
              <a:rPr lang="en-US" altLang="ko-KR" dirty="0">
                <a:latin typeface="+mn-ea"/>
              </a:rPr>
              <a:t>default : 1,000</a:t>
            </a:r>
            <a:endParaRPr lang="en-US" altLang="ko-KR" dirty="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591682" y="871503"/>
            <a:ext cx="94897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Create dashboard</a:t>
            </a:r>
            <a:endParaRPr lang="ko-KR" altLang="en-US" sz="900" b="1" dirty="0">
              <a:solidFill>
                <a:prstClr val="black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90" name="그룹 89"/>
          <p:cNvGrpSpPr/>
          <p:nvPr/>
        </p:nvGrpSpPr>
        <p:grpSpPr>
          <a:xfrm>
            <a:off x="3887123" y="6350851"/>
            <a:ext cx="2358094" cy="249130"/>
            <a:chOff x="4008125" y="6193790"/>
            <a:chExt cx="2358094" cy="249130"/>
          </a:xfrm>
        </p:grpSpPr>
        <p:sp>
          <p:nvSpPr>
            <p:cNvPr id="92" name="모서리가 둥근 직사각형 127"/>
            <p:cNvSpPr/>
            <p:nvPr/>
          </p:nvSpPr>
          <p:spPr>
            <a:xfrm>
              <a:off x="5197489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다음</a:t>
              </a:r>
            </a:p>
          </p:txBody>
        </p:sp>
        <p:sp>
          <p:nvSpPr>
            <p:cNvPr id="97" name="모서리가 둥근 직사각형 127"/>
            <p:cNvSpPr/>
            <p:nvPr/>
          </p:nvSpPr>
          <p:spPr>
            <a:xfrm>
              <a:off x="4008125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취소</a:t>
              </a: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3589014" y="1387996"/>
            <a:ext cx="295433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Setting up relationships between </a:t>
            </a:r>
            <a:r>
              <a:rPr lang="en-US" altLang="ko-KR" sz="1100" b="1" dirty="0" err="1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datasources</a:t>
            </a:r>
            <a:endParaRPr lang="ko-KR" altLang="en-US" sz="1100" b="1" dirty="0">
              <a:solidFill>
                <a:prstClr val="black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4759238" y="1040780"/>
            <a:ext cx="526546" cy="96644"/>
            <a:chOff x="5087452" y="1040780"/>
            <a:chExt cx="526546" cy="96644"/>
          </a:xfrm>
        </p:grpSpPr>
        <p:sp>
          <p:nvSpPr>
            <p:cNvPr id="21" name="타원 20"/>
            <p:cNvSpPr/>
            <p:nvPr/>
          </p:nvSpPr>
          <p:spPr>
            <a:xfrm>
              <a:off x="5087452" y="1040780"/>
              <a:ext cx="96644" cy="9664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5517354" y="1040780"/>
              <a:ext cx="96644" cy="9664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cxnSp>
          <p:nvCxnSpPr>
            <p:cNvPr id="23" name="직선 연결선[R] 22"/>
            <p:cNvCxnSpPr/>
            <p:nvPr/>
          </p:nvCxnSpPr>
          <p:spPr>
            <a:xfrm>
              <a:off x="5185926" y="1089102"/>
              <a:ext cx="3314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03390" y="699126"/>
            <a:ext cx="525395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[036.5]</a:t>
            </a:r>
            <a:endParaRPr lang="ko-KR" altLang="en-US" sz="5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5900168" y="3139044"/>
            <a:ext cx="1044372" cy="32728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7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DS name name...</a:t>
            </a:r>
            <a:endParaRPr kumimoji="1" lang="ko-KR" altLang="en-US" sz="7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947927" y="2624454"/>
            <a:ext cx="1044372" cy="32728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DS name name...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5076487" y="1955380"/>
            <a:ext cx="1044372" cy="32728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DS name name...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4223894" y="2968938"/>
            <a:ext cx="1044372" cy="32728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DS name name...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 rot="5400000" flipV="1">
            <a:off x="8193349" y="2037436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1400980" y="4026209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cxnSp>
        <p:nvCxnSpPr>
          <p:cNvPr id="18" name="구부러진 연결선[U] 17"/>
          <p:cNvCxnSpPr>
            <a:stCxn id="37" idx="3"/>
            <a:endCxn id="38" idx="1"/>
          </p:cNvCxnSpPr>
          <p:nvPr/>
        </p:nvCxnSpPr>
        <p:spPr>
          <a:xfrm flipV="1">
            <a:off x="3992299" y="2119022"/>
            <a:ext cx="1084188" cy="669074"/>
          </a:xfrm>
          <a:prstGeom prst="curvedConnector3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구부러진 연결선[U] 56"/>
          <p:cNvCxnSpPr>
            <a:stCxn id="37" idx="3"/>
            <a:endCxn id="36" idx="1"/>
          </p:cNvCxnSpPr>
          <p:nvPr/>
        </p:nvCxnSpPr>
        <p:spPr>
          <a:xfrm>
            <a:off x="3992299" y="2788096"/>
            <a:ext cx="1907869" cy="514590"/>
          </a:xfrm>
          <a:prstGeom prst="curvedConnector3">
            <a:avLst>
              <a:gd name="adj1" fmla="val 87943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구부러진 연결선[U] 58"/>
          <p:cNvCxnSpPr>
            <a:stCxn id="39" idx="3"/>
            <a:endCxn id="36" idx="1"/>
          </p:cNvCxnSpPr>
          <p:nvPr/>
        </p:nvCxnSpPr>
        <p:spPr>
          <a:xfrm>
            <a:off x="5268266" y="3132580"/>
            <a:ext cx="631902" cy="170106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/>
          <p:cNvCxnSpPr/>
          <p:nvPr/>
        </p:nvCxnSpPr>
        <p:spPr>
          <a:xfrm>
            <a:off x="1064384" y="6033776"/>
            <a:ext cx="823052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/>
          <p:cNvGrpSpPr/>
          <p:nvPr/>
        </p:nvGrpSpPr>
        <p:grpSpPr>
          <a:xfrm>
            <a:off x="1551482" y="4449262"/>
            <a:ext cx="7052872" cy="1584515"/>
            <a:chOff x="2269099" y="5273603"/>
            <a:chExt cx="6417003" cy="1654691"/>
          </a:xfrm>
        </p:grpSpPr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81" t="21184" r="46876" b="50439"/>
            <a:stretch/>
          </p:blipFill>
          <p:spPr>
            <a:xfrm>
              <a:off x="2269099" y="5273603"/>
              <a:ext cx="3222814" cy="1654691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55" name="그룹 54"/>
            <p:cNvGrpSpPr/>
            <p:nvPr/>
          </p:nvGrpSpPr>
          <p:grpSpPr>
            <a:xfrm>
              <a:off x="2868871" y="5288240"/>
              <a:ext cx="1982259" cy="128612"/>
              <a:chOff x="5723959" y="1669374"/>
              <a:chExt cx="1982259" cy="128612"/>
            </a:xfrm>
          </p:grpSpPr>
          <p:sp>
            <p:nvSpPr>
              <p:cNvPr id="60" name="Username Box"/>
              <p:cNvSpPr>
                <a:spLocks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5723959" y="1669374"/>
                <a:ext cx="233788" cy="128612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2000" tIns="32400" rIns="72000" bIns="3240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ko-KR" sz="600" dirty="0">
                  <a:solidFill>
                    <a:prstClr val="white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61" name="Username Box"/>
              <p:cNvSpPr>
                <a:spLocks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6631697" y="1669374"/>
                <a:ext cx="233788" cy="128612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2000" tIns="32400" rIns="72000" bIns="3240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ko-KR" sz="600" dirty="0">
                  <a:solidFill>
                    <a:prstClr val="white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62" name="Username Box"/>
              <p:cNvSpPr>
                <a:spLocks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7472430" y="1669374"/>
                <a:ext cx="233788" cy="128612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2000" tIns="32400" rIns="72000" bIns="3240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ko-KR" sz="600" dirty="0">
                  <a:solidFill>
                    <a:prstClr val="white"/>
                  </a:solidFill>
                  <a:latin typeface="+mn-ea"/>
                  <a:cs typeface="Nanum Gothic" charset="-127"/>
                </a:endParaRPr>
              </a:p>
            </p:txBody>
          </p:sp>
        </p:grpSp>
        <p:pic>
          <p:nvPicPr>
            <p:cNvPr id="56" name="그림 5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81" t="21184" r="46876" b="50439"/>
            <a:stretch/>
          </p:blipFill>
          <p:spPr>
            <a:xfrm>
              <a:off x="5463288" y="5273603"/>
              <a:ext cx="3222814" cy="165469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65" name="모서리가 둥근 직사각형 64"/>
          <p:cNvSpPr/>
          <p:nvPr/>
        </p:nvSpPr>
        <p:spPr>
          <a:xfrm rot="5400000" flipV="1">
            <a:off x="8193595" y="4951594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560551" y="4234312"/>
            <a:ext cx="987608" cy="194277"/>
          </a:xfrm>
          <a:custGeom>
            <a:avLst/>
            <a:gdLst>
              <a:gd name="connsiteX0" fmla="*/ 0 w 987608"/>
              <a:gd name="connsiteY0" fmla="*/ 38856 h 233133"/>
              <a:gd name="connsiteX1" fmla="*/ 38856 w 987608"/>
              <a:gd name="connsiteY1" fmla="*/ 0 h 233133"/>
              <a:gd name="connsiteX2" fmla="*/ 948752 w 987608"/>
              <a:gd name="connsiteY2" fmla="*/ 0 h 233133"/>
              <a:gd name="connsiteX3" fmla="*/ 987608 w 987608"/>
              <a:gd name="connsiteY3" fmla="*/ 38856 h 233133"/>
              <a:gd name="connsiteX4" fmla="*/ 987608 w 987608"/>
              <a:gd name="connsiteY4" fmla="*/ 194277 h 233133"/>
              <a:gd name="connsiteX5" fmla="*/ 948752 w 987608"/>
              <a:gd name="connsiteY5" fmla="*/ 233133 h 233133"/>
              <a:gd name="connsiteX6" fmla="*/ 38856 w 987608"/>
              <a:gd name="connsiteY6" fmla="*/ 233133 h 233133"/>
              <a:gd name="connsiteX7" fmla="*/ 0 w 987608"/>
              <a:gd name="connsiteY7" fmla="*/ 194277 h 233133"/>
              <a:gd name="connsiteX8" fmla="*/ 0 w 987608"/>
              <a:gd name="connsiteY8" fmla="*/ 38856 h 233133"/>
              <a:gd name="connsiteX0" fmla="*/ 0 w 987608"/>
              <a:gd name="connsiteY0" fmla="*/ 38856 h 233133"/>
              <a:gd name="connsiteX1" fmla="*/ 38856 w 987608"/>
              <a:gd name="connsiteY1" fmla="*/ 0 h 233133"/>
              <a:gd name="connsiteX2" fmla="*/ 948752 w 987608"/>
              <a:gd name="connsiteY2" fmla="*/ 0 h 233133"/>
              <a:gd name="connsiteX3" fmla="*/ 987608 w 987608"/>
              <a:gd name="connsiteY3" fmla="*/ 38856 h 233133"/>
              <a:gd name="connsiteX4" fmla="*/ 987608 w 987608"/>
              <a:gd name="connsiteY4" fmla="*/ 194277 h 233133"/>
              <a:gd name="connsiteX5" fmla="*/ 948752 w 987608"/>
              <a:gd name="connsiteY5" fmla="*/ 233133 h 233133"/>
              <a:gd name="connsiteX6" fmla="*/ 0 w 987608"/>
              <a:gd name="connsiteY6" fmla="*/ 194277 h 233133"/>
              <a:gd name="connsiteX7" fmla="*/ 0 w 987608"/>
              <a:gd name="connsiteY7" fmla="*/ 38856 h 233133"/>
              <a:gd name="connsiteX0" fmla="*/ 0 w 987608"/>
              <a:gd name="connsiteY0" fmla="*/ 38856 h 213705"/>
              <a:gd name="connsiteX1" fmla="*/ 38856 w 987608"/>
              <a:gd name="connsiteY1" fmla="*/ 0 h 213705"/>
              <a:gd name="connsiteX2" fmla="*/ 948752 w 987608"/>
              <a:gd name="connsiteY2" fmla="*/ 0 h 213705"/>
              <a:gd name="connsiteX3" fmla="*/ 987608 w 987608"/>
              <a:gd name="connsiteY3" fmla="*/ 38856 h 213705"/>
              <a:gd name="connsiteX4" fmla="*/ 987608 w 987608"/>
              <a:gd name="connsiteY4" fmla="*/ 194277 h 213705"/>
              <a:gd name="connsiteX5" fmla="*/ 0 w 987608"/>
              <a:gd name="connsiteY5" fmla="*/ 194277 h 213705"/>
              <a:gd name="connsiteX6" fmla="*/ 0 w 987608"/>
              <a:gd name="connsiteY6" fmla="*/ 38856 h 213705"/>
              <a:gd name="connsiteX0" fmla="*/ 0 w 987608"/>
              <a:gd name="connsiteY0" fmla="*/ 38856 h 274433"/>
              <a:gd name="connsiteX1" fmla="*/ 38856 w 987608"/>
              <a:gd name="connsiteY1" fmla="*/ 0 h 274433"/>
              <a:gd name="connsiteX2" fmla="*/ 948752 w 987608"/>
              <a:gd name="connsiteY2" fmla="*/ 0 h 274433"/>
              <a:gd name="connsiteX3" fmla="*/ 987608 w 987608"/>
              <a:gd name="connsiteY3" fmla="*/ 38856 h 274433"/>
              <a:gd name="connsiteX4" fmla="*/ 987608 w 987608"/>
              <a:gd name="connsiteY4" fmla="*/ 194277 h 274433"/>
              <a:gd name="connsiteX5" fmla="*/ 0 w 987608"/>
              <a:gd name="connsiteY5" fmla="*/ 194277 h 274433"/>
              <a:gd name="connsiteX6" fmla="*/ 0 w 987608"/>
              <a:gd name="connsiteY6" fmla="*/ 38856 h 274433"/>
              <a:gd name="connsiteX0" fmla="*/ 0 w 987608"/>
              <a:gd name="connsiteY0" fmla="*/ 38856 h 274433"/>
              <a:gd name="connsiteX1" fmla="*/ 38856 w 987608"/>
              <a:gd name="connsiteY1" fmla="*/ 0 h 274433"/>
              <a:gd name="connsiteX2" fmla="*/ 948752 w 987608"/>
              <a:gd name="connsiteY2" fmla="*/ 0 h 274433"/>
              <a:gd name="connsiteX3" fmla="*/ 987608 w 987608"/>
              <a:gd name="connsiteY3" fmla="*/ 38856 h 274433"/>
              <a:gd name="connsiteX4" fmla="*/ 987608 w 987608"/>
              <a:gd name="connsiteY4" fmla="*/ 194277 h 274433"/>
              <a:gd name="connsiteX5" fmla="*/ 0 w 987608"/>
              <a:gd name="connsiteY5" fmla="*/ 194277 h 274433"/>
              <a:gd name="connsiteX6" fmla="*/ 0 w 987608"/>
              <a:gd name="connsiteY6" fmla="*/ 38856 h 274433"/>
              <a:gd name="connsiteX0" fmla="*/ 0 w 987608"/>
              <a:gd name="connsiteY0" fmla="*/ 38856 h 205789"/>
              <a:gd name="connsiteX1" fmla="*/ 38856 w 987608"/>
              <a:gd name="connsiteY1" fmla="*/ 0 h 205789"/>
              <a:gd name="connsiteX2" fmla="*/ 948752 w 987608"/>
              <a:gd name="connsiteY2" fmla="*/ 0 h 205789"/>
              <a:gd name="connsiteX3" fmla="*/ 987608 w 987608"/>
              <a:gd name="connsiteY3" fmla="*/ 38856 h 205789"/>
              <a:gd name="connsiteX4" fmla="*/ 987608 w 987608"/>
              <a:gd name="connsiteY4" fmla="*/ 194277 h 205789"/>
              <a:gd name="connsiteX5" fmla="*/ 0 w 987608"/>
              <a:gd name="connsiteY5" fmla="*/ 194277 h 205789"/>
              <a:gd name="connsiteX6" fmla="*/ 0 w 987608"/>
              <a:gd name="connsiteY6" fmla="*/ 38856 h 205789"/>
              <a:gd name="connsiteX0" fmla="*/ 0 w 987608"/>
              <a:gd name="connsiteY0" fmla="*/ 38856 h 194277"/>
              <a:gd name="connsiteX1" fmla="*/ 38856 w 987608"/>
              <a:gd name="connsiteY1" fmla="*/ 0 h 194277"/>
              <a:gd name="connsiteX2" fmla="*/ 948752 w 987608"/>
              <a:gd name="connsiteY2" fmla="*/ 0 h 194277"/>
              <a:gd name="connsiteX3" fmla="*/ 987608 w 987608"/>
              <a:gd name="connsiteY3" fmla="*/ 38856 h 194277"/>
              <a:gd name="connsiteX4" fmla="*/ 987608 w 987608"/>
              <a:gd name="connsiteY4" fmla="*/ 194277 h 194277"/>
              <a:gd name="connsiteX5" fmla="*/ 0 w 987608"/>
              <a:gd name="connsiteY5" fmla="*/ 194277 h 194277"/>
              <a:gd name="connsiteX6" fmla="*/ 0 w 987608"/>
              <a:gd name="connsiteY6" fmla="*/ 38856 h 194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7608" h="194277">
                <a:moveTo>
                  <a:pt x="0" y="38856"/>
                </a:moveTo>
                <a:cubicBezTo>
                  <a:pt x="0" y="17396"/>
                  <a:pt x="17396" y="0"/>
                  <a:pt x="38856" y="0"/>
                </a:cubicBezTo>
                <a:lnTo>
                  <a:pt x="948752" y="0"/>
                </a:lnTo>
                <a:cubicBezTo>
                  <a:pt x="970212" y="0"/>
                  <a:pt x="987608" y="17396"/>
                  <a:pt x="987608" y="38856"/>
                </a:cubicBezTo>
                <a:lnTo>
                  <a:pt x="987608" y="194277"/>
                </a:lnTo>
                <a:lnTo>
                  <a:pt x="0" y="194277"/>
                </a:lnTo>
                <a:lnTo>
                  <a:pt x="0" y="3885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Data preview</a:t>
            </a:r>
            <a:endParaRPr kumimoji="1" lang="ko-KR" altLang="en-US" sz="7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4" name="모서리가 둥근 직사각형 1"/>
          <p:cNvSpPr/>
          <p:nvPr/>
        </p:nvSpPr>
        <p:spPr>
          <a:xfrm>
            <a:off x="2601406" y="4234312"/>
            <a:ext cx="987608" cy="194277"/>
          </a:xfrm>
          <a:custGeom>
            <a:avLst/>
            <a:gdLst>
              <a:gd name="connsiteX0" fmla="*/ 0 w 987608"/>
              <a:gd name="connsiteY0" fmla="*/ 38856 h 233133"/>
              <a:gd name="connsiteX1" fmla="*/ 38856 w 987608"/>
              <a:gd name="connsiteY1" fmla="*/ 0 h 233133"/>
              <a:gd name="connsiteX2" fmla="*/ 948752 w 987608"/>
              <a:gd name="connsiteY2" fmla="*/ 0 h 233133"/>
              <a:gd name="connsiteX3" fmla="*/ 987608 w 987608"/>
              <a:gd name="connsiteY3" fmla="*/ 38856 h 233133"/>
              <a:gd name="connsiteX4" fmla="*/ 987608 w 987608"/>
              <a:gd name="connsiteY4" fmla="*/ 194277 h 233133"/>
              <a:gd name="connsiteX5" fmla="*/ 948752 w 987608"/>
              <a:gd name="connsiteY5" fmla="*/ 233133 h 233133"/>
              <a:gd name="connsiteX6" fmla="*/ 38856 w 987608"/>
              <a:gd name="connsiteY6" fmla="*/ 233133 h 233133"/>
              <a:gd name="connsiteX7" fmla="*/ 0 w 987608"/>
              <a:gd name="connsiteY7" fmla="*/ 194277 h 233133"/>
              <a:gd name="connsiteX8" fmla="*/ 0 w 987608"/>
              <a:gd name="connsiteY8" fmla="*/ 38856 h 233133"/>
              <a:gd name="connsiteX0" fmla="*/ 0 w 987608"/>
              <a:gd name="connsiteY0" fmla="*/ 38856 h 233133"/>
              <a:gd name="connsiteX1" fmla="*/ 38856 w 987608"/>
              <a:gd name="connsiteY1" fmla="*/ 0 h 233133"/>
              <a:gd name="connsiteX2" fmla="*/ 948752 w 987608"/>
              <a:gd name="connsiteY2" fmla="*/ 0 h 233133"/>
              <a:gd name="connsiteX3" fmla="*/ 987608 w 987608"/>
              <a:gd name="connsiteY3" fmla="*/ 38856 h 233133"/>
              <a:gd name="connsiteX4" fmla="*/ 987608 w 987608"/>
              <a:gd name="connsiteY4" fmla="*/ 194277 h 233133"/>
              <a:gd name="connsiteX5" fmla="*/ 948752 w 987608"/>
              <a:gd name="connsiteY5" fmla="*/ 233133 h 233133"/>
              <a:gd name="connsiteX6" fmla="*/ 0 w 987608"/>
              <a:gd name="connsiteY6" fmla="*/ 194277 h 233133"/>
              <a:gd name="connsiteX7" fmla="*/ 0 w 987608"/>
              <a:gd name="connsiteY7" fmla="*/ 38856 h 233133"/>
              <a:gd name="connsiteX0" fmla="*/ 0 w 987608"/>
              <a:gd name="connsiteY0" fmla="*/ 38856 h 213705"/>
              <a:gd name="connsiteX1" fmla="*/ 38856 w 987608"/>
              <a:gd name="connsiteY1" fmla="*/ 0 h 213705"/>
              <a:gd name="connsiteX2" fmla="*/ 948752 w 987608"/>
              <a:gd name="connsiteY2" fmla="*/ 0 h 213705"/>
              <a:gd name="connsiteX3" fmla="*/ 987608 w 987608"/>
              <a:gd name="connsiteY3" fmla="*/ 38856 h 213705"/>
              <a:gd name="connsiteX4" fmla="*/ 987608 w 987608"/>
              <a:gd name="connsiteY4" fmla="*/ 194277 h 213705"/>
              <a:gd name="connsiteX5" fmla="*/ 0 w 987608"/>
              <a:gd name="connsiteY5" fmla="*/ 194277 h 213705"/>
              <a:gd name="connsiteX6" fmla="*/ 0 w 987608"/>
              <a:gd name="connsiteY6" fmla="*/ 38856 h 213705"/>
              <a:gd name="connsiteX0" fmla="*/ 0 w 987608"/>
              <a:gd name="connsiteY0" fmla="*/ 38856 h 274433"/>
              <a:gd name="connsiteX1" fmla="*/ 38856 w 987608"/>
              <a:gd name="connsiteY1" fmla="*/ 0 h 274433"/>
              <a:gd name="connsiteX2" fmla="*/ 948752 w 987608"/>
              <a:gd name="connsiteY2" fmla="*/ 0 h 274433"/>
              <a:gd name="connsiteX3" fmla="*/ 987608 w 987608"/>
              <a:gd name="connsiteY3" fmla="*/ 38856 h 274433"/>
              <a:gd name="connsiteX4" fmla="*/ 987608 w 987608"/>
              <a:gd name="connsiteY4" fmla="*/ 194277 h 274433"/>
              <a:gd name="connsiteX5" fmla="*/ 0 w 987608"/>
              <a:gd name="connsiteY5" fmla="*/ 194277 h 274433"/>
              <a:gd name="connsiteX6" fmla="*/ 0 w 987608"/>
              <a:gd name="connsiteY6" fmla="*/ 38856 h 274433"/>
              <a:gd name="connsiteX0" fmla="*/ 0 w 987608"/>
              <a:gd name="connsiteY0" fmla="*/ 38856 h 274433"/>
              <a:gd name="connsiteX1" fmla="*/ 38856 w 987608"/>
              <a:gd name="connsiteY1" fmla="*/ 0 h 274433"/>
              <a:gd name="connsiteX2" fmla="*/ 948752 w 987608"/>
              <a:gd name="connsiteY2" fmla="*/ 0 h 274433"/>
              <a:gd name="connsiteX3" fmla="*/ 987608 w 987608"/>
              <a:gd name="connsiteY3" fmla="*/ 38856 h 274433"/>
              <a:gd name="connsiteX4" fmla="*/ 987608 w 987608"/>
              <a:gd name="connsiteY4" fmla="*/ 194277 h 274433"/>
              <a:gd name="connsiteX5" fmla="*/ 0 w 987608"/>
              <a:gd name="connsiteY5" fmla="*/ 194277 h 274433"/>
              <a:gd name="connsiteX6" fmla="*/ 0 w 987608"/>
              <a:gd name="connsiteY6" fmla="*/ 38856 h 274433"/>
              <a:gd name="connsiteX0" fmla="*/ 0 w 987608"/>
              <a:gd name="connsiteY0" fmla="*/ 38856 h 205789"/>
              <a:gd name="connsiteX1" fmla="*/ 38856 w 987608"/>
              <a:gd name="connsiteY1" fmla="*/ 0 h 205789"/>
              <a:gd name="connsiteX2" fmla="*/ 948752 w 987608"/>
              <a:gd name="connsiteY2" fmla="*/ 0 h 205789"/>
              <a:gd name="connsiteX3" fmla="*/ 987608 w 987608"/>
              <a:gd name="connsiteY3" fmla="*/ 38856 h 205789"/>
              <a:gd name="connsiteX4" fmla="*/ 987608 w 987608"/>
              <a:gd name="connsiteY4" fmla="*/ 194277 h 205789"/>
              <a:gd name="connsiteX5" fmla="*/ 0 w 987608"/>
              <a:gd name="connsiteY5" fmla="*/ 194277 h 205789"/>
              <a:gd name="connsiteX6" fmla="*/ 0 w 987608"/>
              <a:gd name="connsiteY6" fmla="*/ 38856 h 205789"/>
              <a:gd name="connsiteX0" fmla="*/ 0 w 987608"/>
              <a:gd name="connsiteY0" fmla="*/ 38856 h 194277"/>
              <a:gd name="connsiteX1" fmla="*/ 38856 w 987608"/>
              <a:gd name="connsiteY1" fmla="*/ 0 h 194277"/>
              <a:gd name="connsiteX2" fmla="*/ 948752 w 987608"/>
              <a:gd name="connsiteY2" fmla="*/ 0 h 194277"/>
              <a:gd name="connsiteX3" fmla="*/ 987608 w 987608"/>
              <a:gd name="connsiteY3" fmla="*/ 38856 h 194277"/>
              <a:gd name="connsiteX4" fmla="*/ 987608 w 987608"/>
              <a:gd name="connsiteY4" fmla="*/ 194277 h 194277"/>
              <a:gd name="connsiteX5" fmla="*/ 0 w 987608"/>
              <a:gd name="connsiteY5" fmla="*/ 194277 h 194277"/>
              <a:gd name="connsiteX6" fmla="*/ 0 w 987608"/>
              <a:gd name="connsiteY6" fmla="*/ 38856 h 194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7608" h="194277">
                <a:moveTo>
                  <a:pt x="0" y="38856"/>
                </a:moveTo>
                <a:cubicBezTo>
                  <a:pt x="0" y="17396"/>
                  <a:pt x="17396" y="0"/>
                  <a:pt x="38856" y="0"/>
                </a:cubicBezTo>
                <a:lnTo>
                  <a:pt x="948752" y="0"/>
                </a:lnTo>
                <a:cubicBezTo>
                  <a:pt x="970212" y="0"/>
                  <a:pt x="987608" y="17396"/>
                  <a:pt x="987608" y="38856"/>
                </a:cubicBezTo>
                <a:lnTo>
                  <a:pt x="987608" y="194277"/>
                </a:lnTo>
                <a:lnTo>
                  <a:pt x="0" y="194277"/>
                </a:lnTo>
                <a:lnTo>
                  <a:pt x="0" y="388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Manage schema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5" name="모서리가 둥근 직사각형 1"/>
          <p:cNvSpPr/>
          <p:nvPr/>
        </p:nvSpPr>
        <p:spPr>
          <a:xfrm>
            <a:off x="3633595" y="4234312"/>
            <a:ext cx="987608" cy="194277"/>
          </a:xfrm>
          <a:custGeom>
            <a:avLst/>
            <a:gdLst>
              <a:gd name="connsiteX0" fmla="*/ 0 w 987608"/>
              <a:gd name="connsiteY0" fmla="*/ 38856 h 233133"/>
              <a:gd name="connsiteX1" fmla="*/ 38856 w 987608"/>
              <a:gd name="connsiteY1" fmla="*/ 0 h 233133"/>
              <a:gd name="connsiteX2" fmla="*/ 948752 w 987608"/>
              <a:gd name="connsiteY2" fmla="*/ 0 h 233133"/>
              <a:gd name="connsiteX3" fmla="*/ 987608 w 987608"/>
              <a:gd name="connsiteY3" fmla="*/ 38856 h 233133"/>
              <a:gd name="connsiteX4" fmla="*/ 987608 w 987608"/>
              <a:gd name="connsiteY4" fmla="*/ 194277 h 233133"/>
              <a:gd name="connsiteX5" fmla="*/ 948752 w 987608"/>
              <a:gd name="connsiteY5" fmla="*/ 233133 h 233133"/>
              <a:gd name="connsiteX6" fmla="*/ 38856 w 987608"/>
              <a:gd name="connsiteY6" fmla="*/ 233133 h 233133"/>
              <a:gd name="connsiteX7" fmla="*/ 0 w 987608"/>
              <a:gd name="connsiteY7" fmla="*/ 194277 h 233133"/>
              <a:gd name="connsiteX8" fmla="*/ 0 w 987608"/>
              <a:gd name="connsiteY8" fmla="*/ 38856 h 233133"/>
              <a:gd name="connsiteX0" fmla="*/ 0 w 987608"/>
              <a:gd name="connsiteY0" fmla="*/ 38856 h 233133"/>
              <a:gd name="connsiteX1" fmla="*/ 38856 w 987608"/>
              <a:gd name="connsiteY1" fmla="*/ 0 h 233133"/>
              <a:gd name="connsiteX2" fmla="*/ 948752 w 987608"/>
              <a:gd name="connsiteY2" fmla="*/ 0 h 233133"/>
              <a:gd name="connsiteX3" fmla="*/ 987608 w 987608"/>
              <a:gd name="connsiteY3" fmla="*/ 38856 h 233133"/>
              <a:gd name="connsiteX4" fmla="*/ 987608 w 987608"/>
              <a:gd name="connsiteY4" fmla="*/ 194277 h 233133"/>
              <a:gd name="connsiteX5" fmla="*/ 948752 w 987608"/>
              <a:gd name="connsiteY5" fmla="*/ 233133 h 233133"/>
              <a:gd name="connsiteX6" fmla="*/ 0 w 987608"/>
              <a:gd name="connsiteY6" fmla="*/ 194277 h 233133"/>
              <a:gd name="connsiteX7" fmla="*/ 0 w 987608"/>
              <a:gd name="connsiteY7" fmla="*/ 38856 h 233133"/>
              <a:gd name="connsiteX0" fmla="*/ 0 w 987608"/>
              <a:gd name="connsiteY0" fmla="*/ 38856 h 213705"/>
              <a:gd name="connsiteX1" fmla="*/ 38856 w 987608"/>
              <a:gd name="connsiteY1" fmla="*/ 0 h 213705"/>
              <a:gd name="connsiteX2" fmla="*/ 948752 w 987608"/>
              <a:gd name="connsiteY2" fmla="*/ 0 h 213705"/>
              <a:gd name="connsiteX3" fmla="*/ 987608 w 987608"/>
              <a:gd name="connsiteY3" fmla="*/ 38856 h 213705"/>
              <a:gd name="connsiteX4" fmla="*/ 987608 w 987608"/>
              <a:gd name="connsiteY4" fmla="*/ 194277 h 213705"/>
              <a:gd name="connsiteX5" fmla="*/ 0 w 987608"/>
              <a:gd name="connsiteY5" fmla="*/ 194277 h 213705"/>
              <a:gd name="connsiteX6" fmla="*/ 0 w 987608"/>
              <a:gd name="connsiteY6" fmla="*/ 38856 h 213705"/>
              <a:gd name="connsiteX0" fmla="*/ 0 w 987608"/>
              <a:gd name="connsiteY0" fmla="*/ 38856 h 274433"/>
              <a:gd name="connsiteX1" fmla="*/ 38856 w 987608"/>
              <a:gd name="connsiteY1" fmla="*/ 0 h 274433"/>
              <a:gd name="connsiteX2" fmla="*/ 948752 w 987608"/>
              <a:gd name="connsiteY2" fmla="*/ 0 h 274433"/>
              <a:gd name="connsiteX3" fmla="*/ 987608 w 987608"/>
              <a:gd name="connsiteY3" fmla="*/ 38856 h 274433"/>
              <a:gd name="connsiteX4" fmla="*/ 987608 w 987608"/>
              <a:gd name="connsiteY4" fmla="*/ 194277 h 274433"/>
              <a:gd name="connsiteX5" fmla="*/ 0 w 987608"/>
              <a:gd name="connsiteY5" fmla="*/ 194277 h 274433"/>
              <a:gd name="connsiteX6" fmla="*/ 0 w 987608"/>
              <a:gd name="connsiteY6" fmla="*/ 38856 h 274433"/>
              <a:gd name="connsiteX0" fmla="*/ 0 w 987608"/>
              <a:gd name="connsiteY0" fmla="*/ 38856 h 274433"/>
              <a:gd name="connsiteX1" fmla="*/ 38856 w 987608"/>
              <a:gd name="connsiteY1" fmla="*/ 0 h 274433"/>
              <a:gd name="connsiteX2" fmla="*/ 948752 w 987608"/>
              <a:gd name="connsiteY2" fmla="*/ 0 h 274433"/>
              <a:gd name="connsiteX3" fmla="*/ 987608 w 987608"/>
              <a:gd name="connsiteY3" fmla="*/ 38856 h 274433"/>
              <a:gd name="connsiteX4" fmla="*/ 987608 w 987608"/>
              <a:gd name="connsiteY4" fmla="*/ 194277 h 274433"/>
              <a:gd name="connsiteX5" fmla="*/ 0 w 987608"/>
              <a:gd name="connsiteY5" fmla="*/ 194277 h 274433"/>
              <a:gd name="connsiteX6" fmla="*/ 0 w 987608"/>
              <a:gd name="connsiteY6" fmla="*/ 38856 h 274433"/>
              <a:gd name="connsiteX0" fmla="*/ 0 w 987608"/>
              <a:gd name="connsiteY0" fmla="*/ 38856 h 205789"/>
              <a:gd name="connsiteX1" fmla="*/ 38856 w 987608"/>
              <a:gd name="connsiteY1" fmla="*/ 0 h 205789"/>
              <a:gd name="connsiteX2" fmla="*/ 948752 w 987608"/>
              <a:gd name="connsiteY2" fmla="*/ 0 h 205789"/>
              <a:gd name="connsiteX3" fmla="*/ 987608 w 987608"/>
              <a:gd name="connsiteY3" fmla="*/ 38856 h 205789"/>
              <a:gd name="connsiteX4" fmla="*/ 987608 w 987608"/>
              <a:gd name="connsiteY4" fmla="*/ 194277 h 205789"/>
              <a:gd name="connsiteX5" fmla="*/ 0 w 987608"/>
              <a:gd name="connsiteY5" fmla="*/ 194277 h 205789"/>
              <a:gd name="connsiteX6" fmla="*/ 0 w 987608"/>
              <a:gd name="connsiteY6" fmla="*/ 38856 h 205789"/>
              <a:gd name="connsiteX0" fmla="*/ 0 w 987608"/>
              <a:gd name="connsiteY0" fmla="*/ 38856 h 194277"/>
              <a:gd name="connsiteX1" fmla="*/ 38856 w 987608"/>
              <a:gd name="connsiteY1" fmla="*/ 0 h 194277"/>
              <a:gd name="connsiteX2" fmla="*/ 948752 w 987608"/>
              <a:gd name="connsiteY2" fmla="*/ 0 h 194277"/>
              <a:gd name="connsiteX3" fmla="*/ 987608 w 987608"/>
              <a:gd name="connsiteY3" fmla="*/ 38856 h 194277"/>
              <a:gd name="connsiteX4" fmla="*/ 987608 w 987608"/>
              <a:gd name="connsiteY4" fmla="*/ 194277 h 194277"/>
              <a:gd name="connsiteX5" fmla="*/ 0 w 987608"/>
              <a:gd name="connsiteY5" fmla="*/ 194277 h 194277"/>
              <a:gd name="connsiteX6" fmla="*/ 0 w 987608"/>
              <a:gd name="connsiteY6" fmla="*/ 38856 h 194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7608" h="194277">
                <a:moveTo>
                  <a:pt x="0" y="38856"/>
                </a:moveTo>
                <a:cubicBezTo>
                  <a:pt x="0" y="17396"/>
                  <a:pt x="17396" y="0"/>
                  <a:pt x="38856" y="0"/>
                </a:cubicBezTo>
                <a:lnTo>
                  <a:pt x="948752" y="0"/>
                </a:lnTo>
                <a:cubicBezTo>
                  <a:pt x="970212" y="0"/>
                  <a:pt x="987608" y="17396"/>
                  <a:pt x="987608" y="38856"/>
                </a:cubicBezTo>
                <a:lnTo>
                  <a:pt x="987608" y="194277"/>
                </a:lnTo>
                <a:lnTo>
                  <a:pt x="0" y="194277"/>
                </a:lnTo>
                <a:lnTo>
                  <a:pt x="0" y="388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Essential filter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6" name="L 도형 75"/>
          <p:cNvSpPr/>
          <p:nvPr/>
        </p:nvSpPr>
        <p:spPr>
          <a:xfrm rot="8100000">
            <a:off x="8396689" y="4086888"/>
            <a:ext cx="104838" cy="104838"/>
          </a:xfrm>
          <a:prstGeom prst="corner">
            <a:avLst>
              <a:gd name="adj1" fmla="val 19799"/>
              <a:gd name="adj2" fmla="val 23154"/>
            </a:avLst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77" name="직선 연결선[R] 76"/>
          <p:cNvCxnSpPr>
            <a:stCxn id="77" idx="5"/>
          </p:cNvCxnSpPr>
          <p:nvPr/>
        </p:nvCxnSpPr>
        <p:spPr>
          <a:xfrm>
            <a:off x="1560551" y="4428589"/>
            <a:ext cx="704380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69" t="72399" r="19503" b="24688"/>
          <a:stretch/>
        </p:blipFill>
        <p:spPr>
          <a:xfrm>
            <a:off x="6633248" y="4260642"/>
            <a:ext cx="1971106" cy="168631"/>
          </a:xfrm>
          <a:prstGeom prst="rect">
            <a:avLst/>
          </a:prstGeom>
        </p:spPr>
      </p:pic>
      <p:cxnSp>
        <p:nvCxnSpPr>
          <p:cNvPr id="79" name="직선 연결선[R] 78"/>
          <p:cNvCxnSpPr/>
          <p:nvPr/>
        </p:nvCxnSpPr>
        <p:spPr>
          <a:xfrm>
            <a:off x="6687265" y="4358998"/>
            <a:ext cx="33467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제목 2"/>
          <p:cNvSpPr txBox="1">
            <a:spLocks/>
          </p:cNvSpPr>
          <p:nvPr/>
        </p:nvSpPr>
        <p:spPr bwMode="auto">
          <a:xfrm>
            <a:off x="1465213" y="4005058"/>
            <a:ext cx="2203071" cy="163971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80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Master data name</a:t>
            </a:r>
          </a:p>
        </p:txBody>
      </p:sp>
      <p:sp>
        <p:nvSpPr>
          <p:cNvPr id="81" name="모서리가 둥근 직사각형 80"/>
          <p:cNvSpPr/>
          <p:nvPr/>
        </p:nvSpPr>
        <p:spPr>
          <a:xfrm>
            <a:off x="7342483" y="4038235"/>
            <a:ext cx="903764" cy="154955"/>
          </a:xfrm>
          <a:prstGeom prst="roundRect">
            <a:avLst>
              <a:gd name="adj" fmla="val 21761"/>
            </a:avLst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kumimoji="1" lang="en-US" altLang="ko-KR" sz="700" dirty="0">
                <a:solidFill>
                  <a:schemeClr val="bg1"/>
                </a:solidFill>
                <a:latin typeface="+mn-ea"/>
                <a:cs typeface="Nanum Gothic" charset="-127"/>
              </a:rPr>
              <a:t>X Delete</a:t>
            </a:r>
            <a:r>
              <a:rPr kumimoji="1" lang="ko-KR" altLang="en-US" sz="700" dirty="0">
                <a:solidFill>
                  <a:schemeClr val="bg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700" dirty="0" err="1">
                <a:solidFill>
                  <a:schemeClr val="bg1"/>
                </a:solidFill>
                <a:latin typeface="+mn-ea"/>
                <a:cs typeface="Nanum Gothic" charset="-127"/>
              </a:rPr>
              <a:t>datasource</a:t>
            </a:r>
            <a:endParaRPr kumimoji="1" lang="ko-KR" altLang="en-US" sz="7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1400980" y="4253788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84" name="타원 83"/>
          <p:cNvSpPr/>
          <p:nvPr/>
        </p:nvSpPr>
        <p:spPr>
          <a:xfrm>
            <a:off x="7157738" y="407294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8261604" y="1774560"/>
            <a:ext cx="152756" cy="152756"/>
            <a:chOff x="8723054" y="4474149"/>
            <a:chExt cx="268546" cy="268546"/>
          </a:xfrm>
        </p:grpSpPr>
        <p:sp>
          <p:nvSpPr>
            <p:cNvPr id="64" name="액자 63"/>
            <p:cNvSpPr/>
            <p:nvPr/>
          </p:nvSpPr>
          <p:spPr>
            <a:xfrm>
              <a:off x="8759207" y="4510301"/>
              <a:ext cx="196240" cy="196240"/>
            </a:xfrm>
            <a:prstGeom prst="frame">
              <a:avLst>
                <a:gd name="adj1" fmla="val 20697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8723054" y="4585562"/>
              <a:ext cx="268546" cy="457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 rot="5400000">
              <a:off x="8723054" y="4585562"/>
              <a:ext cx="268546" cy="457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pic>
        <p:nvPicPr>
          <p:cNvPr id="69" name="그림 6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274" y="1769835"/>
            <a:ext cx="132190" cy="132190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594" y="1774560"/>
            <a:ext cx="132190" cy="132190"/>
          </a:xfrm>
          <a:prstGeom prst="rect">
            <a:avLst/>
          </a:prstGeom>
        </p:spPr>
      </p:pic>
      <p:sp>
        <p:nvSpPr>
          <p:cNvPr id="71" name="모서리가 둥근 직사각형 70"/>
          <p:cNvSpPr/>
          <p:nvPr/>
        </p:nvSpPr>
        <p:spPr>
          <a:xfrm>
            <a:off x="1693347" y="1756203"/>
            <a:ext cx="1044372" cy="19992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Add </a:t>
            </a:r>
            <a:r>
              <a:rPr kumimoji="1" lang="en-US" altLang="ko-KR" sz="700" b="1" dirty="0" err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datasource</a:t>
            </a:r>
            <a:endParaRPr kumimoji="1"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458781" y="4013179"/>
            <a:ext cx="2013091" cy="130628"/>
          </a:xfrm>
          <a:prstGeom prst="rect">
            <a:avLst/>
          </a:prstGeom>
          <a:noFill/>
          <a:ln w="57150">
            <a:solidFill>
              <a:srgbClr val="D88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700" dirty="0">
                <a:solidFill>
                  <a:srgbClr val="7030A0"/>
                </a:solidFill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kumimoji="1" lang="ko-KR" altLang="en-US" sz="700" dirty="0">
                <a:solidFill>
                  <a:srgbClr val="7030A0"/>
                </a:solidFill>
                <a:latin typeface="Nanum Gothic" charset="-127"/>
                <a:ea typeface="Nanum Gothic" charset="-127"/>
                <a:cs typeface="Nanum Gothic" charset="-127"/>
              </a:rPr>
              <a:t>추가</a:t>
            </a:r>
            <a:r>
              <a:rPr kumimoji="1" lang="en-US" altLang="ko-KR" sz="700" dirty="0">
                <a:solidFill>
                  <a:srgbClr val="7030A0"/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  <a:r>
              <a:rPr kumimoji="1" lang="ko-KR" altLang="en-US" sz="700" dirty="0">
                <a:solidFill>
                  <a:srgbClr val="7030A0"/>
                </a:solidFill>
                <a:latin typeface="Nanum Gothic" charset="-127"/>
                <a:ea typeface="Nanum Gothic" charset="-127"/>
                <a:cs typeface="Nanum Gothic" charset="-127"/>
              </a:rPr>
              <a:t>데이터소스 설명 영역</a:t>
            </a:r>
            <a:r>
              <a:rPr kumimoji="1" lang="en-US" altLang="ko-KR" sz="700" dirty="0">
                <a:solidFill>
                  <a:srgbClr val="7030A0"/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r>
              <a:rPr kumimoji="1" lang="ko-KR" altLang="en-US" sz="700" dirty="0">
                <a:solidFill>
                  <a:srgbClr val="7030A0"/>
                </a:solidFill>
                <a:latin typeface="Nanum Gothic" charset="-127"/>
                <a:ea typeface="Nanum Gothic" charset="-127"/>
                <a:cs typeface="Nanum Gothic" charset="-127"/>
              </a:rPr>
              <a:t> 있는 경우만 보임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8801515" y="4238030"/>
            <a:ext cx="1350218" cy="118612"/>
          </a:xfrm>
          <a:prstGeom prst="rect">
            <a:avLst/>
          </a:prstGeom>
          <a:solidFill>
            <a:schemeClr val="bg1"/>
          </a:solidFill>
          <a:ln w="57150">
            <a:solidFill>
              <a:srgbClr val="D88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700" dirty="0">
                <a:solidFill>
                  <a:srgbClr val="7030A0"/>
                </a:solidFill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kumimoji="1" lang="ko-KR" altLang="en-US" sz="700" dirty="0">
                <a:solidFill>
                  <a:srgbClr val="7030A0"/>
                </a:solidFill>
                <a:latin typeface="Nanum Gothic" charset="-127"/>
                <a:ea typeface="Nanum Gothic" charset="-127"/>
                <a:cs typeface="Nanum Gothic" charset="-127"/>
              </a:rPr>
              <a:t>추가</a:t>
            </a:r>
            <a:r>
              <a:rPr kumimoji="1" lang="en-US" altLang="ko-KR" sz="700" dirty="0">
                <a:solidFill>
                  <a:srgbClr val="7030A0"/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  <a:r>
              <a:rPr kumimoji="1" lang="ko-KR" altLang="en-US" sz="700" dirty="0">
                <a:solidFill>
                  <a:srgbClr val="7030A0"/>
                </a:solidFill>
                <a:latin typeface="Nanum Gothic" charset="-127"/>
                <a:ea typeface="Nanum Gothic" charset="-127"/>
                <a:cs typeface="Nanum Gothic" charset="-127"/>
              </a:rPr>
              <a:t>롤 컬러 아이콘으로 변경</a:t>
            </a:r>
          </a:p>
        </p:txBody>
      </p:sp>
      <p:cxnSp>
        <p:nvCxnSpPr>
          <p:cNvPr id="73" name="직선 화살표 연결선 72"/>
          <p:cNvCxnSpPr/>
          <p:nvPr/>
        </p:nvCxnSpPr>
        <p:spPr>
          <a:xfrm flipH="1">
            <a:off x="8324979" y="4303344"/>
            <a:ext cx="470263" cy="65314"/>
          </a:xfrm>
          <a:prstGeom prst="straightConnector1">
            <a:avLst/>
          </a:prstGeom>
          <a:ln w="57150">
            <a:solidFill>
              <a:srgbClr val="D88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7349995" y="2768627"/>
            <a:ext cx="1436627" cy="445516"/>
          </a:xfrm>
          <a:prstGeom prst="rect">
            <a:avLst/>
          </a:prstGeom>
          <a:solidFill>
            <a:schemeClr val="bg1"/>
          </a:solidFill>
          <a:ln w="57150">
            <a:solidFill>
              <a:srgbClr val="D88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700" dirty="0">
                <a:solidFill>
                  <a:srgbClr val="7030A0"/>
                </a:solidFill>
                <a:latin typeface="Nanum Gothic" charset="-127"/>
                <a:ea typeface="Nanum Gothic" charset="-127"/>
                <a:cs typeface="Nanum Gothic" charset="-127"/>
              </a:rPr>
              <a:t>데이터소스가 </a:t>
            </a:r>
            <a:r>
              <a:rPr kumimoji="1" lang="en-US" altLang="ko-KR" sz="700" dirty="0">
                <a:solidFill>
                  <a:srgbClr val="7030A0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r>
              <a:rPr kumimoji="1" lang="ko-KR" altLang="en-US" sz="700" dirty="0">
                <a:solidFill>
                  <a:srgbClr val="7030A0"/>
                </a:solidFill>
                <a:latin typeface="Nanum Gothic" charset="-127"/>
                <a:ea typeface="Nanum Gothic" charset="-127"/>
                <a:cs typeface="Nanum Gothic" charset="-127"/>
              </a:rPr>
              <a:t>개 이상 있는 경우</a:t>
            </a:r>
            <a:r>
              <a:rPr kumimoji="1" lang="en-US" altLang="ko-KR" sz="700" dirty="0">
                <a:solidFill>
                  <a:srgbClr val="7030A0"/>
                </a:solidFill>
                <a:latin typeface="Nanum Gothic" charset="-127"/>
                <a:ea typeface="Nanum Gothic" charset="-127"/>
                <a:cs typeface="Nanum Gothic" charset="-127"/>
              </a:rPr>
              <a:t>,</a:t>
            </a:r>
          </a:p>
          <a:p>
            <a:r>
              <a:rPr kumimoji="1" lang="ko-KR" altLang="en-US" sz="700" dirty="0">
                <a:solidFill>
                  <a:srgbClr val="7030A0"/>
                </a:solidFill>
                <a:latin typeface="Nanum Gothic" charset="-127"/>
                <a:ea typeface="Nanum Gothic" charset="-127"/>
                <a:cs typeface="Nanum Gothic" charset="-127"/>
              </a:rPr>
              <a:t>데이터소스 하나가 선택된 상태가 </a:t>
            </a:r>
            <a:r>
              <a:rPr kumimoji="1" lang="en-US" altLang="ko-KR" sz="700" dirty="0">
                <a:solidFill>
                  <a:srgbClr val="7030A0"/>
                </a:solidFill>
                <a:latin typeface="Nanum Gothic" charset="-127"/>
                <a:ea typeface="Nanum Gothic" charset="-127"/>
                <a:cs typeface="Nanum Gothic" charset="-127"/>
              </a:rPr>
              <a:t>default</a:t>
            </a:r>
            <a:endParaRPr kumimoji="1" lang="ko-KR" altLang="en-US" sz="700" dirty="0">
              <a:solidFill>
                <a:srgbClr val="7030A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2864849" y="1749416"/>
            <a:ext cx="1044372" cy="199925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Edit</a:t>
            </a:r>
            <a:r>
              <a:rPr kumimoji="1" lang="ko-KR" altLang="en-US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associations</a:t>
            </a:r>
            <a:endParaRPr kumimoji="1"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8494042" y="3887017"/>
            <a:ext cx="169488" cy="169488"/>
            <a:chOff x="2840966" y="2007781"/>
            <a:chExt cx="129589" cy="129589"/>
          </a:xfrm>
        </p:grpSpPr>
        <p:sp>
          <p:nvSpPr>
            <p:cNvPr id="86" name="타원 85"/>
            <p:cNvSpPr/>
            <p:nvPr/>
          </p:nvSpPr>
          <p:spPr>
            <a:xfrm>
              <a:off x="2840966" y="2007781"/>
              <a:ext cx="129589" cy="12958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endParaRPr>
            </a:p>
          </p:txBody>
        </p:sp>
        <p:sp>
          <p:nvSpPr>
            <p:cNvPr id="87" name="십자형[C] 86"/>
            <p:cNvSpPr/>
            <p:nvPr/>
          </p:nvSpPr>
          <p:spPr>
            <a:xfrm rot="18900000">
              <a:off x="2861942" y="2028757"/>
              <a:ext cx="87636" cy="87636"/>
            </a:xfrm>
            <a:prstGeom prst="plus">
              <a:avLst>
                <a:gd name="adj" fmla="val 43801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endParaRPr>
            </a:p>
          </p:txBody>
        </p:sp>
      </p:grpSp>
      <p:sp>
        <p:nvSpPr>
          <p:cNvPr id="88" name="직사각형 87"/>
          <p:cNvSpPr/>
          <p:nvPr/>
        </p:nvSpPr>
        <p:spPr>
          <a:xfrm>
            <a:off x="3854875" y="1756203"/>
            <a:ext cx="4456853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/>
              <a:t>You need to establish relationships between master </a:t>
            </a:r>
            <a:r>
              <a:rPr lang="en-US" altLang="ko-KR" sz="700" dirty="0" err="1"/>
              <a:t>datasources</a:t>
            </a:r>
            <a:r>
              <a:rPr lang="en-US" altLang="ko-KR" sz="700" dirty="0"/>
              <a:t> so that you can link charts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1905914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모서리가 둥근 직사각형 142"/>
          <p:cNvSpPr/>
          <p:nvPr/>
        </p:nvSpPr>
        <p:spPr>
          <a:xfrm>
            <a:off x="1474751" y="1641423"/>
            <a:ext cx="7206334" cy="4392353"/>
          </a:xfrm>
          <a:prstGeom prst="roundRect">
            <a:avLst>
              <a:gd name="adj" fmla="val 115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1533927" y="3971761"/>
            <a:ext cx="7070427" cy="206201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45" name="L 도형 144"/>
          <p:cNvSpPr/>
          <p:nvPr/>
        </p:nvSpPr>
        <p:spPr>
          <a:xfrm rot="8100000">
            <a:off x="8396690" y="4082174"/>
            <a:ext cx="104838" cy="104838"/>
          </a:xfrm>
          <a:prstGeom prst="corner">
            <a:avLst>
              <a:gd name="adj1" fmla="val 19799"/>
              <a:gd name="adj2" fmla="val 23154"/>
            </a:avLst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46" name="제목 2"/>
          <p:cNvSpPr txBox="1">
            <a:spLocks/>
          </p:cNvSpPr>
          <p:nvPr/>
        </p:nvSpPr>
        <p:spPr bwMode="auto">
          <a:xfrm>
            <a:off x="1465213" y="4005058"/>
            <a:ext cx="2203071" cy="163971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80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Master data name</a:t>
            </a:r>
          </a:p>
        </p:txBody>
      </p:sp>
      <p:sp>
        <p:nvSpPr>
          <p:cNvPr id="147" name="직사각형 146"/>
          <p:cNvSpPr/>
          <p:nvPr/>
        </p:nvSpPr>
        <p:spPr>
          <a:xfrm>
            <a:off x="2458781" y="4013179"/>
            <a:ext cx="2013091" cy="130628"/>
          </a:xfrm>
          <a:prstGeom prst="rect">
            <a:avLst/>
          </a:prstGeom>
          <a:noFill/>
          <a:ln w="57150">
            <a:solidFill>
              <a:srgbClr val="D88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700" dirty="0">
                <a:solidFill>
                  <a:srgbClr val="7030A0"/>
                </a:solidFill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kumimoji="1" lang="ko-KR" altLang="en-US" sz="700" dirty="0">
                <a:solidFill>
                  <a:srgbClr val="7030A0"/>
                </a:solidFill>
                <a:latin typeface="Nanum Gothic" charset="-127"/>
                <a:ea typeface="Nanum Gothic" charset="-127"/>
                <a:cs typeface="Nanum Gothic" charset="-127"/>
              </a:rPr>
              <a:t>추가</a:t>
            </a:r>
            <a:r>
              <a:rPr kumimoji="1" lang="en-US" altLang="ko-KR" sz="700" dirty="0">
                <a:solidFill>
                  <a:srgbClr val="7030A0"/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  <a:r>
              <a:rPr kumimoji="1" lang="ko-KR" altLang="en-US" sz="700" dirty="0">
                <a:solidFill>
                  <a:srgbClr val="7030A0"/>
                </a:solidFill>
                <a:latin typeface="Nanum Gothic" charset="-127"/>
                <a:ea typeface="Nanum Gothic" charset="-127"/>
                <a:cs typeface="Nanum Gothic" charset="-127"/>
              </a:rPr>
              <a:t>데이터소스 설명 영역</a:t>
            </a:r>
            <a:r>
              <a:rPr kumimoji="1" lang="en-US" altLang="ko-KR" sz="700" dirty="0">
                <a:solidFill>
                  <a:srgbClr val="7030A0"/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r>
              <a:rPr kumimoji="1" lang="ko-KR" altLang="en-US" sz="700" dirty="0">
                <a:solidFill>
                  <a:srgbClr val="7030A0"/>
                </a:solidFill>
                <a:latin typeface="Nanum Gothic" charset="-127"/>
                <a:ea typeface="Nanum Gothic" charset="-127"/>
                <a:cs typeface="Nanum Gothic" charset="-127"/>
              </a:rPr>
              <a:t> 있는 경우만 보임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대시보드 생성 </a:t>
            </a:r>
            <a:r>
              <a:rPr kumimoji="1" lang="en-US" altLang="ko-KR" dirty="0"/>
              <a:t>1</a:t>
            </a:r>
            <a:r>
              <a:rPr kumimoji="1" lang="ko-KR" altLang="en-US" dirty="0"/>
              <a:t>단계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데이터소스 없음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ko-KR" altLang="en-US" dirty="0">
                <a:solidFill>
                  <a:srgbClr val="FF0000"/>
                </a:solidFill>
              </a:rPr>
              <a:t>보드 열람 상태 </a:t>
            </a:r>
            <a:r>
              <a:rPr lang="en-US" altLang="ko-KR" dirty="0">
                <a:solidFill>
                  <a:srgbClr val="FF0000"/>
                </a:solidFill>
              </a:rPr>
              <a:t>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데이터소스가 선택된 화면</a:t>
            </a:r>
            <a:endParaRPr lang="en-US" altLang="ko-KR" dirty="0"/>
          </a:p>
          <a:p>
            <a:r>
              <a:rPr lang="ko-KR" altLang="en-US" dirty="0">
                <a:latin typeface="+mn-ea"/>
              </a:rPr>
              <a:t>조인맵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마스터 데이터 이름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이전 단계에서 선택한 마스터 데이터 표시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조인 추가 버튼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클릭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데이터 소스 추가 팝업 출력 </a:t>
            </a:r>
            <a:r>
              <a:rPr lang="ko-KR" altLang="en-US" dirty="0">
                <a:solidFill>
                  <a:srgbClr val="00B0F0"/>
                </a:solidFill>
                <a:latin typeface="+mn-ea"/>
              </a:rPr>
              <a:t>☞ </a:t>
            </a:r>
            <a:r>
              <a:rPr lang="en-US" altLang="ko-KR" dirty="0">
                <a:solidFill>
                  <a:srgbClr val="00B0F0"/>
                </a:solidFill>
                <a:latin typeface="+mn-ea"/>
              </a:rPr>
              <a:t>[037.1]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조인 아이콘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호버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삭제 및 편집 버튼 보임</a:t>
            </a:r>
            <a:endParaRPr lang="en-US" altLang="ko-KR" dirty="0">
              <a:latin typeface="+mn-ea"/>
            </a:endParaRPr>
          </a:p>
          <a:p>
            <a:pPr lvl="3"/>
            <a:r>
              <a:rPr lang="ko-KR" altLang="en-US" dirty="0">
                <a:latin typeface="+mn-ea"/>
              </a:rPr>
              <a:t>삭제 클릭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해당 조인 삭제</a:t>
            </a:r>
            <a:endParaRPr lang="en-US" altLang="ko-KR" dirty="0">
              <a:latin typeface="+mn-ea"/>
            </a:endParaRPr>
          </a:p>
          <a:p>
            <a:pPr lvl="3"/>
            <a:r>
              <a:rPr lang="ko-KR" altLang="en-US" dirty="0">
                <a:latin typeface="+mn-ea"/>
              </a:rPr>
              <a:t>편집 클릭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편집 팝업 출력</a:t>
            </a:r>
            <a:r>
              <a:rPr lang="ko-KR" altLang="en-US" dirty="0">
                <a:solidFill>
                  <a:srgbClr val="00B0F0"/>
                </a:solidFill>
                <a:latin typeface="+mn-ea"/>
              </a:rPr>
              <a:t> ☞ </a:t>
            </a:r>
            <a:r>
              <a:rPr lang="en-US" altLang="ko-KR" dirty="0">
                <a:solidFill>
                  <a:srgbClr val="00B0F0"/>
                </a:solidFill>
                <a:latin typeface="+mn-ea"/>
              </a:rPr>
              <a:t>[037.4]</a:t>
            </a:r>
            <a:r>
              <a:rPr lang="ko-KR" altLang="en-US" dirty="0">
                <a:solidFill>
                  <a:srgbClr val="00B0F0"/>
                </a:solidFill>
                <a:latin typeface="+mn-ea"/>
              </a:rPr>
              <a:t> </a:t>
            </a:r>
            <a:endParaRPr lang="en-US" altLang="ko-KR" dirty="0">
              <a:latin typeface="+mn-ea"/>
            </a:endParaRPr>
          </a:p>
          <a:p>
            <a:pPr lvl="0"/>
            <a:endParaRPr lang="en-US" altLang="ko-KR" dirty="0"/>
          </a:p>
        </p:txBody>
      </p:sp>
      <p:sp>
        <p:nvSpPr>
          <p:cNvPr id="89" name="TextBox 88"/>
          <p:cNvSpPr txBox="1"/>
          <p:nvPr/>
        </p:nvSpPr>
        <p:spPr>
          <a:xfrm>
            <a:off x="4591682" y="871503"/>
            <a:ext cx="94897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Create dashboard</a:t>
            </a:r>
            <a:endParaRPr lang="ko-KR" altLang="en-US" sz="900" b="1" dirty="0">
              <a:solidFill>
                <a:prstClr val="black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90" name="그룹 89"/>
          <p:cNvGrpSpPr/>
          <p:nvPr/>
        </p:nvGrpSpPr>
        <p:grpSpPr>
          <a:xfrm>
            <a:off x="3887123" y="6350851"/>
            <a:ext cx="2358094" cy="249130"/>
            <a:chOff x="4008125" y="6193790"/>
            <a:chExt cx="2358094" cy="249130"/>
          </a:xfrm>
        </p:grpSpPr>
        <p:sp>
          <p:nvSpPr>
            <p:cNvPr id="92" name="모서리가 둥근 직사각형 127"/>
            <p:cNvSpPr/>
            <p:nvPr/>
          </p:nvSpPr>
          <p:spPr>
            <a:xfrm>
              <a:off x="5197489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다음</a:t>
              </a:r>
            </a:p>
          </p:txBody>
        </p:sp>
        <p:sp>
          <p:nvSpPr>
            <p:cNvPr id="97" name="모서리가 둥근 직사각형 127"/>
            <p:cNvSpPr/>
            <p:nvPr/>
          </p:nvSpPr>
          <p:spPr>
            <a:xfrm>
              <a:off x="4008125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취소</a:t>
              </a: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3589014" y="1387996"/>
            <a:ext cx="295433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Setting up relationships between </a:t>
            </a:r>
            <a:r>
              <a:rPr lang="en-US" altLang="ko-KR" sz="1100" b="1" dirty="0" err="1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datasources</a:t>
            </a:r>
            <a:endParaRPr lang="ko-KR" altLang="en-US" sz="1100" b="1" dirty="0">
              <a:solidFill>
                <a:prstClr val="black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4759238" y="1040780"/>
            <a:ext cx="526546" cy="96644"/>
            <a:chOff x="5087452" y="1040780"/>
            <a:chExt cx="526546" cy="96644"/>
          </a:xfrm>
        </p:grpSpPr>
        <p:sp>
          <p:nvSpPr>
            <p:cNvPr id="21" name="타원 20"/>
            <p:cNvSpPr/>
            <p:nvPr/>
          </p:nvSpPr>
          <p:spPr>
            <a:xfrm>
              <a:off x="5087452" y="1040780"/>
              <a:ext cx="96644" cy="9664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5517354" y="1040780"/>
              <a:ext cx="96644" cy="9664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cxnSp>
          <p:nvCxnSpPr>
            <p:cNvPr id="23" name="직선 연결선[R] 22"/>
            <p:cNvCxnSpPr/>
            <p:nvPr/>
          </p:nvCxnSpPr>
          <p:spPr>
            <a:xfrm>
              <a:off x="5185926" y="1089102"/>
              <a:ext cx="3314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03390" y="699126"/>
            <a:ext cx="525395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[036.5]</a:t>
            </a:r>
            <a:endParaRPr lang="ko-KR" altLang="en-US" sz="5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5900168" y="3139044"/>
            <a:ext cx="1044372" cy="32728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70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DS name name...</a:t>
            </a:r>
            <a:endParaRPr kumimoji="1" lang="ko-KR" altLang="en-US" sz="7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947927" y="2624454"/>
            <a:ext cx="1044372" cy="32728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DS name name...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5076487" y="1955380"/>
            <a:ext cx="1044372" cy="32728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DS name name...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4223894" y="2968938"/>
            <a:ext cx="1044372" cy="32728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DS name name...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 rot="5400000" flipV="1">
            <a:off x="8193349" y="2037436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cxnSp>
        <p:nvCxnSpPr>
          <p:cNvPr id="18" name="구부러진 연결선[U] 17"/>
          <p:cNvCxnSpPr>
            <a:stCxn id="37" idx="3"/>
            <a:endCxn id="38" idx="1"/>
          </p:cNvCxnSpPr>
          <p:nvPr/>
        </p:nvCxnSpPr>
        <p:spPr>
          <a:xfrm flipV="1">
            <a:off x="3992299" y="2119022"/>
            <a:ext cx="1084188" cy="669074"/>
          </a:xfrm>
          <a:prstGeom prst="curvedConnector3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구부러진 연결선[U] 56"/>
          <p:cNvCxnSpPr>
            <a:stCxn id="37" idx="3"/>
            <a:endCxn id="36" idx="1"/>
          </p:cNvCxnSpPr>
          <p:nvPr/>
        </p:nvCxnSpPr>
        <p:spPr>
          <a:xfrm>
            <a:off x="3992299" y="2788096"/>
            <a:ext cx="1907869" cy="514590"/>
          </a:xfrm>
          <a:prstGeom prst="curvedConnector3">
            <a:avLst>
              <a:gd name="adj1" fmla="val 87943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구부러진 연결선[U] 58"/>
          <p:cNvCxnSpPr>
            <a:stCxn id="39" idx="3"/>
            <a:endCxn id="36" idx="1"/>
          </p:cNvCxnSpPr>
          <p:nvPr/>
        </p:nvCxnSpPr>
        <p:spPr>
          <a:xfrm>
            <a:off x="5268266" y="3132580"/>
            <a:ext cx="631902" cy="170106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/>
          <p:cNvCxnSpPr/>
          <p:nvPr/>
        </p:nvCxnSpPr>
        <p:spPr>
          <a:xfrm>
            <a:off x="1064384" y="6264361"/>
            <a:ext cx="823052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/>
          <p:cNvSpPr/>
          <p:nvPr/>
        </p:nvSpPr>
        <p:spPr>
          <a:xfrm>
            <a:off x="1560551" y="4202328"/>
            <a:ext cx="987608" cy="194277"/>
          </a:xfrm>
          <a:custGeom>
            <a:avLst/>
            <a:gdLst>
              <a:gd name="connsiteX0" fmla="*/ 0 w 987608"/>
              <a:gd name="connsiteY0" fmla="*/ 38856 h 233133"/>
              <a:gd name="connsiteX1" fmla="*/ 38856 w 987608"/>
              <a:gd name="connsiteY1" fmla="*/ 0 h 233133"/>
              <a:gd name="connsiteX2" fmla="*/ 948752 w 987608"/>
              <a:gd name="connsiteY2" fmla="*/ 0 h 233133"/>
              <a:gd name="connsiteX3" fmla="*/ 987608 w 987608"/>
              <a:gd name="connsiteY3" fmla="*/ 38856 h 233133"/>
              <a:gd name="connsiteX4" fmla="*/ 987608 w 987608"/>
              <a:gd name="connsiteY4" fmla="*/ 194277 h 233133"/>
              <a:gd name="connsiteX5" fmla="*/ 948752 w 987608"/>
              <a:gd name="connsiteY5" fmla="*/ 233133 h 233133"/>
              <a:gd name="connsiteX6" fmla="*/ 38856 w 987608"/>
              <a:gd name="connsiteY6" fmla="*/ 233133 h 233133"/>
              <a:gd name="connsiteX7" fmla="*/ 0 w 987608"/>
              <a:gd name="connsiteY7" fmla="*/ 194277 h 233133"/>
              <a:gd name="connsiteX8" fmla="*/ 0 w 987608"/>
              <a:gd name="connsiteY8" fmla="*/ 38856 h 233133"/>
              <a:gd name="connsiteX0" fmla="*/ 0 w 987608"/>
              <a:gd name="connsiteY0" fmla="*/ 38856 h 233133"/>
              <a:gd name="connsiteX1" fmla="*/ 38856 w 987608"/>
              <a:gd name="connsiteY1" fmla="*/ 0 h 233133"/>
              <a:gd name="connsiteX2" fmla="*/ 948752 w 987608"/>
              <a:gd name="connsiteY2" fmla="*/ 0 h 233133"/>
              <a:gd name="connsiteX3" fmla="*/ 987608 w 987608"/>
              <a:gd name="connsiteY3" fmla="*/ 38856 h 233133"/>
              <a:gd name="connsiteX4" fmla="*/ 987608 w 987608"/>
              <a:gd name="connsiteY4" fmla="*/ 194277 h 233133"/>
              <a:gd name="connsiteX5" fmla="*/ 948752 w 987608"/>
              <a:gd name="connsiteY5" fmla="*/ 233133 h 233133"/>
              <a:gd name="connsiteX6" fmla="*/ 0 w 987608"/>
              <a:gd name="connsiteY6" fmla="*/ 194277 h 233133"/>
              <a:gd name="connsiteX7" fmla="*/ 0 w 987608"/>
              <a:gd name="connsiteY7" fmla="*/ 38856 h 233133"/>
              <a:gd name="connsiteX0" fmla="*/ 0 w 987608"/>
              <a:gd name="connsiteY0" fmla="*/ 38856 h 213705"/>
              <a:gd name="connsiteX1" fmla="*/ 38856 w 987608"/>
              <a:gd name="connsiteY1" fmla="*/ 0 h 213705"/>
              <a:gd name="connsiteX2" fmla="*/ 948752 w 987608"/>
              <a:gd name="connsiteY2" fmla="*/ 0 h 213705"/>
              <a:gd name="connsiteX3" fmla="*/ 987608 w 987608"/>
              <a:gd name="connsiteY3" fmla="*/ 38856 h 213705"/>
              <a:gd name="connsiteX4" fmla="*/ 987608 w 987608"/>
              <a:gd name="connsiteY4" fmla="*/ 194277 h 213705"/>
              <a:gd name="connsiteX5" fmla="*/ 0 w 987608"/>
              <a:gd name="connsiteY5" fmla="*/ 194277 h 213705"/>
              <a:gd name="connsiteX6" fmla="*/ 0 w 987608"/>
              <a:gd name="connsiteY6" fmla="*/ 38856 h 213705"/>
              <a:gd name="connsiteX0" fmla="*/ 0 w 987608"/>
              <a:gd name="connsiteY0" fmla="*/ 38856 h 274433"/>
              <a:gd name="connsiteX1" fmla="*/ 38856 w 987608"/>
              <a:gd name="connsiteY1" fmla="*/ 0 h 274433"/>
              <a:gd name="connsiteX2" fmla="*/ 948752 w 987608"/>
              <a:gd name="connsiteY2" fmla="*/ 0 h 274433"/>
              <a:gd name="connsiteX3" fmla="*/ 987608 w 987608"/>
              <a:gd name="connsiteY3" fmla="*/ 38856 h 274433"/>
              <a:gd name="connsiteX4" fmla="*/ 987608 w 987608"/>
              <a:gd name="connsiteY4" fmla="*/ 194277 h 274433"/>
              <a:gd name="connsiteX5" fmla="*/ 0 w 987608"/>
              <a:gd name="connsiteY5" fmla="*/ 194277 h 274433"/>
              <a:gd name="connsiteX6" fmla="*/ 0 w 987608"/>
              <a:gd name="connsiteY6" fmla="*/ 38856 h 274433"/>
              <a:gd name="connsiteX0" fmla="*/ 0 w 987608"/>
              <a:gd name="connsiteY0" fmla="*/ 38856 h 274433"/>
              <a:gd name="connsiteX1" fmla="*/ 38856 w 987608"/>
              <a:gd name="connsiteY1" fmla="*/ 0 h 274433"/>
              <a:gd name="connsiteX2" fmla="*/ 948752 w 987608"/>
              <a:gd name="connsiteY2" fmla="*/ 0 h 274433"/>
              <a:gd name="connsiteX3" fmla="*/ 987608 w 987608"/>
              <a:gd name="connsiteY3" fmla="*/ 38856 h 274433"/>
              <a:gd name="connsiteX4" fmla="*/ 987608 w 987608"/>
              <a:gd name="connsiteY4" fmla="*/ 194277 h 274433"/>
              <a:gd name="connsiteX5" fmla="*/ 0 w 987608"/>
              <a:gd name="connsiteY5" fmla="*/ 194277 h 274433"/>
              <a:gd name="connsiteX6" fmla="*/ 0 w 987608"/>
              <a:gd name="connsiteY6" fmla="*/ 38856 h 274433"/>
              <a:gd name="connsiteX0" fmla="*/ 0 w 987608"/>
              <a:gd name="connsiteY0" fmla="*/ 38856 h 205789"/>
              <a:gd name="connsiteX1" fmla="*/ 38856 w 987608"/>
              <a:gd name="connsiteY1" fmla="*/ 0 h 205789"/>
              <a:gd name="connsiteX2" fmla="*/ 948752 w 987608"/>
              <a:gd name="connsiteY2" fmla="*/ 0 h 205789"/>
              <a:gd name="connsiteX3" fmla="*/ 987608 w 987608"/>
              <a:gd name="connsiteY3" fmla="*/ 38856 h 205789"/>
              <a:gd name="connsiteX4" fmla="*/ 987608 w 987608"/>
              <a:gd name="connsiteY4" fmla="*/ 194277 h 205789"/>
              <a:gd name="connsiteX5" fmla="*/ 0 w 987608"/>
              <a:gd name="connsiteY5" fmla="*/ 194277 h 205789"/>
              <a:gd name="connsiteX6" fmla="*/ 0 w 987608"/>
              <a:gd name="connsiteY6" fmla="*/ 38856 h 205789"/>
              <a:gd name="connsiteX0" fmla="*/ 0 w 987608"/>
              <a:gd name="connsiteY0" fmla="*/ 38856 h 194277"/>
              <a:gd name="connsiteX1" fmla="*/ 38856 w 987608"/>
              <a:gd name="connsiteY1" fmla="*/ 0 h 194277"/>
              <a:gd name="connsiteX2" fmla="*/ 948752 w 987608"/>
              <a:gd name="connsiteY2" fmla="*/ 0 h 194277"/>
              <a:gd name="connsiteX3" fmla="*/ 987608 w 987608"/>
              <a:gd name="connsiteY3" fmla="*/ 38856 h 194277"/>
              <a:gd name="connsiteX4" fmla="*/ 987608 w 987608"/>
              <a:gd name="connsiteY4" fmla="*/ 194277 h 194277"/>
              <a:gd name="connsiteX5" fmla="*/ 0 w 987608"/>
              <a:gd name="connsiteY5" fmla="*/ 194277 h 194277"/>
              <a:gd name="connsiteX6" fmla="*/ 0 w 987608"/>
              <a:gd name="connsiteY6" fmla="*/ 38856 h 194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7608" h="194277">
                <a:moveTo>
                  <a:pt x="0" y="38856"/>
                </a:moveTo>
                <a:cubicBezTo>
                  <a:pt x="0" y="17396"/>
                  <a:pt x="17396" y="0"/>
                  <a:pt x="38856" y="0"/>
                </a:cubicBezTo>
                <a:lnTo>
                  <a:pt x="948752" y="0"/>
                </a:lnTo>
                <a:cubicBezTo>
                  <a:pt x="970212" y="0"/>
                  <a:pt x="987608" y="17396"/>
                  <a:pt x="987608" y="38856"/>
                </a:cubicBezTo>
                <a:lnTo>
                  <a:pt x="987608" y="194277"/>
                </a:lnTo>
                <a:lnTo>
                  <a:pt x="0" y="194277"/>
                </a:lnTo>
                <a:lnTo>
                  <a:pt x="0" y="388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Data preview</a:t>
            </a:r>
            <a:endParaRPr kumimoji="1"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4" name="모서리가 둥근 직사각형 1"/>
          <p:cNvSpPr/>
          <p:nvPr/>
        </p:nvSpPr>
        <p:spPr>
          <a:xfrm>
            <a:off x="2601406" y="4202328"/>
            <a:ext cx="987608" cy="194277"/>
          </a:xfrm>
          <a:custGeom>
            <a:avLst/>
            <a:gdLst>
              <a:gd name="connsiteX0" fmla="*/ 0 w 987608"/>
              <a:gd name="connsiteY0" fmla="*/ 38856 h 233133"/>
              <a:gd name="connsiteX1" fmla="*/ 38856 w 987608"/>
              <a:gd name="connsiteY1" fmla="*/ 0 h 233133"/>
              <a:gd name="connsiteX2" fmla="*/ 948752 w 987608"/>
              <a:gd name="connsiteY2" fmla="*/ 0 h 233133"/>
              <a:gd name="connsiteX3" fmla="*/ 987608 w 987608"/>
              <a:gd name="connsiteY3" fmla="*/ 38856 h 233133"/>
              <a:gd name="connsiteX4" fmla="*/ 987608 w 987608"/>
              <a:gd name="connsiteY4" fmla="*/ 194277 h 233133"/>
              <a:gd name="connsiteX5" fmla="*/ 948752 w 987608"/>
              <a:gd name="connsiteY5" fmla="*/ 233133 h 233133"/>
              <a:gd name="connsiteX6" fmla="*/ 38856 w 987608"/>
              <a:gd name="connsiteY6" fmla="*/ 233133 h 233133"/>
              <a:gd name="connsiteX7" fmla="*/ 0 w 987608"/>
              <a:gd name="connsiteY7" fmla="*/ 194277 h 233133"/>
              <a:gd name="connsiteX8" fmla="*/ 0 w 987608"/>
              <a:gd name="connsiteY8" fmla="*/ 38856 h 233133"/>
              <a:gd name="connsiteX0" fmla="*/ 0 w 987608"/>
              <a:gd name="connsiteY0" fmla="*/ 38856 h 233133"/>
              <a:gd name="connsiteX1" fmla="*/ 38856 w 987608"/>
              <a:gd name="connsiteY1" fmla="*/ 0 h 233133"/>
              <a:gd name="connsiteX2" fmla="*/ 948752 w 987608"/>
              <a:gd name="connsiteY2" fmla="*/ 0 h 233133"/>
              <a:gd name="connsiteX3" fmla="*/ 987608 w 987608"/>
              <a:gd name="connsiteY3" fmla="*/ 38856 h 233133"/>
              <a:gd name="connsiteX4" fmla="*/ 987608 w 987608"/>
              <a:gd name="connsiteY4" fmla="*/ 194277 h 233133"/>
              <a:gd name="connsiteX5" fmla="*/ 948752 w 987608"/>
              <a:gd name="connsiteY5" fmla="*/ 233133 h 233133"/>
              <a:gd name="connsiteX6" fmla="*/ 0 w 987608"/>
              <a:gd name="connsiteY6" fmla="*/ 194277 h 233133"/>
              <a:gd name="connsiteX7" fmla="*/ 0 w 987608"/>
              <a:gd name="connsiteY7" fmla="*/ 38856 h 233133"/>
              <a:gd name="connsiteX0" fmla="*/ 0 w 987608"/>
              <a:gd name="connsiteY0" fmla="*/ 38856 h 213705"/>
              <a:gd name="connsiteX1" fmla="*/ 38856 w 987608"/>
              <a:gd name="connsiteY1" fmla="*/ 0 h 213705"/>
              <a:gd name="connsiteX2" fmla="*/ 948752 w 987608"/>
              <a:gd name="connsiteY2" fmla="*/ 0 h 213705"/>
              <a:gd name="connsiteX3" fmla="*/ 987608 w 987608"/>
              <a:gd name="connsiteY3" fmla="*/ 38856 h 213705"/>
              <a:gd name="connsiteX4" fmla="*/ 987608 w 987608"/>
              <a:gd name="connsiteY4" fmla="*/ 194277 h 213705"/>
              <a:gd name="connsiteX5" fmla="*/ 0 w 987608"/>
              <a:gd name="connsiteY5" fmla="*/ 194277 h 213705"/>
              <a:gd name="connsiteX6" fmla="*/ 0 w 987608"/>
              <a:gd name="connsiteY6" fmla="*/ 38856 h 213705"/>
              <a:gd name="connsiteX0" fmla="*/ 0 w 987608"/>
              <a:gd name="connsiteY0" fmla="*/ 38856 h 274433"/>
              <a:gd name="connsiteX1" fmla="*/ 38856 w 987608"/>
              <a:gd name="connsiteY1" fmla="*/ 0 h 274433"/>
              <a:gd name="connsiteX2" fmla="*/ 948752 w 987608"/>
              <a:gd name="connsiteY2" fmla="*/ 0 h 274433"/>
              <a:gd name="connsiteX3" fmla="*/ 987608 w 987608"/>
              <a:gd name="connsiteY3" fmla="*/ 38856 h 274433"/>
              <a:gd name="connsiteX4" fmla="*/ 987608 w 987608"/>
              <a:gd name="connsiteY4" fmla="*/ 194277 h 274433"/>
              <a:gd name="connsiteX5" fmla="*/ 0 w 987608"/>
              <a:gd name="connsiteY5" fmla="*/ 194277 h 274433"/>
              <a:gd name="connsiteX6" fmla="*/ 0 w 987608"/>
              <a:gd name="connsiteY6" fmla="*/ 38856 h 274433"/>
              <a:gd name="connsiteX0" fmla="*/ 0 w 987608"/>
              <a:gd name="connsiteY0" fmla="*/ 38856 h 274433"/>
              <a:gd name="connsiteX1" fmla="*/ 38856 w 987608"/>
              <a:gd name="connsiteY1" fmla="*/ 0 h 274433"/>
              <a:gd name="connsiteX2" fmla="*/ 948752 w 987608"/>
              <a:gd name="connsiteY2" fmla="*/ 0 h 274433"/>
              <a:gd name="connsiteX3" fmla="*/ 987608 w 987608"/>
              <a:gd name="connsiteY3" fmla="*/ 38856 h 274433"/>
              <a:gd name="connsiteX4" fmla="*/ 987608 w 987608"/>
              <a:gd name="connsiteY4" fmla="*/ 194277 h 274433"/>
              <a:gd name="connsiteX5" fmla="*/ 0 w 987608"/>
              <a:gd name="connsiteY5" fmla="*/ 194277 h 274433"/>
              <a:gd name="connsiteX6" fmla="*/ 0 w 987608"/>
              <a:gd name="connsiteY6" fmla="*/ 38856 h 274433"/>
              <a:gd name="connsiteX0" fmla="*/ 0 w 987608"/>
              <a:gd name="connsiteY0" fmla="*/ 38856 h 205789"/>
              <a:gd name="connsiteX1" fmla="*/ 38856 w 987608"/>
              <a:gd name="connsiteY1" fmla="*/ 0 h 205789"/>
              <a:gd name="connsiteX2" fmla="*/ 948752 w 987608"/>
              <a:gd name="connsiteY2" fmla="*/ 0 h 205789"/>
              <a:gd name="connsiteX3" fmla="*/ 987608 w 987608"/>
              <a:gd name="connsiteY3" fmla="*/ 38856 h 205789"/>
              <a:gd name="connsiteX4" fmla="*/ 987608 w 987608"/>
              <a:gd name="connsiteY4" fmla="*/ 194277 h 205789"/>
              <a:gd name="connsiteX5" fmla="*/ 0 w 987608"/>
              <a:gd name="connsiteY5" fmla="*/ 194277 h 205789"/>
              <a:gd name="connsiteX6" fmla="*/ 0 w 987608"/>
              <a:gd name="connsiteY6" fmla="*/ 38856 h 205789"/>
              <a:gd name="connsiteX0" fmla="*/ 0 w 987608"/>
              <a:gd name="connsiteY0" fmla="*/ 38856 h 194277"/>
              <a:gd name="connsiteX1" fmla="*/ 38856 w 987608"/>
              <a:gd name="connsiteY1" fmla="*/ 0 h 194277"/>
              <a:gd name="connsiteX2" fmla="*/ 948752 w 987608"/>
              <a:gd name="connsiteY2" fmla="*/ 0 h 194277"/>
              <a:gd name="connsiteX3" fmla="*/ 987608 w 987608"/>
              <a:gd name="connsiteY3" fmla="*/ 38856 h 194277"/>
              <a:gd name="connsiteX4" fmla="*/ 987608 w 987608"/>
              <a:gd name="connsiteY4" fmla="*/ 194277 h 194277"/>
              <a:gd name="connsiteX5" fmla="*/ 0 w 987608"/>
              <a:gd name="connsiteY5" fmla="*/ 194277 h 194277"/>
              <a:gd name="connsiteX6" fmla="*/ 0 w 987608"/>
              <a:gd name="connsiteY6" fmla="*/ 38856 h 194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7608" h="194277">
                <a:moveTo>
                  <a:pt x="0" y="38856"/>
                </a:moveTo>
                <a:cubicBezTo>
                  <a:pt x="0" y="17396"/>
                  <a:pt x="17396" y="0"/>
                  <a:pt x="38856" y="0"/>
                </a:cubicBezTo>
                <a:lnTo>
                  <a:pt x="948752" y="0"/>
                </a:lnTo>
                <a:cubicBezTo>
                  <a:pt x="970212" y="0"/>
                  <a:pt x="987608" y="17396"/>
                  <a:pt x="987608" y="38856"/>
                </a:cubicBezTo>
                <a:lnTo>
                  <a:pt x="987608" y="194277"/>
                </a:lnTo>
                <a:lnTo>
                  <a:pt x="0" y="194277"/>
                </a:lnTo>
                <a:lnTo>
                  <a:pt x="0" y="3885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Manage schema</a:t>
            </a:r>
            <a:endParaRPr kumimoji="1" lang="ko-KR" altLang="en-US" sz="7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5" name="모서리가 둥근 직사각형 1"/>
          <p:cNvSpPr/>
          <p:nvPr/>
        </p:nvSpPr>
        <p:spPr>
          <a:xfrm>
            <a:off x="3633595" y="4202328"/>
            <a:ext cx="987608" cy="194277"/>
          </a:xfrm>
          <a:custGeom>
            <a:avLst/>
            <a:gdLst>
              <a:gd name="connsiteX0" fmla="*/ 0 w 987608"/>
              <a:gd name="connsiteY0" fmla="*/ 38856 h 233133"/>
              <a:gd name="connsiteX1" fmla="*/ 38856 w 987608"/>
              <a:gd name="connsiteY1" fmla="*/ 0 h 233133"/>
              <a:gd name="connsiteX2" fmla="*/ 948752 w 987608"/>
              <a:gd name="connsiteY2" fmla="*/ 0 h 233133"/>
              <a:gd name="connsiteX3" fmla="*/ 987608 w 987608"/>
              <a:gd name="connsiteY3" fmla="*/ 38856 h 233133"/>
              <a:gd name="connsiteX4" fmla="*/ 987608 w 987608"/>
              <a:gd name="connsiteY4" fmla="*/ 194277 h 233133"/>
              <a:gd name="connsiteX5" fmla="*/ 948752 w 987608"/>
              <a:gd name="connsiteY5" fmla="*/ 233133 h 233133"/>
              <a:gd name="connsiteX6" fmla="*/ 38856 w 987608"/>
              <a:gd name="connsiteY6" fmla="*/ 233133 h 233133"/>
              <a:gd name="connsiteX7" fmla="*/ 0 w 987608"/>
              <a:gd name="connsiteY7" fmla="*/ 194277 h 233133"/>
              <a:gd name="connsiteX8" fmla="*/ 0 w 987608"/>
              <a:gd name="connsiteY8" fmla="*/ 38856 h 233133"/>
              <a:gd name="connsiteX0" fmla="*/ 0 w 987608"/>
              <a:gd name="connsiteY0" fmla="*/ 38856 h 233133"/>
              <a:gd name="connsiteX1" fmla="*/ 38856 w 987608"/>
              <a:gd name="connsiteY1" fmla="*/ 0 h 233133"/>
              <a:gd name="connsiteX2" fmla="*/ 948752 w 987608"/>
              <a:gd name="connsiteY2" fmla="*/ 0 h 233133"/>
              <a:gd name="connsiteX3" fmla="*/ 987608 w 987608"/>
              <a:gd name="connsiteY3" fmla="*/ 38856 h 233133"/>
              <a:gd name="connsiteX4" fmla="*/ 987608 w 987608"/>
              <a:gd name="connsiteY4" fmla="*/ 194277 h 233133"/>
              <a:gd name="connsiteX5" fmla="*/ 948752 w 987608"/>
              <a:gd name="connsiteY5" fmla="*/ 233133 h 233133"/>
              <a:gd name="connsiteX6" fmla="*/ 0 w 987608"/>
              <a:gd name="connsiteY6" fmla="*/ 194277 h 233133"/>
              <a:gd name="connsiteX7" fmla="*/ 0 w 987608"/>
              <a:gd name="connsiteY7" fmla="*/ 38856 h 233133"/>
              <a:gd name="connsiteX0" fmla="*/ 0 w 987608"/>
              <a:gd name="connsiteY0" fmla="*/ 38856 h 213705"/>
              <a:gd name="connsiteX1" fmla="*/ 38856 w 987608"/>
              <a:gd name="connsiteY1" fmla="*/ 0 h 213705"/>
              <a:gd name="connsiteX2" fmla="*/ 948752 w 987608"/>
              <a:gd name="connsiteY2" fmla="*/ 0 h 213705"/>
              <a:gd name="connsiteX3" fmla="*/ 987608 w 987608"/>
              <a:gd name="connsiteY3" fmla="*/ 38856 h 213705"/>
              <a:gd name="connsiteX4" fmla="*/ 987608 w 987608"/>
              <a:gd name="connsiteY4" fmla="*/ 194277 h 213705"/>
              <a:gd name="connsiteX5" fmla="*/ 0 w 987608"/>
              <a:gd name="connsiteY5" fmla="*/ 194277 h 213705"/>
              <a:gd name="connsiteX6" fmla="*/ 0 w 987608"/>
              <a:gd name="connsiteY6" fmla="*/ 38856 h 213705"/>
              <a:gd name="connsiteX0" fmla="*/ 0 w 987608"/>
              <a:gd name="connsiteY0" fmla="*/ 38856 h 274433"/>
              <a:gd name="connsiteX1" fmla="*/ 38856 w 987608"/>
              <a:gd name="connsiteY1" fmla="*/ 0 h 274433"/>
              <a:gd name="connsiteX2" fmla="*/ 948752 w 987608"/>
              <a:gd name="connsiteY2" fmla="*/ 0 h 274433"/>
              <a:gd name="connsiteX3" fmla="*/ 987608 w 987608"/>
              <a:gd name="connsiteY3" fmla="*/ 38856 h 274433"/>
              <a:gd name="connsiteX4" fmla="*/ 987608 w 987608"/>
              <a:gd name="connsiteY4" fmla="*/ 194277 h 274433"/>
              <a:gd name="connsiteX5" fmla="*/ 0 w 987608"/>
              <a:gd name="connsiteY5" fmla="*/ 194277 h 274433"/>
              <a:gd name="connsiteX6" fmla="*/ 0 w 987608"/>
              <a:gd name="connsiteY6" fmla="*/ 38856 h 274433"/>
              <a:gd name="connsiteX0" fmla="*/ 0 w 987608"/>
              <a:gd name="connsiteY0" fmla="*/ 38856 h 274433"/>
              <a:gd name="connsiteX1" fmla="*/ 38856 w 987608"/>
              <a:gd name="connsiteY1" fmla="*/ 0 h 274433"/>
              <a:gd name="connsiteX2" fmla="*/ 948752 w 987608"/>
              <a:gd name="connsiteY2" fmla="*/ 0 h 274433"/>
              <a:gd name="connsiteX3" fmla="*/ 987608 w 987608"/>
              <a:gd name="connsiteY3" fmla="*/ 38856 h 274433"/>
              <a:gd name="connsiteX4" fmla="*/ 987608 w 987608"/>
              <a:gd name="connsiteY4" fmla="*/ 194277 h 274433"/>
              <a:gd name="connsiteX5" fmla="*/ 0 w 987608"/>
              <a:gd name="connsiteY5" fmla="*/ 194277 h 274433"/>
              <a:gd name="connsiteX6" fmla="*/ 0 w 987608"/>
              <a:gd name="connsiteY6" fmla="*/ 38856 h 274433"/>
              <a:gd name="connsiteX0" fmla="*/ 0 w 987608"/>
              <a:gd name="connsiteY0" fmla="*/ 38856 h 205789"/>
              <a:gd name="connsiteX1" fmla="*/ 38856 w 987608"/>
              <a:gd name="connsiteY1" fmla="*/ 0 h 205789"/>
              <a:gd name="connsiteX2" fmla="*/ 948752 w 987608"/>
              <a:gd name="connsiteY2" fmla="*/ 0 h 205789"/>
              <a:gd name="connsiteX3" fmla="*/ 987608 w 987608"/>
              <a:gd name="connsiteY3" fmla="*/ 38856 h 205789"/>
              <a:gd name="connsiteX4" fmla="*/ 987608 w 987608"/>
              <a:gd name="connsiteY4" fmla="*/ 194277 h 205789"/>
              <a:gd name="connsiteX5" fmla="*/ 0 w 987608"/>
              <a:gd name="connsiteY5" fmla="*/ 194277 h 205789"/>
              <a:gd name="connsiteX6" fmla="*/ 0 w 987608"/>
              <a:gd name="connsiteY6" fmla="*/ 38856 h 205789"/>
              <a:gd name="connsiteX0" fmla="*/ 0 w 987608"/>
              <a:gd name="connsiteY0" fmla="*/ 38856 h 194277"/>
              <a:gd name="connsiteX1" fmla="*/ 38856 w 987608"/>
              <a:gd name="connsiteY1" fmla="*/ 0 h 194277"/>
              <a:gd name="connsiteX2" fmla="*/ 948752 w 987608"/>
              <a:gd name="connsiteY2" fmla="*/ 0 h 194277"/>
              <a:gd name="connsiteX3" fmla="*/ 987608 w 987608"/>
              <a:gd name="connsiteY3" fmla="*/ 38856 h 194277"/>
              <a:gd name="connsiteX4" fmla="*/ 987608 w 987608"/>
              <a:gd name="connsiteY4" fmla="*/ 194277 h 194277"/>
              <a:gd name="connsiteX5" fmla="*/ 0 w 987608"/>
              <a:gd name="connsiteY5" fmla="*/ 194277 h 194277"/>
              <a:gd name="connsiteX6" fmla="*/ 0 w 987608"/>
              <a:gd name="connsiteY6" fmla="*/ 38856 h 194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7608" h="194277">
                <a:moveTo>
                  <a:pt x="0" y="38856"/>
                </a:moveTo>
                <a:cubicBezTo>
                  <a:pt x="0" y="17396"/>
                  <a:pt x="17396" y="0"/>
                  <a:pt x="38856" y="0"/>
                </a:cubicBezTo>
                <a:lnTo>
                  <a:pt x="948752" y="0"/>
                </a:lnTo>
                <a:cubicBezTo>
                  <a:pt x="970212" y="0"/>
                  <a:pt x="987608" y="17396"/>
                  <a:pt x="987608" y="38856"/>
                </a:cubicBezTo>
                <a:lnTo>
                  <a:pt x="987608" y="194277"/>
                </a:lnTo>
                <a:lnTo>
                  <a:pt x="0" y="194277"/>
                </a:lnTo>
                <a:lnTo>
                  <a:pt x="0" y="388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Essential filter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9" name="모서리가 둥근 직사각형 127"/>
          <p:cNvSpPr/>
          <p:nvPr/>
        </p:nvSpPr>
        <p:spPr>
          <a:xfrm>
            <a:off x="1674214" y="4771618"/>
            <a:ext cx="325282" cy="161206"/>
          </a:xfrm>
          <a:prstGeom prst="roundRect">
            <a:avLst>
              <a:gd name="adj" fmla="val 18668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  <a:latin typeface="+mn-ea"/>
                <a:cs typeface="Nanum Gothic" charset="-127"/>
              </a:rPr>
              <a:t>Master</a:t>
            </a:r>
            <a:endParaRPr lang="ko-KR" altLang="en-US" sz="600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877450" y="4759634"/>
            <a:ext cx="643905" cy="18231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data name</a:t>
            </a:r>
            <a:endParaRPr kumimoji="1" lang="ko-KR" altLang="en-US" sz="8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64" name="십자형[C] 63"/>
          <p:cNvSpPr/>
          <p:nvPr/>
        </p:nvSpPr>
        <p:spPr>
          <a:xfrm>
            <a:off x="5381822" y="4796866"/>
            <a:ext cx="98873" cy="98248"/>
          </a:xfrm>
          <a:prstGeom prst="plus">
            <a:avLst>
              <a:gd name="adj" fmla="val 38009"/>
            </a:avLst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8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cxnSp>
        <p:nvCxnSpPr>
          <p:cNvPr id="66" name="직선 연결선[R] 65"/>
          <p:cNvCxnSpPr/>
          <p:nvPr/>
        </p:nvCxnSpPr>
        <p:spPr>
          <a:xfrm>
            <a:off x="3436575" y="4850076"/>
            <a:ext cx="444948" cy="71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/>
          <p:cNvGrpSpPr/>
          <p:nvPr/>
        </p:nvGrpSpPr>
        <p:grpSpPr>
          <a:xfrm>
            <a:off x="3673348" y="4812152"/>
            <a:ext cx="120417" cy="69782"/>
            <a:chOff x="1370962" y="3139055"/>
            <a:chExt cx="402195" cy="234555"/>
          </a:xfrm>
        </p:grpSpPr>
        <p:sp>
          <p:nvSpPr>
            <p:cNvPr id="68" name="타원 67"/>
            <p:cNvSpPr/>
            <p:nvPr/>
          </p:nvSpPr>
          <p:spPr>
            <a:xfrm>
              <a:off x="1379104" y="3139055"/>
              <a:ext cx="234555" cy="23455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69" name="타원 68"/>
            <p:cNvSpPr/>
            <p:nvPr/>
          </p:nvSpPr>
          <p:spPr>
            <a:xfrm>
              <a:off x="1538602" y="3139055"/>
              <a:ext cx="234555" cy="23455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70" name="타원 69"/>
            <p:cNvSpPr/>
            <p:nvPr/>
          </p:nvSpPr>
          <p:spPr>
            <a:xfrm>
              <a:off x="1370962" y="3139055"/>
              <a:ext cx="234555" cy="234555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dirty="0">
                <a:solidFill>
                  <a:prstClr val="white"/>
                </a:solidFill>
                <a:latin typeface="+mn-ea"/>
              </a:endParaRPr>
            </a:p>
          </p:txBody>
        </p:sp>
      </p:grpSp>
      <p:cxnSp>
        <p:nvCxnSpPr>
          <p:cNvPr id="71" name="직선 연결선[R] 70"/>
          <p:cNvCxnSpPr/>
          <p:nvPr/>
        </p:nvCxnSpPr>
        <p:spPr>
          <a:xfrm>
            <a:off x="4515874" y="4843589"/>
            <a:ext cx="866573" cy="240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3873030" y="5197730"/>
            <a:ext cx="1342728" cy="14679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data name data name...</a:t>
            </a:r>
            <a:endParaRPr kumimoji="1" lang="ko-KR" altLang="en-US" sz="8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</p:txBody>
      </p:sp>
      <p:cxnSp>
        <p:nvCxnSpPr>
          <p:cNvPr id="78" name="직선 연결선[R] 77"/>
          <p:cNvCxnSpPr/>
          <p:nvPr/>
        </p:nvCxnSpPr>
        <p:spPr>
          <a:xfrm>
            <a:off x="5212129" y="5271126"/>
            <a:ext cx="57350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그룹 78"/>
          <p:cNvGrpSpPr/>
          <p:nvPr/>
        </p:nvGrpSpPr>
        <p:grpSpPr>
          <a:xfrm>
            <a:off x="5388154" y="5256416"/>
            <a:ext cx="120417" cy="69782"/>
            <a:chOff x="1370962" y="3139055"/>
            <a:chExt cx="402195" cy="234555"/>
          </a:xfrm>
        </p:grpSpPr>
        <p:sp>
          <p:nvSpPr>
            <p:cNvPr id="80" name="타원 79"/>
            <p:cNvSpPr/>
            <p:nvPr/>
          </p:nvSpPr>
          <p:spPr>
            <a:xfrm>
              <a:off x="1379104" y="3139055"/>
              <a:ext cx="234555" cy="23455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81" name="타원 80"/>
            <p:cNvSpPr/>
            <p:nvPr/>
          </p:nvSpPr>
          <p:spPr>
            <a:xfrm>
              <a:off x="1538602" y="3139055"/>
              <a:ext cx="234555" cy="23455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82" name="타원 81"/>
            <p:cNvSpPr/>
            <p:nvPr/>
          </p:nvSpPr>
          <p:spPr>
            <a:xfrm>
              <a:off x="1370962" y="3139055"/>
              <a:ext cx="234555" cy="234555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83" name="직사각형 82"/>
          <p:cNvSpPr/>
          <p:nvPr/>
        </p:nvSpPr>
        <p:spPr>
          <a:xfrm>
            <a:off x="5777139" y="5197730"/>
            <a:ext cx="1342728" cy="14679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data name data name...</a:t>
            </a:r>
            <a:endParaRPr kumimoji="1" lang="ko-KR" altLang="en-US" sz="8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</p:txBody>
      </p:sp>
      <p:cxnSp>
        <p:nvCxnSpPr>
          <p:cNvPr id="84" name="꺾인 연결선[E] 83"/>
          <p:cNvCxnSpPr/>
          <p:nvPr/>
        </p:nvCxnSpPr>
        <p:spPr>
          <a:xfrm rot="16200000" flipH="1">
            <a:off x="3609104" y="4998705"/>
            <a:ext cx="399411" cy="14542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꺾인 연결선[E] 84"/>
          <p:cNvCxnSpPr/>
          <p:nvPr/>
        </p:nvCxnSpPr>
        <p:spPr>
          <a:xfrm rot="16200000" flipH="1">
            <a:off x="3354011" y="5251374"/>
            <a:ext cx="907170" cy="14785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그룹 85"/>
          <p:cNvGrpSpPr/>
          <p:nvPr/>
        </p:nvGrpSpPr>
        <p:grpSpPr>
          <a:xfrm>
            <a:off x="3673348" y="5256416"/>
            <a:ext cx="120417" cy="69782"/>
            <a:chOff x="1370962" y="3139055"/>
            <a:chExt cx="402195" cy="234555"/>
          </a:xfrm>
        </p:grpSpPr>
        <p:sp>
          <p:nvSpPr>
            <p:cNvPr id="87" name="타원 86"/>
            <p:cNvSpPr/>
            <p:nvPr/>
          </p:nvSpPr>
          <p:spPr>
            <a:xfrm>
              <a:off x="1379104" y="3139055"/>
              <a:ext cx="234555" cy="23455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88" name="타원 87"/>
            <p:cNvSpPr/>
            <p:nvPr/>
          </p:nvSpPr>
          <p:spPr>
            <a:xfrm>
              <a:off x="1538602" y="3139055"/>
              <a:ext cx="234555" cy="23455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91" name="타원 90"/>
            <p:cNvSpPr/>
            <p:nvPr/>
          </p:nvSpPr>
          <p:spPr>
            <a:xfrm>
              <a:off x="1370962" y="3139055"/>
              <a:ext cx="234555" cy="234555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dirty="0">
                <a:solidFill>
                  <a:prstClr val="white"/>
                </a:solidFill>
                <a:latin typeface="+mn-ea"/>
              </a:endParaRP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3673348" y="5734090"/>
            <a:ext cx="120417" cy="69782"/>
            <a:chOff x="1370962" y="3139055"/>
            <a:chExt cx="402195" cy="234555"/>
          </a:xfrm>
        </p:grpSpPr>
        <p:sp>
          <p:nvSpPr>
            <p:cNvPr id="94" name="타원 93"/>
            <p:cNvSpPr/>
            <p:nvPr/>
          </p:nvSpPr>
          <p:spPr>
            <a:xfrm>
              <a:off x="1379104" y="3139055"/>
              <a:ext cx="234555" cy="23455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95" name="타원 94"/>
            <p:cNvSpPr/>
            <p:nvPr/>
          </p:nvSpPr>
          <p:spPr>
            <a:xfrm>
              <a:off x="1538602" y="3139055"/>
              <a:ext cx="234555" cy="23455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>
              <a:off x="1370962" y="3139055"/>
              <a:ext cx="234555" cy="234555"/>
            </a:xfrm>
            <a:prstGeom prst="ellipse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98" name="직사각형 97"/>
          <p:cNvSpPr/>
          <p:nvPr/>
        </p:nvSpPr>
        <p:spPr>
          <a:xfrm>
            <a:off x="3873030" y="5687728"/>
            <a:ext cx="1342728" cy="14679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data name data name...</a:t>
            </a:r>
            <a:endParaRPr kumimoji="1" lang="ko-KR" altLang="en-US" sz="8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</p:txBody>
      </p:sp>
      <p:cxnSp>
        <p:nvCxnSpPr>
          <p:cNvPr id="99" name="직선 연결선[R] 98"/>
          <p:cNvCxnSpPr/>
          <p:nvPr/>
        </p:nvCxnSpPr>
        <p:spPr>
          <a:xfrm flipV="1">
            <a:off x="5214567" y="5778885"/>
            <a:ext cx="188206" cy="888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제목 2"/>
          <p:cNvSpPr txBox="1">
            <a:spLocks/>
          </p:cNvSpPr>
          <p:nvPr/>
        </p:nvSpPr>
        <p:spPr bwMode="auto">
          <a:xfrm>
            <a:off x="1956409" y="4770235"/>
            <a:ext cx="2203071" cy="163971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80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Master data name Master...</a:t>
            </a:r>
          </a:p>
        </p:txBody>
      </p:sp>
      <p:cxnSp>
        <p:nvCxnSpPr>
          <p:cNvPr id="102" name="직선 연결선[R] 101"/>
          <p:cNvCxnSpPr/>
          <p:nvPr/>
        </p:nvCxnSpPr>
        <p:spPr>
          <a:xfrm>
            <a:off x="3733672" y="5793653"/>
            <a:ext cx="1583" cy="40410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/>
          <p:cNvSpPr/>
          <p:nvPr/>
        </p:nvSpPr>
        <p:spPr>
          <a:xfrm>
            <a:off x="5464036" y="4742095"/>
            <a:ext cx="1524654" cy="18231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Add </a:t>
            </a:r>
            <a:r>
              <a:rPr kumimoji="1" lang="en-US" altLang="ko-KR" sz="800" b="1" dirty="0" err="1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datasource</a:t>
            </a:r>
            <a:r>
              <a:rPr kumimoji="1" lang="en-US" altLang="ko-KR" sz="800" b="1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 to join</a:t>
            </a:r>
            <a:endParaRPr kumimoji="1" lang="ko-KR" altLang="en-US" sz="800" b="1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04" name="십자형[C] 103"/>
          <p:cNvSpPr/>
          <p:nvPr/>
        </p:nvSpPr>
        <p:spPr>
          <a:xfrm>
            <a:off x="5381822" y="5742499"/>
            <a:ext cx="98873" cy="98248"/>
          </a:xfrm>
          <a:prstGeom prst="plus">
            <a:avLst>
              <a:gd name="adj" fmla="val 38009"/>
            </a:avLst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8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5464036" y="5687728"/>
            <a:ext cx="1524654" cy="18231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Add </a:t>
            </a:r>
            <a:r>
              <a:rPr kumimoji="1" lang="en-US" altLang="ko-KR" sz="800" b="1" dirty="0" err="1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datasource</a:t>
            </a:r>
            <a:r>
              <a:rPr kumimoji="1" lang="en-US" altLang="ko-KR" sz="800" b="1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 to join</a:t>
            </a:r>
            <a:endParaRPr kumimoji="1" lang="ko-KR" altLang="en-US" sz="800" b="1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06" name="십자형[C] 105"/>
          <p:cNvSpPr/>
          <p:nvPr/>
        </p:nvSpPr>
        <p:spPr>
          <a:xfrm>
            <a:off x="3685506" y="6197759"/>
            <a:ext cx="98873" cy="98248"/>
          </a:xfrm>
          <a:prstGeom prst="plus">
            <a:avLst>
              <a:gd name="adj" fmla="val 38009"/>
            </a:avLst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8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3767720" y="6099444"/>
            <a:ext cx="1524654" cy="18231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Add </a:t>
            </a:r>
            <a:r>
              <a:rPr kumimoji="1" lang="en-US" altLang="ko-KR" sz="800" b="1" dirty="0" err="1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datasource</a:t>
            </a:r>
            <a:r>
              <a:rPr kumimoji="1" lang="en-US" altLang="ko-KR" sz="800" b="1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 to join</a:t>
            </a:r>
            <a:endParaRPr kumimoji="1" lang="ko-KR" altLang="en-US" sz="800" b="1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08" name="모서리가 둥근 직사각형 127"/>
          <p:cNvSpPr/>
          <p:nvPr/>
        </p:nvSpPr>
        <p:spPr>
          <a:xfrm>
            <a:off x="1674214" y="4411786"/>
            <a:ext cx="325282" cy="161206"/>
          </a:xfrm>
          <a:prstGeom prst="roundRect">
            <a:avLst>
              <a:gd name="adj" fmla="val 18668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prstClr val="white"/>
                </a:solidFill>
                <a:latin typeface="+mn-ea"/>
                <a:cs typeface="Nanum Gothic" charset="-127"/>
              </a:rPr>
              <a:t>Master</a:t>
            </a:r>
            <a:endParaRPr lang="ko-KR" altLang="en-US" sz="600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109" name="십자형[C] 108"/>
          <p:cNvSpPr/>
          <p:nvPr/>
        </p:nvSpPr>
        <p:spPr>
          <a:xfrm>
            <a:off x="3671992" y="4444718"/>
            <a:ext cx="98873" cy="98248"/>
          </a:xfrm>
          <a:prstGeom prst="plus">
            <a:avLst>
              <a:gd name="adj" fmla="val 38009"/>
            </a:avLst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8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10" name="제목 2"/>
          <p:cNvSpPr txBox="1">
            <a:spLocks/>
          </p:cNvSpPr>
          <p:nvPr/>
        </p:nvSpPr>
        <p:spPr bwMode="auto">
          <a:xfrm>
            <a:off x="1956409" y="4410403"/>
            <a:ext cx="2203071" cy="163971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80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Master data name Master...</a:t>
            </a:r>
          </a:p>
        </p:txBody>
      </p:sp>
      <p:sp>
        <p:nvSpPr>
          <p:cNvPr id="111" name="직사각형 110"/>
          <p:cNvSpPr/>
          <p:nvPr/>
        </p:nvSpPr>
        <p:spPr>
          <a:xfrm>
            <a:off x="3754206" y="4389947"/>
            <a:ext cx="1524654" cy="18231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00" b="1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Add </a:t>
            </a:r>
            <a:r>
              <a:rPr kumimoji="1" lang="en-US" altLang="ko-KR" sz="800" b="1" dirty="0" err="1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datasource</a:t>
            </a:r>
            <a:r>
              <a:rPr kumimoji="1" lang="en-US" altLang="ko-KR" sz="800" b="1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 to join</a:t>
            </a:r>
            <a:endParaRPr kumimoji="1" lang="ko-KR" altLang="en-US" sz="800" b="1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cxnSp>
        <p:nvCxnSpPr>
          <p:cNvPr id="112" name="직선 연결선[R] 111"/>
          <p:cNvCxnSpPr/>
          <p:nvPr/>
        </p:nvCxnSpPr>
        <p:spPr>
          <a:xfrm flipV="1">
            <a:off x="3437904" y="4493842"/>
            <a:ext cx="234713" cy="72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Username Box"/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909221" y="4402221"/>
            <a:ext cx="709000" cy="157766"/>
          </a:xfrm>
          <a:prstGeom prst="rect">
            <a:avLst/>
          </a:prstGeom>
          <a:solidFill>
            <a:srgbClr val="7030A0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>
                <a:solidFill>
                  <a:prstClr val="white"/>
                </a:solidFill>
                <a:latin typeface="+mn-ea"/>
                <a:cs typeface="Nanum Gothic" charset="-127"/>
              </a:rPr>
              <a:t>초기상태</a:t>
            </a:r>
            <a:endParaRPr lang="en-US" altLang="ko-KR" sz="600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114" name="Username Box"/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909221" y="4784182"/>
            <a:ext cx="709000" cy="250099"/>
          </a:xfrm>
          <a:prstGeom prst="rect">
            <a:avLst/>
          </a:prstGeom>
          <a:solidFill>
            <a:srgbClr val="7030A0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dirty="0">
                <a:solidFill>
                  <a:prstClr val="white"/>
                </a:solidFill>
                <a:latin typeface="+mn-ea"/>
                <a:cs typeface="Nanum Gothic" charset="-127"/>
              </a:rPr>
              <a:t>조인이 붙은 상태</a:t>
            </a:r>
            <a:endParaRPr lang="en-US" altLang="ko-KR" sz="600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115" name="왼쪽 중괄호[L] 114"/>
          <p:cNvSpPr/>
          <p:nvPr/>
        </p:nvSpPr>
        <p:spPr>
          <a:xfrm flipH="1">
            <a:off x="7413877" y="4672342"/>
            <a:ext cx="278359" cy="1623665"/>
          </a:xfrm>
          <a:prstGeom prst="leftBrace">
            <a:avLst>
              <a:gd name="adj1" fmla="val 71031"/>
              <a:gd name="adj2" fmla="val 50000"/>
            </a:avLst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+mn-ea"/>
            </a:endParaRPr>
          </a:p>
        </p:txBody>
      </p:sp>
      <p:sp>
        <p:nvSpPr>
          <p:cNvPr id="116" name="Username Box"/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7669233" y="5382420"/>
            <a:ext cx="709000" cy="157766"/>
          </a:xfrm>
          <a:prstGeom prst="rect">
            <a:avLst/>
          </a:prstGeom>
          <a:solidFill>
            <a:srgbClr val="7030A0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>
                <a:solidFill>
                  <a:prstClr val="white"/>
                </a:solidFill>
                <a:latin typeface="+mn-ea"/>
                <a:cs typeface="Nanum Gothic" charset="-127"/>
              </a:rPr>
              <a:t>조인 맵 영역</a:t>
            </a:r>
            <a:endParaRPr lang="en-US" altLang="ko-KR" sz="600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117" name="Oval 55"/>
          <p:cNvSpPr/>
          <p:nvPr/>
        </p:nvSpPr>
        <p:spPr>
          <a:xfrm>
            <a:off x="1609892" y="4460110"/>
            <a:ext cx="12813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prstClr val="white"/>
                </a:solidFill>
                <a:latin typeface="+mn-ea"/>
                <a:cs typeface="Nanum Gothic" charset="-127"/>
              </a:rPr>
              <a:t>1</a:t>
            </a:r>
            <a:endParaRPr lang="en-US" sz="6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118" name="타원 117"/>
          <p:cNvSpPr/>
          <p:nvPr/>
        </p:nvSpPr>
        <p:spPr>
          <a:xfrm>
            <a:off x="2004772" y="4474705"/>
            <a:ext cx="106535" cy="105874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rgbClr val="FF0000"/>
                </a:solidFill>
                <a:latin typeface="+mn-ea"/>
                <a:cs typeface="Nanum Gothic" charset="-127"/>
              </a:rPr>
              <a:t>1</a:t>
            </a:r>
            <a:endParaRPr lang="ko-KR" altLang="en-US" sz="6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119" name="타원 118"/>
          <p:cNvSpPr/>
          <p:nvPr/>
        </p:nvSpPr>
        <p:spPr>
          <a:xfrm>
            <a:off x="3673364" y="4474705"/>
            <a:ext cx="106535" cy="105874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rgbClr val="FF0000"/>
                </a:solidFill>
                <a:latin typeface="+mn-ea"/>
                <a:cs typeface="Nanum Gothic" charset="-127"/>
              </a:rPr>
              <a:t>2</a:t>
            </a:r>
            <a:endParaRPr lang="ko-KR" altLang="en-US" sz="6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120" name="타원 119"/>
          <p:cNvSpPr/>
          <p:nvPr/>
        </p:nvSpPr>
        <p:spPr>
          <a:xfrm>
            <a:off x="3671943" y="4692126"/>
            <a:ext cx="106535" cy="105874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rgbClr val="FF0000"/>
                </a:solidFill>
                <a:latin typeface="+mn-ea"/>
                <a:cs typeface="Nanum Gothic" charset="-127"/>
              </a:rPr>
              <a:t>3</a:t>
            </a:r>
            <a:endParaRPr lang="ko-KR" altLang="en-US" sz="600" b="1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121" name="모서리가 둥근 직사각형 120"/>
          <p:cNvSpPr/>
          <p:nvPr/>
        </p:nvSpPr>
        <p:spPr>
          <a:xfrm>
            <a:off x="5230190" y="5131403"/>
            <a:ext cx="2132117" cy="324766"/>
          </a:xfrm>
          <a:prstGeom prst="roundRect">
            <a:avLst>
              <a:gd name="adj" fmla="val 10572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7186498" y="5139099"/>
            <a:ext cx="177019" cy="322287"/>
          </a:xfrm>
          <a:prstGeom prst="roundRect">
            <a:avLst>
              <a:gd name="adj" fmla="val 21761"/>
            </a:avLst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pic>
        <p:nvPicPr>
          <p:cNvPr id="123" name="그림 122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066" y="5173564"/>
            <a:ext cx="91835" cy="91254"/>
          </a:xfrm>
          <a:prstGeom prst="rect">
            <a:avLst/>
          </a:prstGeom>
        </p:spPr>
      </p:pic>
      <p:sp>
        <p:nvSpPr>
          <p:cNvPr id="124" name="십자형[C] 123"/>
          <p:cNvSpPr/>
          <p:nvPr/>
        </p:nvSpPr>
        <p:spPr>
          <a:xfrm rot="18900000">
            <a:off x="7237007" y="5330618"/>
            <a:ext cx="88098" cy="87541"/>
          </a:xfrm>
          <a:prstGeom prst="plus">
            <a:avLst>
              <a:gd name="adj" fmla="val 43801"/>
            </a:avLst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prstClr val="black"/>
              </a:solidFill>
              <a:latin typeface="+mn-ea"/>
              <a:cs typeface="Nanum Gothic" charset="-127"/>
            </a:endParaRPr>
          </a:p>
        </p:txBody>
      </p:sp>
      <p:pic>
        <p:nvPicPr>
          <p:cNvPr id="125" name="그림 1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119" y="5399712"/>
            <a:ext cx="168774" cy="167706"/>
          </a:xfrm>
          <a:prstGeom prst="rect">
            <a:avLst/>
          </a:prstGeom>
        </p:spPr>
      </p:pic>
      <p:cxnSp>
        <p:nvCxnSpPr>
          <p:cNvPr id="126" name="직선 화살표 연결선 125"/>
          <p:cNvCxnSpPr/>
          <p:nvPr/>
        </p:nvCxnSpPr>
        <p:spPr>
          <a:xfrm>
            <a:off x="7501650" y="4692126"/>
            <a:ext cx="518922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/>
          <p:nvPr/>
        </p:nvCxnSpPr>
        <p:spPr>
          <a:xfrm>
            <a:off x="7976875" y="4742095"/>
            <a:ext cx="0" cy="37878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Username Box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8033559" y="4582872"/>
            <a:ext cx="1125439" cy="250099"/>
          </a:xfrm>
          <a:prstGeom prst="rect">
            <a:avLst/>
          </a:prstGeom>
          <a:solidFill>
            <a:srgbClr val="7030A0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prstClr val="white"/>
                </a:solidFill>
                <a:latin typeface="+mn-ea"/>
                <a:cs typeface="Nanum Gothic" charset="-127"/>
              </a:rPr>
              <a:t>2</a:t>
            </a:r>
            <a:r>
              <a:rPr lang="en-US" altLang="ko-KR" sz="600" baseline="30000" dirty="0">
                <a:solidFill>
                  <a:prstClr val="white"/>
                </a:solidFill>
                <a:latin typeface="+mn-ea"/>
                <a:cs typeface="Nanum Gothic" charset="-127"/>
              </a:rPr>
              <a:t>nd</a:t>
            </a:r>
            <a:r>
              <a:rPr lang="en-US" altLang="ko-KR" sz="600" dirty="0">
                <a:solidFill>
                  <a:prstClr val="white"/>
                </a:solidFill>
                <a:latin typeface="+mn-ea"/>
                <a:cs typeface="Nanum Gothic" charset="-127"/>
              </a:rPr>
              <a:t>  depth</a:t>
            </a:r>
            <a:r>
              <a:rPr lang="ko-KR" altLang="en-US" sz="600" dirty="0">
                <a:solidFill>
                  <a:prstClr val="white"/>
                </a:solidFill>
                <a:latin typeface="+mn-ea"/>
                <a:cs typeface="Nanum Gothic" charset="-127"/>
              </a:rPr>
              <a:t>까지</a:t>
            </a:r>
            <a:r>
              <a:rPr lang="en-US" altLang="ko-KR" sz="600" dirty="0">
                <a:solidFill>
                  <a:prstClr val="white"/>
                </a:solidFill>
                <a:latin typeface="+mn-ea"/>
                <a:cs typeface="Nanum Gothic" charset="-127"/>
              </a:rPr>
              <a:t> </a:t>
            </a:r>
            <a:r>
              <a:rPr lang="ko-KR" altLang="en-US" sz="600" dirty="0">
                <a:solidFill>
                  <a:prstClr val="white"/>
                </a:solidFill>
                <a:latin typeface="+mn-ea"/>
                <a:cs typeface="Nanum Gothic" charset="-127"/>
              </a:rPr>
              <a:t>조인 추가 가능</a:t>
            </a:r>
            <a:endParaRPr lang="en-US" altLang="ko-KR" sz="600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129" name="Username Box"/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8046796" y="4931320"/>
            <a:ext cx="492919" cy="157766"/>
          </a:xfrm>
          <a:prstGeom prst="rect">
            <a:avLst/>
          </a:prstGeom>
          <a:solidFill>
            <a:srgbClr val="7030A0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>
                <a:solidFill>
                  <a:prstClr val="white"/>
                </a:solidFill>
                <a:latin typeface="+mn-ea"/>
                <a:cs typeface="Nanum Gothic" charset="-127"/>
              </a:rPr>
              <a:t>제한 없음</a:t>
            </a:r>
            <a:endParaRPr lang="en-US" altLang="ko-KR" sz="600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cxnSp>
        <p:nvCxnSpPr>
          <p:cNvPr id="131" name="직선 연결선[R] 130"/>
          <p:cNvCxnSpPr/>
          <p:nvPr/>
        </p:nvCxnSpPr>
        <p:spPr>
          <a:xfrm>
            <a:off x="1560551" y="4440149"/>
            <a:ext cx="704380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모서리가 둥근 직사각형 129"/>
          <p:cNvSpPr/>
          <p:nvPr/>
        </p:nvSpPr>
        <p:spPr>
          <a:xfrm>
            <a:off x="7342483" y="4038235"/>
            <a:ext cx="903764" cy="154955"/>
          </a:xfrm>
          <a:prstGeom prst="roundRect">
            <a:avLst>
              <a:gd name="adj" fmla="val 21761"/>
            </a:avLst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kumimoji="1" lang="en-US" altLang="ko-KR" sz="700" dirty="0" smtClean="0">
                <a:solidFill>
                  <a:schemeClr val="bg1"/>
                </a:solidFill>
                <a:latin typeface="+mn-ea"/>
                <a:cs typeface="Nanum Gothic" charset="-127"/>
              </a:rPr>
              <a:t>Unlink</a:t>
            </a:r>
            <a:endParaRPr kumimoji="1" lang="ko-KR" altLang="en-US" sz="7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132" name="그룹 131"/>
          <p:cNvGrpSpPr/>
          <p:nvPr/>
        </p:nvGrpSpPr>
        <p:grpSpPr>
          <a:xfrm>
            <a:off x="8261604" y="1774560"/>
            <a:ext cx="152756" cy="152756"/>
            <a:chOff x="8723054" y="4474149"/>
            <a:chExt cx="268546" cy="268546"/>
          </a:xfrm>
        </p:grpSpPr>
        <p:sp>
          <p:nvSpPr>
            <p:cNvPr id="133" name="액자 132"/>
            <p:cNvSpPr/>
            <p:nvPr/>
          </p:nvSpPr>
          <p:spPr>
            <a:xfrm>
              <a:off x="8759207" y="4510301"/>
              <a:ext cx="196240" cy="196240"/>
            </a:xfrm>
            <a:prstGeom prst="frame">
              <a:avLst>
                <a:gd name="adj1" fmla="val 20697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8723054" y="4585562"/>
              <a:ext cx="268546" cy="457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36" name="직사각형 135"/>
            <p:cNvSpPr/>
            <p:nvPr/>
          </p:nvSpPr>
          <p:spPr>
            <a:xfrm rot="5400000">
              <a:off x="8723054" y="4585562"/>
              <a:ext cx="268546" cy="457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pic>
        <p:nvPicPr>
          <p:cNvPr id="138" name="그림 13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274" y="1769835"/>
            <a:ext cx="132190" cy="132190"/>
          </a:xfrm>
          <a:prstGeom prst="rect">
            <a:avLst/>
          </a:prstGeom>
        </p:spPr>
      </p:pic>
      <p:pic>
        <p:nvPicPr>
          <p:cNvPr id="139" name="그림 13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594" y="1774560"/>
            <a:ext cx="132190" cy="132190"/>
          </a:xfrm>
          <a:prstGeom prst="rect">
            <a:avLst/>
          </a:prstGeom>
        </p:spPr>
      </p:pic>
      <p:sp>
        <p:nvSpPr>
          <p:cNvPr id="140" name="모서리가 둥근 직사각형 139"/>
          <p:cNvSpPr/>
          <p:nvPr/>
        </p:nvSpPr>
        <p:spPr>
          <a:xfrm>
            <a:off x="1693347" y="1756203"/>
            <a:ext cx="1044372" cy="19992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Add </a:t>
            </a:r>
            <a:r>
              <a:rPr kumimoji="1" lang="en-US" altLang="ko-KR" sz="700" b="1" dirty="0" err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datasource</a:t>
            </a:r>
            <a:endParaRPr kumimoji="1"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2864849" y="1749416"/>
            <a:ext cx="1044372" cy="199925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Edit</a:t>
            </a:r>
            <a:r>
              <a:rPr kumimoji="1" lang="ko-KR" altLang="en-US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associations</a:t>
            </a:r>
            <a:endParaRPr kumimoji="1"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137" name="그룹 136"/>
          <p:cNvGrpSpPr/>
          <p:nvPr/>
        </p:nvGrpSpPr>
        <p:grpSpPr>
          <a:xfrm>
            <a:off x="8494042" y="3887017"/>
            <a:ext cx="169488" cy="169488"/>
            <a:chOff x="2840966" y="2007781"/>
            <a:chExt cx="129589" cy="129589"/>
          </a:xfrm>
        </p:grpSpPr>
        <p:sp>
          <p:nvSpPr>
            <p:cNvPr id="141" name="타원 140"/>
            <p:cNvSpPr/>
            <p:nvPr/>
          </p:nvSpPr>
          <p:spPr>
            <a:xfrm>
              <a:off x="2840966" y="2007781"/>
              <a:ext cx="129589" cy="12958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endParaRPr>
            </a:p>
          </p:txBody>
        </p:sp>
        <p:sp>
          <p:nvSpPr>
            <p:cNvPr id="142" name="십자형[C] 141"/>
            <p:cNvSpPr/>
            <p:nvPr/>
          </p:nvSpPr>
          <p:spPr>
            <a:xfrm rot="18900000">
              <a:off x="2861942" y="2028757"/>
              <a:ext cx="87636" cy="87636"/>
            </a:xfrm>
            <a:prstGeom prst="plus">
              <a:avLst>
                <a:gd name="adj" fmla="val 43801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endParaRPr>
            </a:p>
          </p:txBody>
        </p:sp>
      </p:grpSp>
      <p:sp>
        <p:nvSpPr>
          <p:cNvPr id="148" name="직사각형 147"/>
          <p:cNvSpPr/>
          <p:nvPr/>
        </p:nvSpPr>
        <p:spPr>
          <a:xfrm>
            <a:off x="3854875" y="1756203"/>
            <a:ext cx="4456853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/>
              <a:t>You need to establish relationships between master </a:t>
            </a:r>
            <a:r>
              <a:rPr lang="en-US" altLang="ko-KR" sz="700" dirty="0" err="1"/>
              <a:t>datasources</a:t>
            </a:r>
            <a:r>
              <a:rPr lang="en-US" altLang="ko-KR" sz="700" dirty="0"/>
              <a:t> so that you can link charts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920015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 </a:t>
            </a:r>
            <a:r>
              <a:rPr lang="ko-KR" altLang="en-US" dirty="0"/>
              <a:t>워크북 </a:t>
            </a:r>
            <a:r>
              <a:rPr lang="en-US" altLang="ko-KR" dirty="0"/>
              <a:t>&amp; </a:t>
            </a:r>
            <a:r>
              <a:rPr lang="ko-KR" altLang="en-US" dirty="0"/>
              <a:t>대시보드 생성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워크북</a:t>
            </a:r>
            <a:r>
              <a:rPr lang="en-US" altLang="ko-KR" dirty="0"/>
              <a:t>&amp;</a:t>
            </a:r>
            <a:r>
              <a:rPr lang="ko-KR" altLang="en-US" dirty="0"/>
              <a:t>대시보드 생성 시나리오</a:t>
            </a:r>
          </a:p>
          <a:p>
            <a:r>
              <a:rPr lang="ko-KR" altLang="en-US" dirty="0"/>
              <a:t>워크북 생성하기</a:t>
            </a:r>
          </a:p>
          <a:p>
            <a:r>
              <a:rPr lang="ko-KR" altLang="en-US" dirty="0"/>
              <a:t>대시보드 생성하기</a:t>
            </a:r>
          </a:p>
        </p:txBody>
      </p:sp>
    </p:spTree>
    <p:extLst>
      <p:ext uri="{BB962C8B-B14F-4D97-AF65-F5344CB8AC3E}">
        <p14:creationId xmlns:p14="http://schemas.microsoft.com/office/powerpoint/2010/main" val="1626962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모서리가 둥근 직사각형 81"/>
          <p:cNvSpPr/>
          <p:nvPr/>
        </p:nvSpPr>
        <p:spPr>
          <a:xfrm>
            <a:off x="1474751" y="1641423"/>
            <a:ext cx="7206334" cy="4392353"/>
          </a:xfrm>
          <a:prstGeom prst="roundRect">
            <a:avLst>
              <a:gd name="adj" fmla="val 115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1533927" y="3971761"/>
            <a:ext cx="7070427" cy="206201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8" name="L 도형 87"/>
          <p:cNvSpPr/>
          <p:nvPr/>
        </p:nvSpPr>
        <p:spPr>
          <a:xfrm rot="8100000">
            <a:off x="8396689" y="4076178"/>
            <a:ext cx="104838" cy="104838"/>
          </a:xfrm>
          <a:prstGeom prst="corner">
            <a:avLst>
              <a:gd name="adj1" fmla="val 19799"/>
              <a:gd name="adj2" fmla="val 23154"/>
            </a:avLst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91" name="제목 2"/>
          <p:cNvSpPr txBox="1">
            <a:spLocks/>
          </p:cNvSpPr>
          <p:nvPr/>
        </p:nvSpPr>
        <p:spPr bwMode="auto">
          <a:xfrm>
            <a:off x="1465213" y="4005058"/>
            <a:ext cx="2203071" cy="163971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80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Master data name</a:t>
            </a:r>
          </a:p>
        </p:txBody>
      </p:sp>
      <p:sp>
        <p:nvSpPr>
          <p:cNvPr id="93" name="직사각형 92"/>
          <p:cNvSpPr/>
          <p:nvPr/>
        </p:nvSpPr>
        <p:spPr>
          <a:xfrm>
            <a:off x="2458781" y="4013179"/>
            <a:ext cx="2013091" cy="130628"/>
          </a:xfrm>
          <a:prstGeom prst="rect">
            <a:avLst/>
          </a:prstGeom>
          <a:noFill/>
          <a:ln w="57150">
            <a:solidFill>
              <a:srgbClr val="D88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700" dirty="0">
                <a:solidFill>
                  <a:srgbClr val="7030A0"/>
                </a:solidFill>
                <a:latin typeface="Nanum Gothic" charset="-127"/>
                <a:ea typeface="Nanum Gothic" charset="-127"/>
                <a:cs typeface="Nanum Gothic" charset="-127"/>
              </a:rPr>
              <a:t>(</a:t>
            </a:r>
            <a:r>
              <a:rPr kumimoji="1" lang="ko-KR" altLang="en-US" sz="700" dirty="0">
                <a:solidFill>
                  <a:srgbClr val="7030A0"/>
                </a:solidFill>
                <a:latin typeface="Nanum Gothic" charset="-127"/>
                <a:ea typeface="Nanum Gothic" charset="-127"/>
                <a:cs typeface="Nanum Gothic" charset="-127"/>
              </a:rPr>
              <a:t>추가</a:t>
            </a:r>
            <a:r>
              <a:rPr kumimoji="1" lang="en-US" altLang="ko-KR" sz="700" dirty="0">
                <a:solidFill>
                  <a:srgbClr val="7030A0"/>
                </a:solidFill>
                <a:latin typeface="Nanum Gothic" charset="-127"/>
                <a:ea typeface="Nanum Gothic" charset="-127"/>
                <a:cs typeface="Nanum Gothic" charset="-127"/>
              </a:rPr>
              <a:t>)</a:t>
            </a:r>
            <a:r>
              <a:rPr kumimoji="1" lang="ko-KR" altLang="en-US" sz="700" dirty="0">
                <a:solidFill>
                  <a:srgbClr val="7030A0"/>
                </a:solidFill>
                <a:latin typeface="Nanum Gothic" charset="-127"/>
                <a:ea typeface="Nanum Gothic" charset="-127"/>
                <a:cs typeface="Nanum Gothic" charset="-127"/>
              </a:rPr>
              <a:t>데이터소스 설명 영역</a:t>
            </a:r>
            <a:r>
              <a:rPr kumimoji="1" lang="en-US" altLang="ko-KR" sz="700" dirty="0">
                <a:solidFill>
                  <a:srgbClr val="7030A0"/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r>
              <a:rPr kumimoji="1" lang="ko-KR" altLang="en-US" sz="700" dirty="0">
                <a:solidFill>
                  <a:srgbClr val="7030A0"/>
                </a:solidFill>
                <a:latin typeface="Nanum Gothic" charset="-127"/>
                <a:ea typeface="Nanum Gothic" charset="-127"/>
                <a:cs typeface="Nanum Gothic" charset="-127"/>
              </a:rPr>
              <a:t> 있는 경우만 보임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대시보드 생성 </a:t>
            </a:r>
            <a:r>
              <a:rPr kumimoji="1" lang="en-US" altLang="ko-KR" dirty="0"/>
              <a:t>1</a:t>
            </a:r>
            <a:r>
              <a:rPr kumimoji="1" lang="ko-KR" altLang="en-US" dirty="0"/>
              <a:t>단계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데이터소스 없음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ko-KR" altLang="en-US" dirty="0">
                <a:solidFill>
                  <a:srgbClr val="FF0000"/>
                </a:solidFill>
              </a:rPr>
              <a:t>보드 열람 상태 </a:t>
            </a:r>
            <a:r>
              <a:rPr lang="en-US" altLang="ko-KR" dirty="0">
                <a:solidFill>
                  <a:srgbClr val="FF0000"/>
                </a:solidFill>
              </a:rPr>
              <a:t>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데이터소스가 선택된 화면</a:t>
            </a:r>
            <a:endParaRPr lang="en-US" altLang="ko-KR" dirty="0"/>
          </a:p>
          <a:p>
            <a:pPr marL="0" lvl="0" indent="0">
              <a:buNone/>
            </a:pPr>
            <a:r>
              <a:rPr lang="ko-KR" altLang="en-US" dirty="0">
                <a:solidFill>
                  <a:srgbClr val="FF0000"/>
                </a:solidFill>
              </a:rPr>
              <a:t>필수필터가 있는 경우만 보이는 탭임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latin typeface="+mn-ea"/>
              </a:rPr>
              <a:t>데이터소스 이름 및 필수 필터 개수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컬럼 정보 및 필터링 설정 확인 가능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컬럼 타입 아이콘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컬럼 이름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필터링 목록 나열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편집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클릭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필터 편집 팝업 출력</a:t>
            </a:r>
            <a:r>
              <a:rPr lang="mr-IN" altLang="ko-KR" dirty="0">
                <a:latin typeface="+mn-ea"/>
              </a:rPr>
              <a:t> </a:t>
            </a:r>
            <a:r>
              <a:rPr lang="ko-KR" altLang="en-US" dirty="0">
                <a:solidFill>
                  <a:srgbClr val="00B0F0"/>
                </a:solidFill>
                <a:latin typeface="+mn-ea"/>
              </a:rPr>
              <a:t>☞</a:t>
            </a:r>
            <a:r>
              <a:rPr lang="mr-IN" altLang="ko-KR" dirty="0">
                <a:solidFill>
                  <a:srgbClr val="00B0F0"/>
                </a:solidFill>
                <a:latin typeface="+mn-ea"/>
              </a:rPr>
              <a:t>[041.0]</a:t>
            </a:r>
            <a:endParaRPr lang="en-US" altLang="ko-KR" dirty="0">
              <a:solidFill>
                <a:srgbClr val="00B0F0"/>
              </a:solidFill>
              <a:latin typeface="+mn-ea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591682" y="871503"/>
            <a:ext cx="94897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Create dashboard</a:t>
            </a:r>
            <a:endParaRPr lang="ko-KR" altLang="en-US" sz="900" b="1" dirty="0">
              <a:solidFill>
                <a:prstClr val="black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90" name="그룹 89"/>
          <p:cNvGrpSpPr/>
          <p:nvPr/>
        </p:nvGrpSpPr>
        <p:grpSpPr>
          <a:xfrm>
            <a:off x="3887123" y="6350851"/>
            <a:ext cx="2358094" cy="249130"/>
            <a:chOff x="4008125" y="6193790"/>
            <a:chExt cx="2358094" cy="249130"/>
          </a:xfrm>
        </p:grpSpPr>
        <p:sp>
          <p:nvSpPr>
            <p:cNvPr id="92" name="모서리가 둥근 직사각형 127"/>
            <p:cNvSpPr/>
            <p:nvPr/>
          </p:nvSpPr>
          <p:spPr>
            <a:xfrm>
              <a:off x="5197489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다음</a:t>
              </a:r>
            </a:p>
          </p:txBody>
        </p:sp>
        <p:sp>
          <p:nvSpPr>
            <p:cNvPr id="97" name="모서리가 둥근 직사각형 127"/>
            <p:cNvSpPr/>
            <p:nvPr/>
          </p:nvSpPr>
          <p:spPr>
            <a:xfrm>
              <a:off x="4008125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취소</a:t>
              </a: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3589014" y="1387996"/>
            <a:ext cx="295433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Setting up relationships between </a:t>
            </a:r>
            <a:r>
              <a:rPr lang="en-US" altLang="ko-KR" sz="1100" b="1" dirty="0" err="1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datasources</a:t>
            </a:r>
            <a:endParaRPr lang="ko-KR" altLang="en-US" sz="1100" b="1" dirty="0">
              <a:solidFill>
                <a:prstClr val="black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4759238" y="1040780"/>
            <a:ext cx="526546" cy="96644"/>
            <a:chOff x="5087452" y="1040780"/>
            <a:chExt cx="526546" cy="96644"/>
          </a:xfrm>
        </p:grpSpPr>
        <p:sp>
          <p:nvSpPr>
            <p:cNvPr id="21" name="타원 20"/>
            <p:cNvSpPr/>
            <p:nvPr/>
          </p:nvSpPr>
          <p:spPr>
            <a:xfrm>
              <a:off x="5087452" y="1040780"/>
              <a:ext cx="96644" cy="9664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5517354" y="1040780"/>
              <a:ext cx="96644" cy="9664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cxnSp>
          <p:nvCxnSpPr>
            <p:cNvPr id="23" name="직선 연결선[R] 22"/>
            <p:cNvCxnSpPr/>
            <p:nvPr/>
          </p:nvCxnSpPr>
          <p:spPr>
            <a:xfrm>
              <a:off x="5185926" y="1089102"/>
              <a:ext cx="3314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03390" y="699126"/>
            <a:ext cx="525395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[03</a:t>
            </a:r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6</a:t>
            </a:r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.</a:t>
            </a:r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5</a:t>
            </a:r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]</a:t>
            </a:r>
            <a:endParaRPr lang="ko-KR" altLang="en-US" sz="5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5900168" y="3139044"/>
            <a:ext cx="1044372" cy="32728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7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DS name name...</a:t>
            </a:r>
            <a:endParaRPr kumimoji="1" lang="ko-KR" altLang="en-US" sz="7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947927" y="2624454"/>
            <a:ext cx="1044372" cy="32728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DS name name...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5076487" y="1955380"/>
            <a:ext cx="1044372" cy="32728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DS name name...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4223894" y="2968938"/>
            <a:ext cx="1044372" cy="32728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DS name name...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 rot="5400000" flipV="1">
            <a:off x="8193349" y="2037436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cxnSp>
        <p:nvCxnSpPr>
          <p:cNvPr id="18" name="구부러진 연결선[U] 17"/>
          <p:cNvCxnSpPr>
            <a:stCxn id="37" idx="3"/>
            <a:endCxn id="38" idx="1"/>
          </p:cNvCxnSpPr>
          <p:nvPr/>
        </p:nvCxnSpPr>
        <p:spPr>
          <a:xfrm flipV="1">
            <a:off x="3992299" y="2119022"/>
            <a:ext cx="1084188" cy="669074"/>
          </a:xfrm>
          <a:prstGeom prst="curvedConnector3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구부러진 연결선[U] 56"/>
          <p:cNvCxnSpPr>
            <a:stCxn id="37" idx="3"/>
            <a:endCxn id="36" idx="1"/>
          </p:cNvCxnSpPr>
          <p:nvPr/>
        </p:nvCxnSpPr>
        <p:spPr>
          <a:xfrm>
            <a:off x="3992299" y="2788096"/>
            <a:ext cx="1907869" cy="514590"/>
          </a:xfrm>
          <a:prstGeom prst="curvedConnector3">
            <a:avLst>
              <a:gd name="adj1" fmla="val 87943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구부러진 연결선[U] 58"/>
          <p:cNvCxnSpPr>
            <a:stCxn id="39" idx="3"/>
            <a:endCxn id="36" idx="1"/>
          </p:cNvCxnSpPr>
          <p:nvPr/>
        </p:nvCxnSpPr>
        <p:spPr>
          <a:xfrm>
            <a:off x="5268266" y="3132580"/>
            <a:ext cx="631902" cy="170106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/>
          <p:cNvCxnSpPr/>
          <p:nvPr/>
        </p:nvCxnSpPr>
        <p:spPr>
          <a:xfrm>
            <a:off x="1064384" y="5958860"/>
            <a:ext cx="823052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모서리가 둥근 직사각형 1"/>
          <p:cNvSpPr/>
          <p:nvPr/>
        </p:nvSpPr>
        <p:spPr>
          <a:xfrm>
            <a:off x="1560551" y="4220988"/>
            <a:ext cx="987608" cy="194277"/>
          </a:xfrm>
          <a:custGeom>
            <a:avLst/>
            <a:gdLst>
              <a:gd name="connsiteX0" fmla="*/ 0 w 987608"/>
              <a:gd name="connsiteY0" fmla="*/ 38856 h 233133"/>
              <a:gd name="connsiteX1" fmla="*/ 38856 w 987608"/>
              <a:gd name="connsiteY1" fmla="*/ 0 h 233133"/>
              <a:gd name="connsiteX2" fmla="*/ 948752 w 987608"/>
              <a:gd name="connsiteY2" fmla="*/ 0 h 233133"/>
              <a:gd name="connsiteX3" fmla="*/ 987608 w 987608"/>
              <a:gd name="connsiteY3" fmla="*/ 38856 h 233133"/>
              <a:gd name="connsiteX4" fmla="*/ 987608 w 987608"/>
              <a:gd name="connsiteY4" fmla="*/ 194277 h 233133"/>
              <a:gd name="connsiteX5" fmla="*/ 948752 w 987608"/>
              <a:gd name="connsiteY5" fmla="*/ 233133 h 233133"/>
              <a:gd name="connsiteX6" fmla="*/ 38856 w 987608"/>
              <a:gd name="connsiteY6" fmla="*/ 233133 h 233133"/>
              <a:gd name="connsiteX7" fmla="*/ 0 w 987608"/>
              <a:gd name="connsiteY7" fmla="*/ 194277 h 233133"/>
              <a:gd name="connsiteX8" fmla="*/ 0 w 987608"/>
              <a:gd name="connsiteY8" fmla="*/ 38856 h 233133"/>
              <a:gd name="connsiteX0" fmla="*/ 0 w 987608"/>
              <a:gd name="connsiteY0" fmla="*/ 38856 h 233133"/>
              <a:gd name="connsiteX1" fmla="*/ 38856 w 987608"/>
              <a:gd name="connsiteY1" fmla="*/ 0 h 233133"/>
              <a:gd name="connsiteX2" fmla="*/ 948752 w 987608"/>
              <a:gd name="connsiteY2" fmla="*/ 0 h 233133"/>
              <a:gd name="connsiteX3" fmla="*/ 987608 w 987608"/>
              <a:gd name="connsiteY3" fmla="*/ 38856 h 233133"/>
              <a:gd name="connsiteX4" fmla="*/ 987608 w 987608"/>
              <a:gd name="connsiteY4" fmla="*/ 194277 h 233133"/>
              <a:gd name="connsiteX5" fmla="*/ 948752 w 987608"/>
              <a:gd name="connsiteY5" fmla="*/ 233133 h 233133"/>
              <a:gd name="connsiteX6" fmla="*/ 0 w 987608"/>
              <a:gd name="connsiteY6" fmla="*/ 194277 h 233133"/>
              <a:gd name="connsiteX7" fmla="*/ 0 w 987608"/>
              <a:gd name="connsiteY7" fmla="*/ 38856 h 233133"/>
              <a:gd name="connsiteX0" fmla="*/ 0 w 987608"/>
              <a:gd name="connsiteY0" fmla="*/ 38856 h 213705"/>
              <a:gd name="connsiteX1" fmla="*/ 38856 w 987608"/>
              <a:gd name="connsiteY1" fmla="*/ 0 h 213705"/>
              <a:gd name="connsiteX2" fmla="*/ 948752 w 987608"/>
              <a:gd name="connsiteY2" fmla="*/ 0 h 213705"/>
              <a:gd name="connsiteX3" fmla="*/ 987608 w 987608"/>
              <a:gd name="connsiteY3" fmla="*/ 38856 h 213705"/>
              <a:gd name="connsiteX4" fmla="*/ 987608 w 987608"/>
              <a:gd name="connsiteY4" fmla="*/ 194277 h 213705"/>
              <a:gd name="connsiteX5" fmla="*/ 0 w 987608"/>
              <a:gd name="connsiteY5" fmla="*/ 194277 h 213705"/>
              <a:gd name="connsiteX6" fmla="*/ 0 w 987608"/>
              <a:gd name="connsiteY6" fmla="*/ 38856 h 213705"/>
              <a:gd name="connsiteX0" fmla="*/ 0 w 987608"/>
              <a:gd name="connsiteY0" fmla="*/ 38856 h 274433"/>
              <a:gd name="connsiteX1" fmla="*/ 38856 w 987608"/>
              <a:gd name="connsiteY1" fmla="*/ 0 h 274433"/>
              <a:gd name="connsiteX2" fmla="*/ 948752 w 987608"/>
              <a:gd name="connsiteY2" fmla="*/ 0 h 274433"/>
              <a:gd name="connsiteX3" fmla="*/ 987608 w 987608"/>
              <a:gd name="connsiteY3" fmla="*/ 38856 h 274433"/>
              <a:gd name="connsiteX4" fmla="*/ 987608 w 987608"/>
              <a:gd name="connsiteY4" fmla="*/ 194277 h 274433"/>
              <a:gd name="connsiteX5" fmla="*/ 0 w 987608"/>
              <a:gd name="connsiteY5" fmla="*/ 194277 h 274433"/>
              <a:gd name="connsiteX6" fmla="*/ 0 w 987608"/>
              <a:gd name="connsiteY6" fmla="*/ 38856 h 274433"/>
              <a:gd name="connsiteX0" fmla="*/ 0 w 987608"/>
              <a:gd name="connsiteY0" fmla="*/ 38856 h 274433"/>
              <a:gd name="connsiteX1" fmla="*/ 38856 w 987608"/>
              <a:gd name="connsiteY1" fmla="*/ 0 h 274433"/>
              <a:gd name="connsiteX2" fmla="*/ 948752 w 987608"/>
              <a:gd name="connsiteY2" fmla="*/ 0 h 274433"/>
              <a:gd name="connsiteX3" fmla="*/ 987608 w 987608"/>
              <a:gd name="connsiteY3" fmla="*/ 38856 h 274433"/>
              <a:gd name="connsiteX4" fmla="*/ 987608 w 987608"/>
              <a:gd name="connsiteY4" fmla="*/ 194277 h 274433"/>
              <a:gd name="connsiteX5" fmla="*/ 0 w 987608"/>
              <a:gd name="connsiteY5" fmla="*/ 194277 h 274433"/>
              <a:gd name="connsiteX6" fmla="*/ 0 w 987608"/>
              <a:gd name="connsiteY6" fmla="*/ 38856 h 274433"/>
              <a:gd name="connsiteX0" fmla="*/ 0 w 987608"/>
              <a:gd name="connsiteY0" fmla="*/ 38856 h 205789"/>
              <a:gd name="connsiteX1" fmla="*/ 38856 w 987608"/>
              <a:gd name="connsiteY1" fmla="*/ 0 h 205789"/>
              <a:gd name="connsiteX2" fmla="*/ 948752 w 987608"/>
              <a:gd name="connsiteY2" fmla="*/ 0 h 205789"/>
              <a:gd name="connsiteX3" fmla="*/ 987608 w 987608"/>
              <a:gd name="connsiteY3" fmla="*/ 38856 h 205789"/>
              <a:gd name="connsiteX4" fmla="*/ 987608 w 987608"/>
              <a:gd name="connsiteY4" fmla="*/ 194277 h 205789"/>
              <a:gd name="connsiteX5" fmla="*/ 0 w 987608"/>
              <a:gd name="connsiteY5" fmla="*/ 194277 h 205789"/>
              <a:gd name="connsiteX6" fmla="*/ 0 w 987608"/>
              <a:gd name="connsiteY6" fmla="*/ 38856 h 205789"/>
              <a:gd name="connsiteX0" fmla="*/ 0 w 987608"/>
              <a:gd name="connsiteY0" fmla="*/ 38856 h 194277"/>
              <a:gd name="connsiteX1" fmla="*/ 38856 w 987608"/>
              <a:gd name="connsiteY1" fmla="*/ 0 h 194277"/>
              <a:gd name="connsiteX2" fmla="*/ 948752 w 987608"/>
              <a:gd name="connsiteY2" fmla="*/ 0 h 194277"/>
              <a:gd name="connsiteX3" fmla="*/ 987608 w 987608"/>
              <a:gd name="connsiteY3" fmla="*/ 38856 h 194277"/>
              <a:gd name="connsiteX4" fmla="*/ 987608 w 987608"/>
              <a:gd name="connsiteY4" fmla="*/ 194277 h 194277"/>
              <a:gd name="connsiteX5" fmla="*/ 0 w 987608"/>
              <a:gd name="connsiteY5" fmla="*/ 194277 h 194277"/>
              <a:gd name="connsiteX6" fmla="*/ 0 w 987608"/>
              <a:gd name="connsiteY6" fmla="*/ 38856 h 194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7608" h="194277">
                <a:moveTo>
                  <a:pt x="0" y="38856"/>
                </a:moveTo>
                <a:cubicBezTo>
                  <a:pt x="0" y="17396"/>
                  <a:pt x="17396" y="0"/>
                  <a:pt x="38856" y="0"/>
                </a:cubicBezTo>
                <a:lnTo>
                  <a:pt x="948752" y="0"/>
                </a:lnTo>
                <a:cubicBezTo>
                  <a:pt x="970212" y="0"/>
                  <a:pt x="987608" y="17396"/>
                  <a:pt x="987608" y="38856"/>
                </a:cubicBezTo>
                <a:lnTo>
                  <a:pt x="987608" y="194277"/>
                </a:lnTo>
                <a:lnTo>
                  <a:pt x="0" y="194277"/>
                </a:lnTo>
                <a:lnTo>
                  <a:pt x="0" y="388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Data preview</a:t>
            </a:r>
            <a:endParaRPr kumimoji="1"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4" name="모서리가 둥근 직사각형 1"/>
          <p:cNvSpPr/>
          <p:nvPr/>
        </p:nvSpPr>
        <p:spPr>
          <a:xfrm>
            <a:off x="2601406" y="4220988"/>
            <a:ext cx="987608" cy="194277"/>
          </a:xfrm>
          <a:custGeom>
            <a:avLst/>
            <a:gdLst>
              <a:gd name="connsiteX0" fmla="*/ 0 w 987608"/>
              <a:gd name="connsiteY0" fmla="*/ 38856 h 233133"/>
              <a:gd name="connsiteX1" fmla="*/ 38856 w 987608"/>
              <a:gd name="connsiteY1" fmla="*/ 0 h 233133"/>
              <a:gd name="connsiteX2" fmla="*/ 948752 w 987608"/>
              <a:gd name="connsiteY2" fmla="*/ 0 h 233133"/>
              <a:gd name="connsiteX3" fmla="*/ 987608 w 987608"/>
              <a:gd name="connsiteY3" fmla="*/ 38856 h 233133"/>
              <a:gd name="connsiteX4" fmla="*/ 987608 w 987608"/>
              <a:gd name="connsiteY4" fmla="*/ 194277 h 233133"/>
              <a:gd name="connsiteX5" fmla="*/ 948752 w 987608"/>
              <a:gd name="connsiteY5" fmla="*/ 233133 h 233133"/>
              <a:gd name="connsiteX6" fmla="*/ 38856 w 987608"/>
              <a:gd name="connsiteY6" fmla="*/ 233133 h 233133"/>
              <a:gd name="connsiteX7" fmla="*/ 0 w 987608"/>
              <a:gd name="connsiteY7" fmla="*/ 194277 h 233133"/>
              <a:gd name="connsiteX8" fmla="*/ 0 w 987608"/>
              <a:gd name="connsiteY8" fmla="*/ 38856 h 233133"/>
              <a:gd name="connsiteX0" fmla="*/ 0 w 987608"/>
              <a:gd name="connsiteY0" fmla="*/ 38856 h 233133"/>
              <a:gd name="connsiteX1" fmla="*/ 38856 w 987608"/>
              <a:gd name="connsiteY1" fmla="*/ 0 h 233133"/>
              <a:gd name="connsiteX2" fmla="*/ 948752 w 987608"/>
              <a:gd name="connsiteY2" fmla="*/ 0 h 233133"/>
              <a:gd name="connsiteX3" fmla="*/ 987608 w 987608"/>
              <a:gd name="connsiteY3" fmla="*/ 38856 h 233133"/>
              <a:gd name="connsiteX4" fmla="*/ 987608 w 987608"/>
              <a:gd name="connsiteY4" fmla="*/ 194277 h 233133"/>
              <a:gd name="connsiteX5" fmla="*/ 948752 w 987608"/>
              <a:gd name="connsiteY5" fmla="*/ 233133 h 233133"/>
              <a:gd name="connsiteX6" fmla="*/ 0 w 987608"/>
              <a:gd name="connsiteY6" fmla="*/ 194277 h 233133"/>
              <a:gd name="connsiteX7" fmla="*/ 0 w 987608"/>
              <a:gd name="connsiteY7" fmla="*/ 38856 h 233133"/>
              <a:gd name="connsiteX0" fmla="*/ 0 w 987608"/>
              <a:gd name="connsiteY0" fmla="*/ 38856 h 213705"/>
              <a:gd name="connsiteX1" fmla="*/ 38856 w 987608"/>
              <a:gd name="connsiteY1" fmla="*/ 0 h 213705"/>
              <a:gd name="connsiteX2" fmla="*/ 948752 w 987608"/>
              <a:gd name="connsiteY2" fmla="*/ 0 h 213705"/>
              <a:gd name="connsiteX3" fmla="*/ 987608 w 987608"/>
              <a:gd name="connsiteY3" fmla="*/ 38856 h 213705"/>
              <a:gd name="connsiteX4" fmla="*/ 987608 w 987608"/>
              <a:gd name="connsiteY4" fmla="*/ 194277 h 213705"/>
              <a:gd name="connsiteX5" fmla="*/ 0 w 987608"/>
              <a:gd name="connsiteY5" fmla="*/ 194277 h 213705"/>
              <a:gd name="connsiteX6" fmla="*/ 0 w 987608"/>
              <a:gd name="connsiteY6" fmla="*/ 38856 h 213705"/>
              <a:gd name="connsiteX0" fmla="*/ 0 w 987608"/>
              <a:gd name="connsiteY0" fmla="*/ 38856 h 274433"/>
              <a:gd name="connsiteX1" fmla="*/ 38856 w 987608"/>
              <a:gd name="connsiteY1" fmla="*/ 0 h 274433"/>
              <a:gd name="connsiteX2" fmla="*/ 948752 w 987608"/>
              <a:gd name="connsiteY2" fmla="*/ 0 h 274433"/>
              <a:gd name="connsiteX3" fmla="*/ 987608 w 987608"/>
              <a:gd name="connsiteY3" fmla="*/ 38856 h 274433"/>
              <a:gd name="connsiteX4" fmla="*/ 987608 w 987608"/>
              <a:gd name="connsiteY4" fmla="*/ 194277 h 274433"/>
              <a:gd name="connsiteX5" fmla="*/ 0 w 987608"/>
              <a:gd name="connsiteY5" fmla="*/ 194277 h 274433"/>
              <a:gd name="connsiteX6" fmla="*/ 0 w 987608"/>
              <a:gd name="connsiteY6" fmla="*/ 38856 h 274433"/>
              <a:gd name="connsiteX0" fmla="*/ 0 w 987608"/>
              <a:gd name="connsiteY0" fmla="*/ 38856 h 274433"/>
              <a:gd name="connsiteX1" fmla="*/ 38856 w 987608"/>
              <a:gd name="connsiteY1" fmla="*/ 0 h 274433"/>
              <a:gd name="connsiteX2" fmla="*/ 948752 w 987608"/>
              <a:gd name="connsiteY2" fmla="*/ 0 h 274433"/>
              <a:gd name="connsiteX3" fmla="*/ 987608 w 987608"/>
              <a:gd name="connsiteY3" fmla="*/ 38856 h 274433"/>
              <a:gd name="connsiteX4" fmla="*/ 987608 w 987608"/>
              <a:gd name="connsiteY4" fmla="*/ 194277 h 274433"/>
              <a:gd name="connsiteX5" fmla="*/ 0 w 987608"/>
              <a:gd name="connsiteY5" fmla="*/ 194277 h 274433"/>
              <a:gd name="connsiteX6" fmla="*/ 0 w 987608"/>
              <a:gd name="connsiteY6" fmla="*/ 38856 h 274433"/>
              <a:gd name="connsiteX0" fmla="*/ 0 w 987608"/>
              <a:gd name="connsiteY0" fmla="*/ 38856 h 205789"/>
              <a:gd name="connsiteX1" fmla="*/ 38856 w 987608"/>
              <a:gd name="connsiteY1" fmla="*/ 0 h 205789"/>
              <a:gd name="connsiteX2" fmla="*/ 948752 w 987608"/>
              <a:gd name="connsiteY2" fmla="*/ 0 h 205789"/>
              <a:gd name="connsiteX3" fmla="*/ 987608 w 987608"/>
              <a:gd name="connsiteY3" fmla="*/ 38856 h 205789"/>
              <a:gd name="connsiteX4" fmla="*/ 987608 w 987608"/>
              <a:gd name="connsiteY4" fmla="*/ 194277 h 205789"/>
              <a:gd name="connsiteX5" fmla="*/ 0 w 987608"/>
              <a:gd name="connsiteY5" fmla="*/ 194277 h 205789"/>
              <a:gd name="connsiteX6" fmla="*/ 0 w 987608"/>
              <a:gd name="connsiteY6" fmla="*/ 38856 h 205789"/>
              <a:gd name="connsiteX0" fmla="*/ 0 w 987608"/>
              <a:gd name="connsiteY0" fmla="*/ 38856 h 194277"/>
              <a:gd name="connsiteX1" fmla="*/ 38856 w 987608"/>
              <a:gd name="connsiteY1" fmla="*/ 0 h 194277"/>
              <a:gd name="connsiteX2" fmla="*/ 948752 w 987608"/>
              <a:gd name="connsiteY2" fmla="*/ 0 h 194277"/>
              <a:gd name="connsiteX3" fmla="*/ 987608 w 987608"/>
              <a:gd name="connsiteY3" fmla="*/ 38856 h 194277"/>
              <a:gd name="connsiteX4" fmla="*/ 987608 w 987608"/>
              <a:gd name="connsiteY4" fmla="*/ 194277 h 194277"/>
              <a:gd name="connsiteX5" fmla="*/ 0 w 987608"/>
              <a:gd name="connsiteY5" fmla="*/ 194277 h 194277"/>
              <a:gd name="connsiteX6" fmla="*/ 0 w 987608"/>
              <a:gd name="connsiteY6" fmla="*/ 38856 h 194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7608" h="194277">
                <a:moveTo>
                  <a:pt x="0" y="38856"/>
                </a:moveTo>
                <a:cubicBezTo>
                  <a:pt x="0" y="17396"/>
                  <a:pt x="17396" y="0"/>
                  <a:pt x="38856" y="0"/>
                </a:cubicBezTo>
                <a:lnTo>
                  <a:pt x="948752" y="0"/>
                </a:lnTo>
                <a:cubicBezTo>
                  <a:pt x="970212" y="0"/>
                  <a:pt x="987608" y="17396"/>
                  <a:pt x="987608" y="38856"/>
                </a:cubicBezTo>
                <a:lnTo>
                  <a:pt x="987608" y="194277"/>
                </a:lnTo>
                <a:lnTo>
                  <a:pt x="0" y="194277"/>
                </a:lnTo>
                <a:lnTo>
                  <a:pt x="0" y="388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Manage schema</a:t>
            </a:r>
            <a:endParaRPr kumimoji="1"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5" name="모서리가 둥근 직사각형 1"/>
          <p:cNvSpPr/>
          <p:nvPr/>
        </p:nvSpPr>
        <p:spPr>
          <a:xfrm>
            <a:off x="3633595" y="4220988"/>
            <a:ext cx="987608" cy="194277"/>
          </a:xfrm>
          <a:custGeom>
            <a:avLst/>
            <a:gdLst>
              <a:gd name="connsiteX0" fmla="*/ 0 w 987608"/>
              <a:gd name="connsiteY0" fmla="*/ 38856 h 233133"/>
              <a:gd name="connsiteX1" fmla="*/ 38856 w 987608"/>
              <a:gd name="connsiteY1" fmla="*/ 0 h 233133"/>
              <a:gd name="connsiteX2" fmla="*/ 948752 w 987608"/>
              <a:gd name="connsiteY2" fmla="*/ 0 h 233133"/>
              <a:gd name="connsiteX3" fmla="*/ 987608 w 987608"/>
              <a:gd name="connsiteY3" fmla="*/ 38856 h 233133"/>
              <a:gd name="connsiteX4" fmla="*/ 987608 w 987608"/>
              <a:gd name="connsiteY4" fmla="*/ 194277 h 233133"/>
              <a:gd name="connsiteX5" fmla="*/ 948752 w 987608"/>
              <a:gd name="connsiteY5" fmla="*/ 233133 h 233133"/>
              <a:gd name="connsiteX6" fmla="*/ 38856 w 987608"/>
              <a:gd name="connsiteY6" fmla="*/ 233133 h 233133"/>
              <a:gd name="connsiteX7" fmla="*/ 0 w 987608"/>
              <a:gd name="connsiteY7" fmla="*/ 194277 h 233133"/>
              <a:gd name="connsiteX8" fmla="*/ 0 w 987608"/>
              <a:gd name="connsiteY8" fmla="*/ 38856 h 233133"/>
              <a:gd name="connsiteX0" fmla="*/ 0 w 987608"/>
              <a:gd name="connsiteY0" fmla="*/ 38856 h 233133"/>
              <a:gd name="connsiteX1" fmla="*/ 38856 w 987608"/>
              <a:gd name="connsiteY1" fmla="*/ 0 h 233133"/>
              <a:gd name="connsiteX2" fmla="*/ 948752 w 987608"/>
              <a:gd name="connsiteY2" fmla="*/ 0 h 233133"/>
              <a:gd name="connsiteX3" fmla="*/ 987608 w 987608"/>
              <a:gd name="connsiteY3" fmla="*/ 38856 h 233133"/>
              <a:gd name="connsiteX4" fmla="*/ 987608 w 987608"/>
              <a:gd name="connsiteY4" fmla="*/ 194277 h 233133"/>
              <a:gd name="connsiteX5" fmla="*/ 948752 w 987608"/>
              <a:gd name="connsiteY5" fmla="*/ 233133 h 233133"/>
              <a:gd name="connsiteX6" fmla="*/ 0 w 987608"/>
              <a:gd name="connsiteY6" fmla="*/ 194277 h 233133"/>
              <a:gd name="connsiteX7" fmla="*/ 0 w 987608"/>
              <a:gd name="connsiteY7" fmla="*/ 38856 h 233133"/>
              <a:gd name="connsiteX0" fmla="*/ 0 w 987608"/>
              <a:gd name="connsiteY0" fmla="*/ 38856 h 213705"/>
              <a:gd name="connsiteX1" fmla="*/ 38856 w 987608"/>
              <a:gd name="connsiteY1" fmla="*/ 0 h 213705"/>
              <a:gd name="connsiteX2" fmla="*/ 948752 w 987608"/>
              <a:gd name="connsiteY2" fmla="*/ 0 h 213705"/>
              <a:gd name="connsiteX3" fmla="*/ 987608 w 987608"/>
              <a:gd name="connsiteY3" fmla="*/ 38856 h 213705"/>
              <a:gd name="connsiteX4" fmla="*/ 987608 w 987608"/>
              <a:gd name="connsiteY4" fmla="*/ 194277 h 213705"/>
              <a:gd name="connsiteX5" fmla="*/ 0 w 987608"/>
              <a:gd name="connsiteY5" fmla="*/ 194277 h 213705"/>
              <a:gd name="connsiteX6" fmla="*/ 0 w 987608"/>
              <a:gd name="connsiteY6" fmla="*/ 38856 h 213705"/>
              <a:gd name="connsiteX0" fmla="*/ 0 w 987608"/>
              <a:gd name="connsiteY0" fmla="*/ 38856 h 274433"/>
              <a:gd name="connsiteX1" fmla="*/ 38856 w 987608"/>
              <a:gd name="connsiteY1" fmla="*/ 0 h 274433"/>
              <a:gd name="connsiteX2" fmla="*/ 948752 w 987608"/>
              <a:gd name="connsiteY2" fmla="*/ 0 h 274433"/>
              <a:gd name="connsiteX3" fmla="*/ 987608 w 987608"/>
              <a:gd name="connsiteY3" fmla="*/ 38856 h 274433"/>
              <a:gd name="connsiteX4" fmla="*/ 987608 w 987608"/>
              <a:gd name="connsiteY4" fmla="*/ 194277 h 274433"/>
              <a:gd name="connsiteX5" fmla="*/ 0 w 987608"/>
              <a:gd name="connsiteY5" fmla="*/ 194277 h 274433"/>
              <a:gd name="connsiteX6" fmla="*/ 0 w 987608"/>
              <a:gd name="connsiteY6" fmla="*/ 38856 h 274433"/>
              <a:gd name="connsiteX0" fmla="*/ 0 w 987608"/>
              <a:gd name="connsiteY0" fmla="*/ 38856 h 274433"/>
              <a:gd name="connsiteX1" fmla="*/ 38856 w 987608"/>
              <a:gd name="connsiteY1" fmla="*/ 0 h 274433"/>
              <a:gd name="connsiteX2" fmla="*/ 948752 w 987608"/>
              <a:gd name="connsiteY2" fmla="*/ 0 h 274433"/>
              <a:gd name="connsiteX3" fmla="*/ 987608 w 987608"/>
              <a:gd name="connsiteY3" fmla="*/ 38856 h 274433"/>
              <a:gd name="connsiteX4" fmla="*/ 987608 w 987608"/>
              <a:gd name="connsiteY4" fmla="*/ 194277 h 274433"/>
              <a:gd name="connsiteX5" fmla="*/ 0 w 987608"/>
              <a:gd name="connsiteY5" fmla="*/ 194277 h 274433"/>
              <a:gd name="connsiteX6" fmla="*/ 0 w 987608"/>
              <a:gd name="connsiteY6" fmla="*/ 38856 h 274433"/>
              <a:gd name="connsiteX0" fmla="*/ 0 w 987608"/>
              <a:gd name="connsiteY0" fmla="*/ 38856 h 205789"/>
              <a:gd name="connsiteX1" fmla="*/ 38856 w 987608"/>
              <a:gd name="connsiteY1" fmla="*/ 0 h 205789"/>
              <a:gd name="connsiteX2" fmla="*/ 948752 w 987608"/>
              <a:gd name="connsiteY2" fmla="*/ 0 h 205789"/>
              <a:gd name="connsiteX3" fmla="*/ 987608 w 987608"/>
              <a:gd name="connsiteY3" fmla="*/ 38856 h 205789"/>
              <a:gd name="connsiteX4" fmla="*/ 987608 w 987608"/>
              <a:gd name="connsiteY4" fmla="*/ 194277 h 205789"/>
              <a:gd name="connsiteX5" fmla="*/ 0 w 987608"/>
              <a:gd name="connsiteY5" fmla="*/ 194277 h 205789"/>
              <a:gd name="connsiteX6" fmla="*/ 0 w 987608"/>
              <a:gd name="connsiteY6" fmla="*/ 38856 h 205789"/>
              <a:gd name="connsiteX0" fmla="*/ 0 w 987608"/>
              <a:gd name="connsiteY0" fmla="*/ 38856 h 194277"/>
              <a:gd name="connsiteX1" fmla="*/ 38856 w 987608"/>
              <a:gd name="connsiteY1" fmla="*/ 0 h 194277"/>
              <a:gd name="connsiteX2" fmla="*/ 948752 w 987608"/>
              <a:gd name="connsiteY2" fmla="*/ 0 h 194277"/>
              <a:gd name="connsiteX3" fmla="*/ 987608 w 987608"/>
              <a:gd name="connsiteY3" fmla="*/ 38856 h 194277"/>
              <a:gd name="connsiteX4" fmla="*/ 987608 w 987608"/>
              <a:gd name="connsiteY4" fmla="*/ 194277 h 194277"/>
              <a:gd name="connsiteX5" fmla="*/ 0 w 987608"/>
              <a:gd name="connsiteY5" fmla="*/ 194277 h 194277"/>
              <a:gd name="connsiteX6" fmla="*/ 0 w 987608"/>
              <a:gd name="connsiteY6" fmla="*/ 38856 h 194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7608" h="194277">
                <a:moveTo>
                  <a:pt x="0" y="38856"/>
                </a:moveTo>
                <a:cubicBezTo>
                  <a:pt x="0" y="17396"/>
                  <a:pt x="17396" y="0"/>
                  <a:pt x="38856" y="0"/>
                </a:cubicBezTo>
                <a:lnTo>
                  <a:pt x="948752" y="0"/>
                </a:lnTo>
                <a:cubicBezTo>
                  <a:pt x="970212" y="0"/>
                  <a:pt x="987608" y="17396"/>
                  <a:pt x="987608" y="38856"/>
                </a:cubicBezTo>
                <a:lnTo>
                  <a:pt x="987608" y="194277"/>
                </a:lnTo>
                <a:lnTo>
                  <a:pt x="0" y="194277"/>
                </a:lnTo>
                <a:lnTo>
                  <a:pt x="0" y="3885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Essential filter</a:t>
            </a:r>
            <a:endParaRPr kumimoji="1" lang="ko-KR" altLang="en-US" sz="7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131" name="직선 연결선[R] 130"/>
          <p:cNvCxnSpPr>
            <a:stCxn id="2" idx="5"/>
          </p:cNvCxnSpPr>
          <p:nvPr/>
        </p:nvCxnSpPr>
        <p:spPr>
          <a:xfrm>
            <a:off x="1560551" y="4415265"/>
            <a:ext cx="704380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1592311" y="4664626"/>
            <a:ext cx="5973483" cy="1634670"/>
            <a:chOff x="1592311" y="4288307"/>
            <a:chExt cx="5973483" cy="1634670"/>
          </a:xfrm>
        </p:grpSpPr>
        <p:sp>
          <p:nvSpPr>
            <p:cNvPr id="132" name="제목 2"/>
            <p:cNvSpPr txBox="1">
              <a:spLocks/>
            </p:cNvSpPr>
            <p:nvPr/>
          </p:nvSpPr>
          <p:spPr bwMode="auto">
            <a:xfrm>
              <a:off x="1592311" y="4288307"/>
              <a:ext cx="1593702" cy="782579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lIns="216000" tIns="0" rIns="0" bIns="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Nanum Gothic" charset="-127"/>
                </a:rPr>
                <a:t>Item type</a:t>
              </a:r>
              <a:r>
                <a:rPr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Nanum Gothic" charset="-127"/>
                </a:rPr>
                <a:t>column name</a:t>
              </a: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1700754" y="4337132"/>
              <a:ext cx="74941" cy="7494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ab</a:t>
              </a:r>
            </a:p>
          </p:txBody>
        </p:sp>
        <p:sp>
          <p:nvSpPr>
            <p:cNvPr id="139" name="제목 2"/>
            <p:cNvSpPr txBox="1">
              <a:spLocks/>
            </p:cNvSpPr>
            <p:nvPr/>
          </p:nvSpPr>
          <p:spPr bwMode="auto">
            <a:xfrm>
              <a:off x="1592311" y="4657168"/>
              <a:ext cx="1593702" cy="481349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lIns="216000" tIns="0" rIns="0" bIns="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Nanum Gothic" charset="-127"/>
                </a:rPr>
                <a:t>Item type</a:t>
              </a:r>
              <a:r>
                <a:rPr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Nanum Gothic" charset="-127"/>
                </a:rPr>
                <a:t>column name</a:t>
              </a: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cxnSp>
          <p:nvCxnSpPr>
            <p:cNvPr id="140" name="직선 연결선[R] 139"/>
            <p:cNvCxnSpPr/>
            <p:nvPr/>
          </p:nvCxnSpPr>
          <p:spPr>
            <a:xfrm>
              <a:off x="1623230" y="4964184"/>
              <a:ext cx="1531023" cy="0"/>
            </a:xfrm>
            <a:prstGeom prst="line">
              <a:avLst/>
            </a:prstGeom>
            <a:ln w="31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5" name="그룹 144"/>
            <p:cNvGrpSpPr/>
            <p:nvPr/>
          </p:nvGrpSpPr>
          <p:grpSpPr>
            <a:xfrm>
              <a:off x="1668908" y="4678191"/>
              <a:ext cx="123447" cy="123447"/>
              <a:chOff x="2668658" y="2717367"/>
              <a:chExt cx="146758" cy="146758"/>
            </a:xfrm>
            <a:noFill/>
          </p:grpSpPr>
          <p:sp>
            <p:nvSpPr>
              <p:cNvPr id="146" name="직사각형 145"/>
              <p:cNvSpPr/>
              <p:nvPr/>
            </p:nvSpPr>
            <p:spPr>
              <a:xfrm>
                <a:off x="2668658" y="2717367"/>
                <a:ext cx="146758" cy="146758"/>
              </a:xfrm>
              <a:prstGeom prst="rect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 dirty="0">
                  <a:solidFill>
                    <a:schemeClr val="bg1"/>
                  </a:solidFill>
                  <a:latin typeface="+mn-ea"/>
                  <a:cs typeface="Nanum Gothic" charset="-127"/>
                </a:endParaRPr>
              </a:p>
            </p:txBody>
          </p:sp>
          <p:pic>
            <p:nvPicPr>
              <p:cNvPr id="147" name="그림 146"/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1628" y="2754934"/>
                <a:ext cx="85687" cy="7128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sp>
          <p:nvSpPr>
            <p:cNvPr id="148" name="제목 2"/>
            <p:cNvSpPr txBox="1">
              <a:spLocks/>
            </p:cNvSpPr>
            <p:nvPr/>
          </p:nvSpPr>
          <p:spPr bwMode="auto">
            <a:xfrm>
              <a:off x="1764039" y="4381203"/>
              <a:ext cx="1593702" cy="492548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lIns="72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vl="0">
                <a:lnSpc>
                  <a:spcPct val="150000"/>
                </a:lnSpc>
              </a:pPr>
              <a:r>
                <a:rPr kumimoji="0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Nanum Gothic" charset="-127"/>
                </a:rPr>
                <a:t>item</a:t>
              </a:r>
              <a:r>
                <a:rPr kumimoji="0"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kumimoji="0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Nanum Gothic" charset="-127"/>
                </a:rPr>
                <a:t>1   / </a:t>
              </a:r>
              <a:r>
                <a:rPr kumimoji="0"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kumimoji="0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Nanum Gothic" charset="-127"/>
                </a:rPr>
                <a:t>item</a:t>
              </a:r>
              <a:r>
                <a:rPr kumimoji="0"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kumimoji="0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Nanum Gothic" charset="-127"/>
                </a:rPr>
                <a:t>2  / </a:t>
              </a:r>
              <a:r>
                <a:rPr kumimoji="0"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kumimoji="0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Nanum Gothic" charset="-127"/>
                </a:rPr>
                <a:t>item</a:t>
              </a:r>
              <a:r>
                <a:rPr kumimoji="0"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kumimoji="0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Nanum Gothic" charset="-127"/>
                </a:rPr>
                <a:t>3</a:t>
              </a:r>
              <a:endParaRPr kumimoji="0"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149" name="제목 2"/>
            <p:cNvSpPr txBox="1">
              <a:spLocks/>
            </p:cNvSpPr>
            <p:nvPr/>
          </p:nvSpPr>
          <p:spPr bwMode="auto">
            <a:xfrm>
              <a:off x="1592311" y="5001805"/>
              <a:ext cx="1593702" cy="821427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lIns="216000" tIns="0" rIns="0" bIns="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Nanum Gothic" charset="-127"/>
                </a:rPr>
                <a:t>Item type</a:t>
              </a:r>
              <a:r>
                <a:rPr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Nanum Gothic" charset="-127"/>
                </a:rPr>
                <a:t>column name</a:t>
              </a: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grpSp>
          <p:nvGrpSpPr>
            <p:cNvPr id="154" name="그룹 153"/>
            <p:cNvGrpSpPr/>
            <p:nvPr/>
          </p:nvGrpSpPr>
          <p:grpSpPr>
            <a:xfrm>
              <a:off x="1668908" y="5022828"/>
              <a:ext cx="123447" cy="123447"/>
              <a:chOff x="2668658" y="2717367"/>
              <a:chExt cx="146758" cy="146758"/>
            </a:xfrm>
            <a:noFill/>
          </p:grpSpPr>
          <p:sp>
            <p:nvSpPr>
              <p:cNvPr id="155" name="직사각형 154"/>
              <p:cNvSpPr/>
              <p:nvPr/>
            </p:nvSpPr>
            <p:spPr>
              <a:xfrm>
                <a:off x="2668658" y="2717367"/>
                <a:ext cx="146758" cy="146758"/>
              </a:xfrm>
              <a:prstGeom prst="rect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 dirty="0">
                  <a:solidFill>
                    <a:schemeClr val="bg1"/>
                  </a:solidFill>
                  <a:latin typeface="+mn-ea"/>
                  <a:cs typeface="Nanum Gothic" charset="-127"/>
                </a:endParaRPr>
              </a:p>
            </p:txBody>
          </p:sp>
          <p:pic>
            <p:nvPicPr>
              <p:cNvPr id="156" name="그림 155"/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1628" y="2754934"/>
                <a:ext cx="85687" cy="7128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sp>
          <p:nvSpPr>
            <p:cNvPr id="157" name="모서리가 둥근 직사각형 58"/>
            <p:cNvSpPr/>
            <p:nvPr/>
          </p:nvSpPr>
          <p:spPr>
            <a:xfrm>
              <a:off x="1785526" y="5137173"/>
              <a:ext cx="764852" cy="142829"/>
            </a:xfrm>
            <a:prstGeom prst="roundRect">
              <a:avLst>
                <a:gd name="adj" fmla="val 18736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The earliest time</a:t>
              </a:r>
              <a:endParaRPr lang="ko-KR" altLang="en-US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58" name="모서리가 둥근 직사각형 58"/>
            <p:cNvSpPr/>
            <p:nvPr/>
          </p:nvSpPr>
          <p:spPr>
            <a:xfrm>
              <a:off x="2402691" y="5137173"/>
              <a:ext cx="948801" cy="142829"/>
            </a:xfrm>
            <a:prstGeom prst="roundRect">
              <a:avLst>
                <a:gd name="adj" fmla="val 18736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r>
                <a:rPr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~ 2016-12-31 </a:t>
              </a:r>
              <a:r>
                <a:rPr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24:00:00</a:t>
              </a:r>
              <a:endPara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59" name="모서리가 둥근 직사각형 58"/>
            <p:cNvSpPr/>
            <p:nvPr/>
          </p:nvSpPr>
          <p:spPr>
            <a:xfrm>
              <a:off x="3371835" y="5133251"/>
              <a:ext cx="764852" cy="142829"/>
            </a:xfrm>
            <a:prstGeom prst="roundRect">
              <a:avLst>
                <a:gd name="adj" fmla="val 18736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2017-02-01 12:00:00</a:t>
              </a:r>
              <a:endPara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60" name="모서리가 둥근 직사각형 58"/>
            <p:cNvSpPr/>
            <p:nvPr/>
          </p:nvSpPr>
          <p:spPr>
            <a:xfrm>
              <a:off x="4096283" y="5133251"/>
              <a:ext cx="841518" cy="142829"/>
            </a:xfrm>
            <a:prstGeom prst="roundRect">
              <a:avLst>
                <a:gd name="adj" fmla="val 18736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r>
                <a:rPr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~ 2017-12-31 </a:t>
              </a:r>
              <a:r>
                <a:rPr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24:00:00</a:t>
              </a:r>
              <a:endPara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61" name="모서리가 둥근 직사각형 58"/>
            <p:cNvSpPr/>
            <p:nvPr/>
          </p:nvSpPr>
          <p:spPr>
            <a:xfrm>
              <a:off x="5076487" y="5130845"/>
              <a:ext cx="764852" cy="142829"/>
            </a:xfrm>
            <a:prstGeom prst="roundRect">
              <a:avLst>
                <a:gd name="adj" fmla="val 18736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r>
                <a:rPr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2018-02-01 24:00:00</a:t>
              </a:r>
              <a:endPara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62" name="모서리가 둥근 직사각형 58"/>
            <p:cNvSpPr/>
            <p:nvPr/>
          </p:nvSpPr>
          <p:spPr>
            <a:xfrm>
              <a:off x="5840692" y="5130845"/>
              <a:ext cx="764852" cy="142829"/>
            </a:xfrm>
            <a:prstGeom prst="roundRect">
              <a:avLst>
                <a:gd name="adj" fmla="val 18736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r>
                <a:rPr lang="en-US" altLang="ko-KR" sz="60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~ The </a:t>
              </a: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latest time</a:t>
              </a:r>
              <a:endParaRPr lang="ko-KR" altLang="en-US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64" name="제목 2"/>
            <p:cNvSpPr txBox="1">
              <a:spLocks/>
            </p:cNvSpPr>
            <p:nvPr/>
          </p:nvSpPr>
          <p:spPr bwMode="auto">
            <a:xfrm>
              <a:off x="1605840" y="5370382"/>
              <a:ext cx="1593702" cy="552595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lIns="216000" tIns="0" rIns="0" bIns="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Nanum Gothic" charset="-127"/>
                </a:rPr>
                <a:t>Item type</a:t>
              </a:r>
              <a:r>
                <a:rPr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Nanum Gothic" charset="-127"/>
                </a:rPr>
                <a:t>column name</a:t>
              </a: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grpSp>
          <p:nvGrpSpPr>
            <p:cNvPr id="170" name="그룹 169"/>
            <p:cNvGrpSpPr/>
            <p:nvPr/>
          </p:nvGrpSpPr>
          <p:grpSpPr>
            <a:xfrm>
              <a:off x="1627688" y="5368898"/>
              <a:ext cx="146758" cy="146758"/>
              <a:chOff x="2668658" y="2717367"/>
              <a:chExt cx="146758" cy="146758"/>
            </a:xfrm>
            <a:noFill/>
          </p:grpSpPr>
          <p:sp>
            <p:nvSpPr>
              <p:cNvPr id="171" name="직사각형 170"/>
              <p:cNvSpPr/>
              <p:nvPr/>
            </p:nvSpPr>
            <p:spPr>
              <a:xfrm>
                <a:off x="2668658" y="2717367"/>
                <a:ext cx="146758" cy="146758"/>
              </a:xfrm>
              <a:prstGeom prst="rect">
                <a:avLst/>
              </a:prstGeom>
              <a:grp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 dirty="0">
                  <a:solidFill>
                    <a:schemeClr val="bg1"/>
                  </a:solidFill>
                  <a:latin typeface="+mn-ea"/>
                  <a:cs typeface="Nanum Gothic" charset="-127"/>
                </a:endParaRPr>
              </a:p>
            </p:txBody>
          </p:sp>
          <p:pic>
            <p:nvPicPr>
              <p:cNvPr id="172" name="그림 171"/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1628" y="2754934"/>
                <a:ext cx="85687" cy="71283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sp>
          <p:nvSpPr>
            <p:cNvPr id="173" name="모서리가 둥근 직사각형 58"/>
            <p:cNvSpPr/>
            <p:nvPr/>
          </p:nvSpPr>
          <p:spPr>
            <a:xfrm>
              <a:off x="1786531" y="5504339"/>
              <a:ext cx="764852" cy="142829"/>
            </a:xfrm>
            <a:prstGeom prst="roundRect">
              <a:avLst>
                <a:gd name="adj" fmla="val 18736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r>
                <a:rPr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2017 Q4</a:t>
              </a:r>
              <a:endPara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74" name="모서리가 둥근 직사각형 58"/>
            <p:cNvSpPr/>
            <p:nvPr/>
          </p:nvSpPr>
          <p:spPr>
            <a:xfrm>
              <a:off x="1785526" y="4776062"/>
              <a:ext cx="764852" cy="142829"/>
            </a:xfrm>
            <a:prstGeom prst="roundRect">
              <a:avLst>
                <a:gd name="adj" fmla="val 18736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The earliest time  ~</a:t>
              </a:r>
            </a:p>
          </p:txBody>
        </p:sp>
        <p:sp>
          <p:nvSpPr>
            <p:cNvPr id="175" name="모서리가 둥근 직사각형 58"/>
            <p:cNvSpPr/>
            <p:nvPr/>
          </p:nvSpPr>
          <p:spPr>
            <a:xfrm>
              <a:off x="2530232" y="4782276"/>
              <a:ext cx="764852" cy="142829"/>
            </a:xfrm>
            <a:prstGeom prst="roundRect">
              <a:avLst>
                <a:gd name="adj" fmla="val 18736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The latest time</a:t>
              </a:r>
              <a:endParaRPr lang="ko-KR" altLang="en-US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endParaRPr>
            </a:p>
          </p:txBody>
        </p:sp>
        <p:cxnSp>
          <p:nvCxnSpPr>
            <p:cNvPr id="176" name="직선 연결선[R] 175"/>
            <p:cNvCxnSpPr/>
            <p:nvPr/>
          </p:nvCxnSpPr>
          <p:spPr>
            <a:xfrm>
              <a:off x="3306488" y="5116433"/>
              <a:ext cx="1531023" cy="0"/>
            </a:xfrm>
            <a:prstGeom prst="line">
              <a:avLst/>
            </a:prstGeom>
            <a:ln w="31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/>
            <p:cNvCxnSpPr/>
            <p:nvPr/>
          </p:nvCxnSpPr>
          <p:spPr>
            <a:xfrm>
              <a:off x="1676612" y="4611846"/>
              <a:ext cx="588918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[R] 180"/>
            <p:cNvCxnSpPr/>
            <p:nvPr/>
          </p:nvCxnSpPr>
          <p:spPr>
            <a:xfrm>
              <a:off x="1676612" y="4964184"/>
              <a:ext cx="588918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[R] 181"/>
            <p:cNvCxnSpPr/>
            <p:nvPr/>
          </p:nvCxnSpPr>
          <p:spPr>
            <a:xfrm>
              <a:off x="1676612" y="5368898"/>
              <a:ext cx="588918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3" name="제목 2"/>
          <p:cNvSpPr txBox="1">
            <a:spLocks/>
          </p:cNvSpPr>
          <p:nvPr/>
        </p:nvSpPr>
        <p:spPr bwMode="auto">
          <a:xfrm>
            <a:off x="1560551" y="4439533"/>
            <a:ext cx="2203071" cy="163971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80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Master data name... has </a:t>
            </a:r>
            <a:r>
              <a:rPr lang="en-US" altLang="ko-KR" sz="800" b="1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4 essential filters</a:t>
            </a:r>
          </a:p>
        </p:txBody>
      </p:sp>
      <p:sp>
        <p:nvSpPr>
          <p:cNvPr id="184" name="타원 183"/>
          <p:cNvSpPr/>
          <p:nvPr/>
        </p:nvSpPr>
        <p:spPr>
          <a:xfrm>
            <a:off x="1400980" y="4460684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85" name="타원 184"/>
          <p:cNvSpPr/>
          <p:nvPr/>
        </p:nvSpPr>
        <p:spPr>
          <a:xfrm>
            <a:off x="1494077" y="4691040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86" name="모서리가 둥근 직사각형 185"/>
          <p:cNvSpPr/>
          <p:nvPr/>
        </p:nvSpPr>
        <p:spPr>
          <a:xfrm>
            <a:off x="7977925" y="4458556"/>
            <a:ext cx="545315" cy="167670"/>
          </a:xfrm>
          <a:prstGeom prst="roundRect">
            <a:avLst>
              <a:gd name="adj" fmla="val 21761"/>
            </a:avLst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>
                <a:solidFill>
                  <a:schemeClr val="bg1"/>
                </a:solidFill>
                <a:latin typeface="+mn-ea"/>
                <a:cs typeface="Nanum Gothic" charset="-127"/>
              </a:rPr>
              <a:t>Edit</a:t>
            </a:r>
            <a:endParaRPr kumimoji="1" lang="ko-KR" altLang="en-US" sz="7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pic>
        <p:nvPicPr>
          <p:cNvPr id="187" name="그림 186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493" y="4500835"/>
            <a:ext cx="91835" cy="91254"/>
          </a:xfrm>
          <a:prstGeom prst="rect">
            <a:avLst/>
          </a:prstGeom>
        </p:spPr>
      </p:pic>
      <p:sp>
        <p:nvSpPr>
          <p:cNvPr id="188" name="타원 187"/>
          <p:cNvSpPr/>
          <p:nvPr/>
        </p:nvSpPr>
        <p:spPr>
          <a:xfrm>
            <a:off x="7827776" y="448763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7342483" y="4038235"/>
            <a:ext cx="903764" cy="154955"/>
          </a:xfrm>
          <a:prstGeom prst="roundRect">
            <a:avLst>
              <a:gd name="adj" fmla="val 21761"/>
            </a:avLst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kumimoji="1" lang="en-US" altLang="ko-KR" sz="700" dirty="0" smtClean="0">
                <a:solidFill>
                  <a:schemeClr val="bg1"/>
                </a:solidFill>
                <a:latin typeface="+mn-ea"/>
                <a:cs typeface="Nanum Gothic" charset="-127"/>
              </a:rPr>
              <a:t>Unlink</a:t>
            </a:r>
            <a:endParaRPr kumimoji="1" lang="ko-KR" altLang="en-US" sz="7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8261604" y="1774560"/>
            <a:ext cx="152756" cy="152756"/>
            <a:chOff x="8723054" y="4474149"/>
            <a:chExt cx="268546" cy="268546"/>
          </a:xfrm>
        </p:grpSpPr>
        <p:sp>
          <p:nvSpPr>
            <p:cNvPr id="79" name="액자 78"/>
            <p:cNvSpPr/>
            <p:nvPr/>
          </p:nvSpPr>
          <p:spPr>
            <a:xfrm>
              <a:off x="8759207" y="4510301"/>
              <a:ext cx="196240" cy="196240"/>
            </a:xfrm>
            <a:prstGeom prst="frame">
              <a:avLst>
                <a:gd name="adj1" fmla="val 20697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8723054" y="4585562"/>
              <a:ext cx="268546" cy="457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 rot="5400000">
              <a:off x="8723054" y="4585562"/>
              <a:ext cx="268546" cy="457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pic>
        <p:nvPicPr>
          <p:cNvPr id="83" name="그림 8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274" y="1769835"/>
            <a:ext cx="132190" cy="132190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594" y="1774560"/>
            <a:ext cx="132190" cy="132190"/>
          </a:xfrm>
          <a:prstGeom prst="rect">
            <a:avLst/>
          </a:prstGeom>
        </p:spPr>
      </p:pic>
      <p:sp>
        <p:nvSpPr>
          <p:cNvPr id="85" name="모서리가 둥근 직사각형 84"/>
          <p:cNvSpPr/>
          <p:nvPr/>
        </p:nvSpPr>
        <p:spPr>
          <a:xfrm>
            <a:off x="1693347" y="1756203"/>
            <a:ext cx="1044372" cy="19992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Add </a:t>
            </a:r>
            <a:r>
              <a:rPr kumimoji="1" lang="en-US" altLang="ko-KR" sz="700" b="1" dirty="0" err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datasource</a:t>
            </a:r>
            <a:endParaRPr kumimoji="1"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6" name="모서리가 둥근 직사각형 85"/>
          <p:cNvSpPr/>
          <p:nvPr/>
        </p:nvSpPr>
        <p:spPr>
          <a:xfrm>
            <a:off x="2864849" y="1749416"/>
            <a:ext cx="1044372" cy="199925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Edit</a:t>
            </a:r>
            <a:r>
              <a:rPr kumimoji="1" lang="ko-KR" altLang="en-US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associations</a:t>
            </a:r>
            <a:endParaRPr kumimoji="1"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94" name="그룹 93"/>
          <p:cNvGrpSpPr/>
          <p:nvPr/>
        </p:nvGrpSpPr>
        <p:grpSpPr>
          <a:xfrm>
            <a:off x="8504698" y="3889914"/>
            <a:ext cx="169488" cy="169488"/>
            <a:chOff x="2840966" y="2007781"/>
            <a:chExt cx="129589" cy="129589"/>
          </a:xfrm>
        </p:grpSpPr>
        <p:sp>
          <p:nvSpPr>
            <p:cNvPr id="95" name="타원 94"/>
            <p:cNvSpPr/>
            <p:nvPr/>
          </p:nvSpPr>
          <p:spPr>
            <a:xfrm>
              <a:off x="2840966" y="2007781"/>
              <a:ext cx="129589" cy="12958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endParaRPr>
            </a:p>
          </p:txBody>
        </p:sp>
        <p:sp>
          <p:nvSpPr>
            <p:cNvPr id="96" name="십자형[C] 95"/>
            <p:cNvSpPr/>
            <p:nvPr/>
          </p:nvSpPr>
          <p:spPr>
            <a:xfrm rot="18900000">
              <a:off x="2861942" y="2028757"/>
              <a:ext cx="87636" cy="87636"/>
            </a:xfrm>
            <a:prstGeom prst="plus">
              <a:avLst>
                <a:gd name="adj" fmla="val 43801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endParaRPr>
            </a:p>
          </p:txBody>
        </p:sp>
      </p:grpSp>
      <p:sp>
        <p:nvSpPr>
          <p:cNvPr id="98" name="직사각형 97"/>
          <p:cNvSpPr/>
          <p:nvPr/>
        </p:nvSpPr>
        <p:spPr>
          <a:xfrm>
            <a:off x="3854875" y="1756203"/>
            <a:ext cx="4456853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/>
              <a:t>You need to establish relationships between master </a:t>
            </a:r>
            <a:r>
              <a:rPr lang="en-US" altLang="ko-KR" sz="700" dirty="0" err="1"/>
              <a:t>datasources</a:t>
            </a:r>
            <a:r>
              <a:rPr lang="en-US" altLang="ko-KR" sz="700" dirty="0"/>
              <a:t> so that you can link charts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1255661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모서리가 둥근 직사각형 47"/>
          <p:cNvSpPr/>
          <p:nvPr/>
        </p:nvSpPr>
        <p:spPr>
          <a:xfrm>
            <a:off x="1474751" y="1641423"/>
            <a:ext cx="7206334" cy="4392353"/>
          </a:xfrm>
          <a:prstGeom prst="roundRect">
            <a:avLst>
              <a:gd name="adj" fmla="val 115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533927" y="5571944"/>
            <a:ext cx="7070427" cy="36232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대시보드 생성 </a:t>
            </a:r>
            <a:r>
              <a:rPr kumimoji="1" lang="en-US" altLang="ko-KR" dirty="0"/>
              <a:t>1</a:t>
            </a:r>
            <a:r>
              <a:rPr kumimoji="1" lang="ko-KR" altLang="en-US" dirty="0"/>
              <a:t>단계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데이터소스 없음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ko-KR" altLang="en-US" dirty="0">
                <a:solidFill>
                  <a:srgbClr val="FF0000"/>
                </a:solidFill>
              </a:rPr>
              <a:t>보드 열람 상태 </a:t>
            </a:r>
            <a:r>
              <a:rPr lang="en-US" altLang="ko-KR" dirty="0">
                <a:solidFill>
                  <a:srgbClr val="FF0000"/>
                </a:solidFill>
              </a:rPr>
              <a:t>: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데이터소스 관계선이 선택된 화면</a:t>
            </a:r>
            <a:endParaRPr lang="en-US" altLang="ko-KR" dirty="0"/>
          </a:p>
          <a:p>
            <a:r>
              <a:rPr lang="ko-KR" altLang="en-US" dirty="0">
                <a:latin typeface="+mn-ea"/>
              </a:rPr>
              <a:t>데이터소스 이름 및 키 컬럼 이름 확인 가능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편집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삭제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편집 클릭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데이터소스 관계 설정 편집 팝업 출력</a:t>
            </a:r>
            <a:r>
              <a:rPr lang="mr-IN" altLang="ko-KR" dirty="0">
                <a:latin typeface="+mn-ea"/>
              </a:rPr>
              <a:t> </a:t>
            </a:r>
            <a:r>
              <a:rPr lang="ko-KR" altLang="en-US" dirty="0">
                <a:solidFill>
                  <a:srgbClr val="00B0F0"/>
                </a:solidFill>
                <a:latin typeface="+mn-ea"/>
              </a:rPr>
              <a:t>☞</a:t>
            </a:r>
            <a:r>
              <a:rPr lang="mr-IN" altLang="ko-KR" dirty="0">
                <a:solidFill>
                  <a:srgbClr val="00B0F0"/>
                </a:solidFill>
                <a:latin typeface="+mn-ea"/>
              </a:rPr>
              <a:t>[0</a:t>
            </a:r>
            <a:r>
              <a:rPr lang="en-US" altLang="ko-KR" dirty="0">
                <a:solidFill>
                  <a:srgbClr val="00B0F0"/>
                </a:solidFill>
                <a:latin typeface="+mn-ea"/>
              </a:rPr>
              <a:t>39</a:t>
            </a:r>
            <a:r>
              <a:rPr lang="mr-IN" altLang="ko-KR" dirty="0">
                <a:solidFill>
                  <a:srgbClr val="00B0F0"/>
                </a:solidFill>
                <a:latin typeface="+mn-ea"/>
              </a:rPr>
              <a:t>.0]</a:t>
            </a:r>
            <a:endParaRPr lang="en-US" altLang="ko-KR" dirty="0">
              <a:solidFill>
                <a:srgbClr val="00B0F0"/>
              </a:solidFill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삭제 클릭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관계 설정 삭제</a:t>
            </a:r>
            <a:endParaRPr lang="en-US" altLang="ko-KR" dirty="0">
              <a:latin typeface="+mn-ea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591682" y="871503"/>
            <a:ext cx="94897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Create dashboard</a:t>
            </a:r>
            <a:endParaRPr lang="ko-KR" altLang="en-US" sz="900" b="1" dirty="0">
              <a:solidFill>
                <a:prstClr val="black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90" name="그룹 89"/>
          <p:cNvGrpSpPr/>
          <p:nvPr/>
        </p:nvGrpSpPr>
        <p:grpSpPr>
          <a:xfrm>
            <a:off x="3887123" y="6350851"/>
            <a:ext cx="2358094" cy="249130"/>
            <a:chOff x="4008125" y="6193790"/>
            <a:chExt cx="2358094" cy="249130"/>
          </a:xfrm>
        </p:grpSpPr>
        <p:sp>
          <p:nvSpPr>
            <p:cNvPr id="92" name="모서리가 둥근 직사각형 127"/>
            <p:cNvSpPr/>
            <p:nvPr/>
          </p:nvSpPr>
          <p:spPr>
            <a:xfrm>
              <a:off x="5197489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다음</a:t>
              </a:r>
            </a:p>
          </p:txBody>
        </p:sp>
        <p:sp>
          <p:nvSpPr>
            <p:cNvPr id="97" name="모서리가 둥근 직사각형 127"/>
            <p:cNvSpPr/>
            <p:nvPr/>
          </p:nvSpPr>
          <p:spPr>
            <a:xfrm>
              <a:off x="4008125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취소</a:t>
              </a: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3589014" y="1387996"/>
            <a:ext cx="295433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Setting up relationships between </a:t>
            </a:r>
            <a:r>
              <a:rPr lang="en-US" altLang="ko-KR" sz="1100" b="1" dirty="0" err="1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datasources</a:t>
            </a:r>
            <a:endParaRPr lang="ko-KR" altLang="en-US" sz="1100" b="1" dirty="0">
              <a:solidFill>
                <a:prstClr val="black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4759238" y="1040780"/>
            <a:ext cx="526546" cy="96644"/>
            <a:chOff x="5087452" y="1040780"/>
            <a:chExt cx="526546" cy="96644"/>
          </a:xfrm>
        </p:grpSpPr>
        <p:sp>
          <p:nvSpPr>
            <p:cNvPr id="21" name="타원 20"/>
            <p:cNvSpPr/>
            <p:nvPr/>
          </p:nvSpPr>
          <p:spPr>
            <a:xfrm>
              <a:off x="5087452" y="1040780"/>
              <a:ext cx="96644" cy="9664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5517354" y="1040780"/>
              <a:ext cx="96644" cy="9664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cxnSp>
          <p:nvCxnSpPr>
            <p:cNvPr id="23" name="직선 연결선[R] 22"/>
            <p:cNvCxnSpPr/>
            <p:nvPr/>
          </p:nvCxnSpPr>
          <p:spPr>
            <a:xfrm>
              <a:off x="5185926" y="1089102"/>
              <a:ext cx="3314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03390" y="699126"/>
            <a:ext cx="525395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[03</a:t>
            </a:r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6</a:t>
            </a:r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.</a:t>
            </a:r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5</a:t>
            </a:r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]</a:t>
            </a:r>
            <a:endParaRPr lang="ko-KR" altLang="en-US" sz="5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947927" y="3276130"/>
            <a:ext cx="1044372" cy="32728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DS name name...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5076487" y="2607056"/>
            <a:ext cx="1044372" cy="32728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DS name name...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4223894" y="3620614"/>
            <a:ext cx="1044372" cy="32728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DS name name...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 rot="5400000" flipV="1">
            <a:off x="8193349" y="2037436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cxnSp>
        <p:nvCxnSpPr>
          <p:cNvPr id="18" name="구부러진 연결선[U] 17"/>
          <p:cNvCxnSpPr>
            <a:stCxn id="37" idx="3"/>
            <a:endCxn id="38" idx="1"/>
          </p:cNvCxnSpPr>
          <p:nvPr/>
        </p:nvCxnSpPr>
        <p:spPr>
          <a:xfrm flipV="1">
            <a:off x="3992299" y="2770698"/>
            <a:ext cx="1084188" cy="669074"/>
          </a:xfrm>
          <a:prstGeom prst="curved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구부러진 연결선[U] 56"/>
          <p:cNvCxnSpPr>
            <a:stCxn id="37" idx="3"/>
          </p:cNvCxnSpPr>
          <p:nvPr/>
        </p:nvCxnSpPr>
        <p:spPr>
          <a:xfrm>
            <a:off x="3992299" y="3439772"/>
            <a:ext cx="1907869" cy="514590"/>
          </a:xfrm>
          <a:prstGeom prst="curvedConnector3">
            <a:avLst>
              <a:gd name="adj1" fmla="val 87943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구부러진 연결선[U] 58"/>
          <p:cNvCxnSpPr>
            <a:stCxn id="39" idx="3"/>
          </p:cNvCxnSpPr>
          <p:nvPr/>
        </p:nvCxnSpPr>
        <p:spPr>
          <a:xfrm>
            <a:off x="5268266" y="3784256"/>
            <a:ext cx="631902" cy="170106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/>
          <p:cNvCxnSpPr/>
          <p:nvPr/>
        </p:nvCxnSpPr>
        <p:spPr>
          <a:xfrm>
            <a:off x="1064384" y="6033776"/>
            <a:ext cx="823052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모서리가 둥근 직사각형 62"/>
          <p:cNvSpPr/>
          <p:nvPr/>
        </p:nvSpPr>
        <p:spPr>
          <a:xfrm>
            <a:off x="5900168" y="3790374"/>
            <a:ext cx="1044372" cy="32728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DS name name...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5036671" y="2718667"/>
            <a:ext cx="94129" cy="94129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3944396" y="3387564"/>
            <a:ext cx="94129" cy="94129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8" name="모서리가 둥근 직사각형 137"/>
          <p:cNvSpPr/>
          <p:nvPr/>
        </p:nvSpPr>
        <p:spPr>
          <a:xfrm>
            <a:off x="2456499" y="5641267"/>
            <a:ext cx="2111688" cy="199925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7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DS name A : </a:t>
            </a:r>
            <a:r>
              <a:rPr kumimoji="1" lang="en-US" altLang="ko-KR" sz="7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FABID</a:t>
            </a:r>
            <a:endParaRPr kumimoji="1" lang="ko-KR" altLang="en-US" sz="700" b="1" dirty="0">
              <a:solidFill>
                <a:srgbClr val="00B0F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39" name="모서리가 둥근 직사각형 138"/>
          <p:cNvSpPr/>
          <p:nvPr/>
        </p:nvSpPr>
        <p:spPr>
          <a:xfrm>
            <a:off x="4846594" y="5641267"/>
            <a:ext cx="2111688" cy="199925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7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DS name B : </a:t>
            </a:r>
            <a:r>
              <a:rPr kumimoji="1" lang="en-US" altLang="ko-KR" sz="700" b="1" dirty="0">
                <a:solidFill>
                  <a:srgbClr val="00B0F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FABID</a:t>
            </a:r>
            <a:endParaRPr kumimoji="1" lang="ko-KR" altLang="en-US" sz="700" b="1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140" name="구부러진 연결선[U] 139"/>
          <p:cNvCxnSpPr>
            <a:stCxn id="138" idx="3"/>
            <a:endCxn id="139" idx="1"/>
          </p:cNvCxnSpPr>
          <p:nvPr/>
        </p:nvCxnSpPr>
        <p:spPr>
          <a:xfrm>
            <a:off x="4568187" y="5741230"/>
            <a:ext cx="278407" cy="12700"/>
          </a:xfrm>
          <a:prstGeom prst="curvedConnector3">
            <a:avLst/>
          </a:prstGeom>
          <a:ln w="12700">
            <a:solidFill>
              <a:schemeClr val="bg1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모서리가 둥근 직사각형 141"/>
          <p:cNvSpPr/>
          <p:nvPr/>
        </p:nvSpPr>
        <p:spPr>
          <a:xfrm>
            <a:off x="7217720" y="5652026"/>
            <a:ext cx="571048" cy="167670"/>
          </a:xfrm>
          <a:prstGeom prst="roundRect">
            <a:avLst>
              <a:gd name="adj" fmla="val 21761"/>
            </a:avLst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>
                <a:solidFill>
                  <a:schemeClr val="bg1"/>
                </a:solidFill>
                <a:latin typeface="+mn-ea"/>
                <a:cs typeface="Nanum Gothic" charset="-127"/>
              </a:rPr>
              <a:t>Edit</a:t>
            </a:r>
            <a:endParaRPr kumimoji="1" lang="ko-KR" altLang="en-US" sz="7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pic>
        <p:nvPicPr>
          <p:cNvPr id="143" name="그림 142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288" y="5694305"/>
            <a:ext cx="91835" cy="91254"/>
          </a:xfrm>
          <a:prstGeom prst="rect">
            <a:avLst/>
          </a:prstGeom>
        </p:spPr>
      </p:pic>
      <p:sp>
        <p:nvSpPr>
          <p:cNvPr id="144" name="제목 2"/>
          <p:cNvSpPr txBox="1">
            <a:spLocks/>
          </p:cNvSpPr>
          <p:nvPr/>
        </p:nvSpPr>
        <p:spPr bwMode="auto">
          <a:xfrm>
            <a:off x="1551482" y="5652026"/>
            <a:ext cx="2203071" cy="163971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en-US" altLang="ko-KR" sz="80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Association</a:t>
            </a:r>
            <a:endParaRPr lang="en-US" altLang="ko-KR" sz="800" b="1" dirty="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145" name="타원 144"/>
          <p:cNvSpPr/>
          <p:nvPr/>
        </p:nvSpPr>
        <p:spPr>
          <a:xfrm>
            <a:off x="2333176" y="565892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46" name="타원 145"/>
          <p:cNvSpPr/>
          <p:nvPr/>
        </p:nvSpPr>
        <p:spPr>
          <a:xfrm>
            <a:off x="7109057" y="5667529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7862988" y="5652026"/>
            <a:ext cx="571048" cy="167670"/>
          </a:xfrm>
          <a:prstGeom prst="roundRect">
            <a:avLst>
              <a:gd name="adj" fmla="val 21761"/>
            </a:avLst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>
                <a:solidFill>
                  <a:schemeClr val="bg1"/>
                </a:solidFill>
                <a:latin typeface="+mn-ea"/>
                <a:cs typeface="Nanum Gothic" charset="-127"/>
              </a:rPr>
              <a:t>X Delete</a:t>
            </a:r>
            <a:endParaRPr kumimoji="1" lang="ko-KR" altLang="en-US" sz="7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8261604" y="1774560"/>
            <a:ext cx="152756" cy="152756"/>
            <a:chOff x="8723054" y="4474149"/>
            <a:chExt cx="268546" cy="268546"/>
          </a:xfrm>
        </p:grpSpPr>
        <p:sp>
          <p:nvSpPr>
            <p:cNvPr id="50" name="액자 49"/>
            <p:cNvSpPr/>
            <p:nvPr/>
          </p:nvSpPr>
          <p:spPr>
            <a:xfrm>
              <a:off x="8759207" y="4510301"/>
              <a:ext cx="196240" cy="196240"/>
            </a:xfrm>
            <a:prstGeom prst="frame">
              <a:avLst>
                <a:gd name="adj1" fmla="val 20697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8723054" y="4585562"/>
              <a:ext cx="268546" cy="457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 rot="5400000">
              <a:off x="8723054" y="4585562"/>
              <a:ext cx="268546" cy="457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pic>
        <p:nvPicPr>
          <p:cNvPr id="56" name="그림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274" y="1769835"/>
            <a:ext cx="132190" cy="132190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594" y="1774560"/>
            <a:ext cx="132190" cy="132190"/>
          </a:xfrm>
          <a:prstGeom prst="rect">
            <a:avLst/>
          </a:prstGeom>
        </p:spPr>
      </p:pic>
      <p:sp>
        <p:nvSpPr>
          <p:cNvPr id="61" name="모서리가 둥근 직사각형 60"/>
          <p:cNvSpPr/>
          <p:nvPr/>
        </p:nvSpPr>
        <p:spPr>
          <a:xfrm>
            <a:off x="1693347" y="1756203"/>
            <a:ext cx="1044372" cy="19992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Add </a:t>
            </a:r>
            <a:r>
              <a:rPr kumimoji="1" lang="en-US" altLang="ko-KR" sz="700" b="1" dirty="0" err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datasource</a:t>
            </a:r>
            <a:endParaRPr kumimoji="1"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2864849" y="1749416"/>
            <a:ext cx="1044372" cy="199925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Edit</a:t>
            </a:r>
            <a:r>
              <a:rPr kumimoji="1" lang="ko-KR" altLang="en-US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associations</a:t>
            </a:r>
            <a:endParaRPr kumimoji="1"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8494042" y="5482538"/>
            <a:ext cx="169488" cy="169488"/>
            <a:chOff x="2840966" y="2007781"/>
            <a:chExt cx="129589" cy="129589"/>
          </a:xfrm>
        </p:grpSpPr>
        <p:sp>
          <p:nvSpPr>
            <p:cNvPr id="55" name="타원 54"/>
            <p:cNvSpPr/>
            <p:nvPr/>
          </p:nvSpPr>
          <p:spPr>
            <a:xfrm>
              <a:off x="2840966" y="2007781"/>
              <a:ext cx="129589" cy="12958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endParaRPr>
            </a:p>
          </p:txBody>
        </p:sp>
        <p:sp>
          <p:nvSpPr>
            <p:cNvPr id="58" name="십자형[C] 57"/>
            <p:cNvSpPr/>
            <p:nvPr/>
          </p:nvSpPr>
          <p:spPr>
            <a:xfrm rot="18900000">
              <a:off x="2861942" y="2028757"/>
              <a:ext cx="87636" cy="87636"/>
            </a:xfrm>
            <a:prstGeom prst="plus">
              <a:avLst>
                <a:gd name="adj" fmla="val 43801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3854875" y="1756203"/>
            <a:ext cx="4456853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/>
              <a:t>You need to establish relationships between master </a:t>
            </a:r>
            <a:r>
              <a:rPr lang="en-US" altLang="ko-KR" sz="700" dirty="0" err="1"/>
              <a:t>datasources</a:t>
            </a:r>
            <a:r>
              <a:rPr lang="en-US" altLang="ko-KR" sz="700" dirty="0"/>
              <a:t> so that you can link charts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20972521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그룹 157"/>
          <p:cNvGrpSpPr/>
          <p:nvPr/>
        </p:nvGrpSpPr>
        <p:grpSpPr>
          <a:xfrm>
            <a:off x="5198652" y="1939094"/>
            <a:ext cx="1876405" cy="141411"/>
            <a:chOff x="901599" y="1411225"/>
            <a:chExt cx="2640387" cy="198987"/>
          </a:xfrm>
        </p:grpSpPr>
        <p:sp>
          <p:nvSpPr>
            <p:cNvPr id="159" name="제목 2"/>
            <p:cNvSpPr txBox="1">
              <a:spLocks/>
            </p:cNvSpPr>
            <p:nvPr/>
          </p:nvSpPr>
          <p:spPr bwMode="auto">
            <a:xfrm>
              <a:off x="901599" y="1411225"/>
              <a:ext cx="2482474" cy="19898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85000"/>
                  <a:lumOff val="15000"/>
                </a:schemeClr>
              </a:solidFill>
            </a:ln>
            <a:extLst/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600" dirty="0">
                  <a:solidFill>
                    <a:prstClr val="white">
                      <a:lumMod val="7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rPr>
                <a:t>Search for </a:t>
              </a:r>
              <a:r>
                <a:rPr lang="en-US" altLang="ko-KR" sz="600" dirty="0" err="1">
                  <a:solidFill>
                    <a:prstClr val="white">
                      <a:lumMod val="7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rPr>
                <a:t>datasources</a:t>
              </a:r>
              <a:endParaRPr lang="en-US" altLang="ko-KR" sz="600" dirty="0">
                <a:solidFill>
                  <a:prstClr val="white">
                    <a:lumMod val="7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endParaRPr>
            </a:p>
          </p:txBody>
        </p:sp>
        <p:pic>
          <p:nvPicPr>
            <p:cNvPr id="160" name="그림 159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1190" y="1465458"/>
              <a:ext cx="110796" cy="110796"/>
            </a:xfrm>
            <a:prstGeom prst="rect">
              <a:avLst/>
            </a:prstGeom>
          </p:spPr>
        </p:pic>
      </p:grp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 err="1">
                <a:cs typeface="Nanum Gothic" charset="-127"/>
              </a:rPr>
              <a:t>데이터소스</a:t>
            </a:r>
            <a:r>
              <a:rPr kumimoji="1" lang="ko-KR" altLang="en-US" dirty="0">
                <a:cs typeface="Nanum Gothic" charset="-127"/>
              </a:rPr>
              <a:t> 조인</a:t>
            </a:r>
            <a:r>
              <a:rPr kumimoji="1" lang="en-US" altLang="ko-KR" dirty="0">
                <a:cs typeface="Nanum Gothic" charset="-127"/>
              </a:rPr>
              <a:t>(3)</a:t>
            </a:r>
            <a:endParaRPr lang="ko-KR" altLang="en-US" dirty="0">
              <a:cs typeface="Nanum Gothic" charset="-127"/>
            </a:endParaRPr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xmlns="" id="{0E1837C3-99DF-114D-ACA3-2A7E6D973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1.3</a:t>
            </a:r>
            <a:r>
              <a:rPr kumimoji="1" lang="ko-KR" altLang="en-US" dirty="0"/>
              <a:t> 대시보드 생성 </a:t>
            </a:r>
            <a:r>
              <a:rPr kumimoji="1" lang="en-US" altLang="ko-KR" dirty="0"/>
              <a:t>2</a:t>
            </a:r>
            <a:r>
              <a:rPr kumimoji="1" lang="ko-KR" altLang="en-US" dirty="0"/>
              <a:t>단계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조인 팝업</a:t>
            </a:r>
          </a:p>
        </p:txBody>
      </p:sp>
      <p:sp>
        <p:nvSpPr>
          <p:cNvPr id="3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rgbClr val="FFC000">
                    <a:lumMod val="75000"/>
                  </a:srgbClr>
                </a:solidFill>
                <a:cs typeface="Nanum Gothic" charset="-127"/>
              </a:rPr>
              <a:pPr/>
              <a:t>32</a:t>
            </a:fld>
            <a:endParaRPr lang="ko-KR" altLang="en-US" dirty="0">
              <a:solidFill>
                <a:srgbClr val="FFC000">
                  <a:lumMod val="75000"/>
                </a:srgbClr>
              </a:solidFill>
              <a:cs typeface="Nanum Gothic" charset="-127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kumimoji="1" lang="en-US" altLang="ko-KR" dirty="0"/>
              <a:t>[</a:t>
            </a:r>
            <a:r>
              <a:rPr kumimoji="1" lang="ko-KR" altLang="en-US" dirty="0"/>
              <a:t>기존 데이터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기존 </a:t>
            </a:r>
            <a:r>
              <a:rPr kumimoji="1" lang="ko-KR" altLang="en-US" dirty="0" err="1"/>
              <a:t>데이터소스</a:t>
            </a:r>
            <a:r>
              <a:rPr kumimoji="1" lang="ko-KR" altLang="en-US" dirty="0"/>
              <a:t> 이름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길어질 경우 </a:t>
            </a:r>
            <a:r>
              <a:rPr kumimoji="1" lang="ko-KR" altLang="en-US" dirty="0" err="1"/>
              <a:t>말줄임</a:t>
            </a:r>
            <a:endParaRPr kumimoji="1" lang="en-US" altLang="ko-KR" dirty="0"/>
          </a:p>
          <a:p>
            <a:r>
              <a:rPr kumimoji="1" lang="ko-KR" altLang="en-US" dirty="0"/>
              <a:t>뷰 변경</a:t>
            </a:r>
            <a:r>
              <a:rPr kumimoji="1" lang="en-US" altLang="ko-KR" dirty="0"/>
              <a:t> </a:t>
            </a:r>
            <a:r>
              <a:rPr kumimoji="1" lang="ko-KR" altLang="en-US" dirty="0"/>
              <a:t>버튼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그리드 뷰 </a:t>
            </a:r>
            <a:r>
              <a:rPr kumimoji="1" lang="en-US" altLang="ko-KR" dirty="0"/>
              <a:t>/</a:t>
            </a:r>
            <a:r>
              <a:rPr kumimoji="1" lang="ko-KR" altLang="en-US" dirty="0"/>
              <a:t> 리스트 뷰 </a:t>
            </a:r>
            <a:r>
              <a:rPr kumimoji="1" lang="en-US" altLang="ko-KR" dirty="0"/>
              <a:t>(default)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데이터 영역</a:t>
            </a:r>
            <a:endParaRPr kumimoji="1" lang="en-US" altLang="ko-KR" dirty="0"/>
          </a:p>
          <a:p>
            <a:pPr lvl="1"/>
            <a:r>
              <a:rPr kumimoji="1" lang="ko-KR" altLang="en-US" u="sng" dirty="0"/>
              <a:t>전체 컬럼 선택</a:t>
            </a:r>
            <a:r>
              <a:rPr kumimoji="1" lang="en-US" altLang="ko-KR" u="sng" dirty="0"/>
              <a:t>(default)</a:t>
            </a:r>
            <a:r>
              <a:rPr kumimoji="1" lang="en-US" altLang="ko-KR" dirty="0"/>
              <a:t>/</a:t>
            </a:r>
            <a:r>
              <a:rPr kumimoji="1" lang="ko-KR" altLang="en-US" dirty="0" err="1"/>
              <a:t>선택해제</a:t>
            </a:r>
            <a:r>
              <a:rPr kumimoji="1" lang="ko-KR" altLang="en-US" dirty="0"/>
              <a:t> 가능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선택 항목이 없을 경우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문구 표시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문구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적어도 하나의 컬럼은 선택해야 합니다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뷰타입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그리드 뷰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선택박스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타입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컬럼명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데이터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리스트 뷰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선택박스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타입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컬럼명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[</a:t>
            </a:r>
            <a:r>
              <a:rPr kumimoji="1" lang="ko-KR" altLang="en-US" dirty="0"/>
              <a:t>조인할 데이터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조인할 </a:t>
            </a:r>
            <a:r>
              <a:rPr kumimoji="1" lang="ko-KR" altLang="en-US" dirty="0" err="1"/>
              <a:t>데이터소스</a:t>
            </a:r>
            <a:r>
              <a:rPr kumimoji="1" lang="ko-KR" altLang="en-US" dirty="0"/>
              <a:t> 이름 선택</a:t>
            </a:r>
            <a:r>
              <a:rPr kumimoji="1" lang="en-US" altLang="ko-KR" dirty="0"/>
              <a:t>/</a:t>
            </a:r>
            <a:r>
              <a:rPr kumimoji="1" lang="ko-KR" altLang="en-US" dirty="0"/>
              <a:t>검색 </a:t>
            </a:r>
            <a:r>
              <a:rPr kumimoji="1" lang="ko-KR" altLang="en-US" dirty="0" err="1"/>
              <a:t>콤포넌트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P.H : </a:t>
            </a:r>
            <a:r>
              <a:rPr kumimoji="1" lang="ko-KR" altLang="en-US" dirty="0" err="1"/>
              <a:t>데이터소스</a:t>
            </a:r>
            <a:r>
              <a:rPr kumimoji="1" lang="en-US" altLang="ko-KR" dirty="0"/>
              <a:t> </a:t>
            </a:r>
            <a:r>
              <a:rPr kumimoji="1" lang="ko-KR" altLang="en-US" dirty="0"/>
              <a:t>이름으로 검색하세요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영역 클릭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하단에 조인 가능한 </a:t>
            </a:r>
            <a:r>
              <a:rPr kumimoji="1" lang="ko-KR" altLang="en-US" dirty="0" err="1"/>
              <a:t>데이터소스</a:t>
            </a:r>
            <a:r>
              <a:rPr kumimoji="1" lang="ko-KR" altLang="en-US" dirty="0"/>
              <a:t> 리스트 출력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뷰 변경</a:t>
            </a:r>
            <a:r>
              <a:rPr kumimoji="1" lang="en-US" altLang="ko-KR" dirty="0"/>
              <a:t> </a:t>
            </a:r>
            <a:r>
              <a:rPr kumimoji="1" lang="ko-KR" altLang="en-US" dirty="0"/>
              <a:t>버튼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그리드 뷰 </a:t>
            </a:r>
            <a:r>
              <a:rPr kumimoji="1" lang="en-US" altLang="ko-KR" dirty="0"/>
              <a:t>(default)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리스트 뷰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데이터소스</a:t>
            </a:r>
            <a:r>
              <a:rPr kumimoji="1" lang="ko-KR" altLang="en-US" dirty="0"/>
              <a:t> 선택 시 활성</a:t>
            </a:r>
            <a:endParaRPr kumimoji="1" lang="en-US" altLang="ko-KR" dirty="0"/>
          </a:p>
          <a:p>
            <a:r>
              <a:rPr kumimoji="1" lang="ko-KR" altLang="en-US" dirty="0"/>
              <a:t>데이터 영역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데이터소스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미선택</a:t>
            </a:r>
            <a:r>
              <a:rPr kumimoji="1" lang="ko-KR" altLang="en-US" dirty="0"/>
              <a:t> 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문구 노출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문구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먼저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데이터소스을 선택하세요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데이터소스</a:t>
            </a:r>
            <a:r>
              <a:rPr kumimoji="1" lang="ko-KR" altLang="en-US" dirty="0"/>
              <a:t> 선택 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 노출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전체 컬럼 선택</a:t>
            </a:r>
            <a:r>
              <a:rPr kumimoji="1" lang="en-US" altLang="ko-KR" dirty="0"/>
              <a:t>/</a:t>
            </a:r>
            <a:r>
              <a:rPr kumimoji="1" lang="ko-KR" altLang="en-US" u="sng" dirty="0" err="1"/>
              <a:t>선택해제</a:t>
            </a:r>
            <a:r>
              <a:rPr kumimoji="1" lang="en-US" altLang="ko-KR" u="sng" dirty="0"/>
              <a:t>(default)</a:t>
            </a:r>
            <a:r>
              <a:rPr kumimoji="1" lang="en-US" altLang="ko-KR" dirty="0"/>
              <a:t> </a:t>
            </a:r>
            <a:r>
              <a:rPr kumimoji="1" lang="ko-KR" altLang="en-US" dirty="0"/>
              <a:t>가능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선택 항목이 없을 경우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문구 표시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문구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적어도 하나의 컬럼은 선택해야 합니다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뷰타입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그리드 뷰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선택박스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타입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컬럼명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데이터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리스트 뷰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선택박스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타입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컬럼명</a:t>
            </a:r>
            <a:endParaRPr kumimoji="1" lang="en-US" altLang="ko-KR" dirty="0"/>
          </a:p>
          <a:p>
            <a:r>
              <a:rPr kumimoji="1" lang="ko-KR" altLang="en-US" dirty="0" err="1"/>
              <a:t>결과보기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활성 조건을 만족하지 않을 경우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비활성 </a:t>
            </a:r>
            <a:r>
              <a:rPr kumimoji="1" lang="en-US" altLang="ko-KR" dirty="0"/>
              <a:t>&amp;</a:t>
            </a:r>
            <a:r>
              <a:rPr kumimoji="1" lang="ko-KR" altLang="en-US" dirty="0"/>
              <a:t> 문구 표시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문구 </a:t>
            </a:r>
            <a:r>
              <a:rPr kumimoji="1" lang="en-US" altLang="ko-KR" dirty="0"/>
              <a:t>:</a:t>
            </a:r>
            <a:r>
              <a:rPr kumimoji="1" lang="ko-KR" altLang="en-US" dirty="0"/>
              <a:t> 필수 항목 입력 후 조인 결과를 확인할 수 있습니다</a:t>
            </a:r>
            <a:endParaRPr kumimoji="1" lang="en-US" altLang="ko-KR" dirty="0"/>
          </a:p>
          <a:p>
            <a:endParaRPr lang="ko-KR" altLang="en-US" dirty="0">
              <a:cs typeface="Nanum Gothic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2040994" y="1882520"/>
            <a:ext cx="2095575" cy="2059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</a:t>
            </a:r>
            <a:r>
              <a:rPr kumimoji="1" lang="ko-KR" altLang="en-US" sz="7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데이터소스</a:t>
            </a:r>
            <a:r>
              <a:rPr kumimoji="1" lang="en-US" altLang="ko-KR" sz="7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01</a:t>
            </a:r>
            <a:endParaRPr kumimoji="1" lang="ko-KR" altLang="en-US" sz="700" b="1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2040989" y="1640806"/>
            <a:ext cx="2988000" cy="19969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Master </a:t>
            </a:r>
            <a:r>
              <a:rPr kumimoji="1" lang="en-US" altLang="ko-KR" sz="7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Datasource</a:t>
            </a:r>
            <a:endParaRPr kumimoji="1" lang="ko-KR" altLang="en-US" sz="700" b="1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5150817" y="1640806"/>
            <a:ext cx="2988000" cy="19969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Datasource</a:t>
            </a:r>
            <a:r>
              <a:rPr kumimoji="1" lang="en-US" altLang="ko-KR" sz="7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to join</a:t>
            </a:r>
            <a:endParaRPr kumimoji="1" lang="ko-KR" altLang="en-US" sz="700" u="sng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4204944" y="1920383"/>
            <a:ext cx="817661" cy="162384"/>
            <a:chOff x="5321662" y="1096565"/>
            <a:chExt cx="940059" cy="186692"/>
          </a:xfrm>
        </p:grpSpPr>
        <p:sp>
          <p:nvSpPr>
            <p:cNvPr id="62" name="모서리가 둥근 직사각형 114"/>
            <p:cNvSpPr/>
            <p:nvPr/>
          </p:nvSpPr>
          <p:spPr>
            <a:xfrm>
              <a:off x="5321662" y="1096565"/>
              <a:ext cx="470030" cy="186686"/>
            </a:xfrm>
            <a:custGeom>
              <a:avLst/>
              <a:gdLst>
                <a:gd name="connsiteX0" fmla="*/ 0 w 494861"/>
                <a:gd name="connsiteY0" fmla="*/ 24830 h 186688"/>
                <a:gd name="connsiteX1" fmla="*/ 24830 w 494861"/>
                <a:gd name="connsiteY1" fmla="*/ 0 h 186688"/>
                <a:gd name="connsiteX2" fmla="*/ 470031 w 494861"/>
                <a:gd name="connsiteY2" fmla="*/ 0 h 186688"/>
                <a:gd name="connsiteX3" fmla="*/ 494861 w 494861"/>
                <a:gd name="connsiteY3" fmla="*/ 24830 h 186688"/>
                <a:gd name="connsiteX4" fmla="*/ 494861 w 494861"/>
                <a:gd name="connsiteY4" fmla="*/ 161858 h 186688"/>
                <a:gd name="connsiteX5" fmla="*/ 470031 w 494861"/>
                <a:gd name="connsiteY5" fmla="*/ 186688 h 186688"/>
                <a:gd name="connsiteX6" fmla="*/ 24830 w 494861"/>
                <a:gd name="connsiteY6" fmla="*/ 186688 h 186688"/>
                <a:gd name="connsiteX7" fmla="*/ 0 w 494861"/>
                <a:gd name="connsiteY7" fmla="*/ 161858 h 186688"/>
                <a:gd name="connsiteX8" fmla="*/ 0 w 494861"/>
                <a:gd name="connsiteY8" fmla="*/ 24830 h 186688"/>
                <a:gd name="connsiteX0" fmla="*/ 0 w 512698"/>
                <a:gd name="connsiteY0" fmla="*/ 24830 h 186688"/>
                <a:gd name="connsiteX1" fmla="*/ 24830 w 512698"/>
                <a:gd name="connsiteY1" fmla="*/ 0 h 186688"/>
                <a:gd name="connsiteX2" fmla="*/ 470031 w 512698"/>
                <a:gd name="connsiteY2" fmla="*/ 0 h 186688"/>
                <a:gd name="connsiteX3" fmla="*/ 494861 w 512698"/>
                <a:gd name="connsiteY3" fmla="*/ 161858 h 186688"/>
                <a:gd name="connsiteX4" fmla="*/ 470031 w 512698"/>
                <a:gd name="connsiteY4" fmla="*/ 186688 h 186688"/>
                <a:gd name="connsiteX5" fmla="*/ 24830 w 512698"/>
                <a:gd name="connsiteY5" fmla="*/ 186688 h 186688"/>
                <a:gd name="connsiteX6" fmla="*/ 0 w 512698"/>
                <a:gd name="connsiteY6" fmla="*/ 161858 h 186688"/>
                <a:gd name="connsiteX7" fmla="*/ 0 w 512698"/>
                <a:gd name="connsiteY7" fmla="*/ 24830 h 186688"/>
                <a:gd name="connsiteX0" fmla="*/ 0 w 525681"/>
                <a:gd name="connsiteY0" fmla="*/ 24830 h 186688"/>
                <a:gd name="connsiteX1" fmla="*/ 24830 w 525681"/>
                <a:gd name="connsiteY1" fmla="*/ 0 h 186688"/>
                <a:gd name="connsiteX2" fmla="*/ 470031 w 525681"/>
                <a:gd name="connsiteY2" fmla="*/ 0 h 186688"/>
                <a:gd name="connsiteX3" fmla="*/ 470031 w 525681"/>
                <a:gd name="connsiteY3" fmla="*/ 186688 h 186688"/>
                <a:gd name="connsiteX4" fmla="*/ 24830 w 525681"/>
                <a:gd name="connsiteY4" fmla="*/ 186688 h 186688"/>
                <a:gd name="connsiteX5" fmla="*/ 0 w 525681"/>
                <a:gd name="connsiteY5" fmla="*/ 161858 h 186688"/>
                <a:gd name="connsiteX6" fmla="*/ 0 w 525681"/>
                <a:gd name="connsiteY6" fmla="*/ 24830 h 186688"/>
                <a:gd name="connsiteX0" fmla="*/ 0 w 503008"/>
                <a:gd name="connsiteY0" fmla="*/ 24830 h 186688"/>
                <a:gd name="connsiteX1" fmla="*/ 24830 w 503008"/>
                <a:gd name="connsiteY1" fmla="*/ 0 h 186688"/>
                <a:gd name="connsiteX2" fmla="*/ 470031 w 503008"/>
                <a:gd name="connsiteY2" fmla="*/ 0 h 186688"/>
                <a:gd name="connsiteX3" fmla="*/ 470031 w 503008"/>
                <a:gd name="connsiteY3" fmla="*/ 186688 h 186688"/>
                <a:gd name="connsiteX4" fmla="*/ 24830 w 503008"/>
                <a:gd name="connsiteY4" fmla="*/ 186688 h 186688"/>
                <a:gd name="connsiteX5" fmla="*/ 0 w 503008"/>
                <a:gd name="connsiteY5" fmla="*/ 161858 h 186688"/>
                <a:gd name="connsiteX6" fmla="*/ 0 w 503008"/>
                <a:gd name="connsiteY6" fmla="*/ 24830 h 186688"/>
                <a:gd name="connsiteX0" fmla="*/ 0 w 470031"/>
                <a:gd name="connsiteY0" fmla="*/ 24830 h 186688"/>
                <a:gd name="connsiteX1" fmla="*/ 24830 w 470031"/>
                <a:gd name="connsiteY1" fmla="*/ 0 h 186688"/>
                <a:gd name="connsiteX2" fmla="*/ 470031 w 470031"/>
                <a:gd name="connsiteY2" fmla="*/ 0 h 186688"/>
                <a:gd name="connsiteX3" fmla="*/ 470031 w 470031"/>
                <a:gd name="connsiteY3" fmla="*/ 186688 h 186688"/>
                <a:gd name="connsiteX4" fmla="*/ 24830 w 470031"/>
                <a:gd name="connsiteY4" fmla="*/ 186688 h 186688"/>
                <a:gd name="connsiteX5" fmla="*/ 0 w 470031"/>
                <a:gd name="connsiteY5" fmla="*/ 161858 h 186688"/>
                <a:gd name="connsiteX6" fmla="*/ 0 w 470031"/>
                <a:gd name="connsiteY6" fmla="*/ 24830 h 186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0031" h="186688">
                  <a:moveTo>
                    <a:pt x="0" y="24830"/>
                  </a:moveTo>
                  <a:cubicBezTo>
                    <a:pt x="0" y="11117"/>
                    <a:pt x="11117" y="0"/>
                    <a:pt x="24830" y="0"/>
                  </a:cubicBezTo>
                  <a:lnTo>
                    <a:pt x="470031" y="0"/>
                  </a:lnTo>
                  <a:lnTo>
                    <a:pt x="470031" y="186688"/>
                  </a:lnTo>
                  <a:lnTo>
                    <a:pt x="24830" y="186688"/>
                  </a:lnTo>
                  <a:cubicBezTo>
                    <a:pt x="11117" y="186688"/>
                    <a:pt x="0" y="175571"/>
                    <a:pt x="0" y="161858"/>
                  </a:cubicBezTo>
                  <a:lnTo>
                    <a:pt x="0" y="2483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endParaRPr>
            </a:p>
          </p:txBody>
        </p:sp>
        <p:grpSp>
          <p:nvGrpSpPr>
            <p:cNvPr id="63" name="그룹 62"/>
            <p:cNvGrpSpPr/>
            <p:nvPr/>
          </p:nvGrpSpPr>
          <p:grpSpPr>
            <a:xfrm>
              <a:off x="5499238" y="1131379"/>
              <a:ext cx="116393" cy="116393"/>
              <a:chOff x="5199443" y="1081903"/>
              <a:chExt cx="852062" cy="852063"/>
            </a:xfrm>
          </p:grpSpPr>
          <p:sp>
            <p:nvSpPr>
              <p:cNvPr id="66" name="모서리가 둥근 직사각형 65"/>
              <p:cNvSpPr/>
              <p:nvPr userDrawn="1"/>
            </p:nvSpPr>
            <p:spPr>
              <a:xfrm>
                <a:off x="5199443" y="1081903"/>
                <a:ext cx="852062" cy="852062"/>
              </a:xfrm>
              <a:prstGeom prst="round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cxnSp>
            <p:nvCxnSpPr>
              <p:cNvPr id="67" name="직선 연결선[R] 66"/>
              <p:cNvCxnSpPr/>
              <p:nvPr userDrawn="1"/>
            </p:nvCxnSpPr>
            <p:spPr>
              <a:xfrm>
                <a:off x="5199443" y="1323124"/>
                <a:ext cx="852062" cy="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8" name="그룹 67"/>
              <p:cNvGrpSpPr/>
              <p:nvPr userDrawn="1"/>
            </p:nvGrpSpPr>
            <p:grpSpPr>
              <a:xfrm>
                <a:off x="5486400" y="1311600"/>
                <a:ext cx="325488" cy="622366"/>
                <a:chOff x="5486400" y="1379532"/>
                <a:chExt cx="325488" cy="554433"/>
              </a:xfrm>
            </p:grpSpPr>
            <p:cxnSp>
              <p:nvCxnSpPr>
                <p:cNvPr id="69" name="직선 연결선[R] 68"/>
                <p:cNvCxnSpPr/>
                <p:nvPr userDrawn="1"/>
              </p:nvCxnSpPr>
              <p:spPr>
                <a:xfrm>
                  <a:off x="5486400" y="1379532"/>
                  <a:ext cx="0" cy="554433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연결선[R] 69"/>
                <p:cNvCxnSpPr/>
                <p:nvPr userDrawn="1"/>
              </p:nvCxnSpPr>
              <p:spPr>
                <a:xfrm>
                  <a:off x="5811888" y="1379532"/>
                  <a:ext cx="0" cy="554433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4" name="모서리가 둥근 직사각형 114"/>
            <p:cNvSpPr/>
            <p:nvPr/>
          </p:nvSpPr>
          <p:spPr>
            <a:xfrm rot="10800000">
              <a:off x="5791691" y="1096569"/>
              <a:ext cx="470030" cy="186688"/>
            </a:xfrm>
            <a:custGeom>
              <a:avLst/>
              <a:gdLst>
                <a:gd name="connsiteX0" fmla="*/ 0 w 494861"/>
                <a:gd name="connsiteY0" fmla="*/ 24830 h 186688"/>
                <a:gd name="connsiteX1" fmla="*/ 24830 w 494861"/>
                <a:gd name="connsiteY1" fmla="*/ 0 h 186688"/>
                <a:gd name="connsiteX2" fmla="*/ 470031 w 494861"/>
                <a:gd name="connsiteY2" fmla="*/ 0 h 186688"/>
                <a:gd name="connsiteX3" fmla="*/ 494861 w 494861"/>
                <a:gd name="connsiteY3" fmla="*/ 24830 h 186688"/>
                <a:gd name="connsiteX4" fmla="*/ 494861 w 494861"/>
                <a:gd name="connsiteY4" fmla="*/ 161858 h 186688"/>
                <a:gd name="connsiteX5" fmla="*/ 470031 w 494861"/>
                <a:gd name="connsiteY5" fmla="*/ 186688 h 186688"/>
                <a:gd name="connsiteX6" fmla="*/ 24830 w 494861"/>
                <a:gd name="connsiteY6" fmla="*/ 186688 h 186688"/>
                <a:gd name="connsiteX7" fmla="*/ 0 w 494861"/>
                <a:gd name="connsiteY7" fmla="*/ 161858 h 186688"/>
                <a:gd name="connsiteX8" fmla="*/ 0 w 494861"/>
                <a:gd name="connsiteY8" fmla="*/ 24830 h 186688"/>
                <a:gd name="connsiteX0" fmla="*/ 0 w 512698"/>
                <a:gd name="connsiteY0" fmla="*/ 24830 h 186688"/>
                <a:gd name="connsiteX1" fmla="*/ 24830 w 512698"/>
                <a:gd name="connsiteY1" fmla="*/ 0 h 186688"/>
                <a:gd name="connsiteX2" fmla="*/ 470031 w 512698"/>
                <a:gd name="connsiteY2" fmla="*/ 0 h 186688"/>
                <a:gd name="connsiteX3" fmla="*/ 494861 w 512698"/>
                <a:gd name="connsiteY3" fmla="*/ 161858 h 186688"/>
                <a:gd name="connsiteX4" fmla="*/ 470031 w 512698"/>
                <a:gd name="connsiteY4" fmla="*/ 186688 h 186688"/>
                <a:gd name="connsiteX5" fmla="*/ 24830 w 512698"/>
                <a:gd name="connsiteY5" fmla="*/ 186688 h 186688"/>
                <a:gd name="connsiteX6" fmla="*/ 0 w 512698"/>
                <a:gd name="connsiteY6" fmla="*/ 161858 h 186688"/>
                <a:gd name="connsiteX7" fmla="*/ 0 w 512698"/>
                <a:gd name="connsiteY7" fmla="*/ 24830 h 186688"/>
                <a:gd name="connsiteX0" fmla="*/ 0 w 525681"/>
                <a:gd name="connsiteY0" fmla="*/ 24830 h 186688"/>
                <a:gd name="connsiteX1" fmla="*/ 24830 w 525681"/>
                <a:gd name="connsiteY1" fmla="*/ 0 h 186688"/>
                <a:gd name="connsiteX2" fmla="*/ 470031 w 525681"/>
                <a:gd name="connsiteY2" fmla="*/ 0 h 186688"/>
                <a:gd name="connsiteX3" fmla="*/ 470031 w 525681"/>
                <a:gd name="connsiteY3" fmla="*/ 186688 h 186688"/>
                <a:gd name="connsiteX4" fmla="*/ 24830 w 525681"/>
                <a:gd name="connsiteY4" fmla="*/ 186688 h 186688"/>
                <a:gd name="connsiteX5" fmla="*/ 0 w 525681"/>
                <a:gd name="connsiteY5" fmla="*/ 161858 h 186688"/>
                <a:gd name="connsiteX6" fmla="*/ 0 w 525681"/>
                <a:gd name="connsiteY6" fmla="*/ 24830 h 186688"/>
                <a:gd name="connsiteX0" fmla="*/ 0 w 503008"/>
                <a:gd name="connsiteY0" fmla="*/ 24830 h 186688"/>
                <a:gd name="connsiteX1" fmla="*/ 24830 w 503008"/>
                <a:gd name="connsiteY1" fmla="*/ 0 h 186688"/>
                <a:gd name="connsiteX2" fmla="*/ 470031 w 503008"/>
                <a:gd name="connsiteY2" fmla="*/ 0 h 186688"/>
                <a:gd name="connsiteX3" fmla="*/ 470031 w 503008"/>
                <a:gd name="connsiteY3" fmla="*/ 186688 h 186688"/>
                <a:gd name="connsiteX4" fmla="*/ 24830 w 503008"/>
                <a:gd name="connsiteY4" fmla="*/ 186688 h 186688"/>
                <a:gd name="connsiteX5" fmla="*/ 0 w 503008"/>
                <a:gd name="connsiteY5" fmla="*/ 161858 h 186688"/>
                <a:gd name="connsiteX6" fmla="*/ 0 w 503008"/>
                <a:gd name="connsiteY6" fmla="*/ 24830 h 186688"/>
                <a:gd name="connsiteX0" fmla="*/ 0 w 470031"/>
                <a:gd name="connsiteY0" fmla="*/ 24830 h 186688"/>
                <a:gd name="connsiteX1" fmla="*/ 24830 w 470031"/>
                <a:gd name="connsiteY1" fmla="*/ 0 h 186688"/>
                <a:gd name="connsiteX2" fmla="*/ 470031 w 470031"/>
                <a:gd name="connsiteY2" fmla="*/ 0 h 186688"/>
                <a:gd name="connsiteX3" fmla="*/ 470031 w 470031"/>
                <a:gd name="connsiteY3" fmla="*/ 186688 h 186688"/>
                <a:gd name="connsiteX4" fmla="*/ 24830 w 470031"/>
                <a:gd name="connsiteY4" fmla="*/ 186688 h 186688"/>
                <a:gd name="connsiteX5" fmla="*/ 0 w 470031"/>
                <a:gd name="connsiteY5" fmla="*/ 161858 h 186688"/>
                <a:gd name="connsiteX6" fmla="*/ 0 w 470031"/>
                <a:gd name="connsiteY6" fmla="*/ 24830 h 186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0031" h="186688">
                  <a:moveTo>
                    <a:pt x="0" y="24830"/>
                  </a:moveTo>
                  <a:cubicBezTo>
                    <a:pt x="0" y="11117"/>
                    <a:pt x="11117" y="0"/>
                    <a:pt x="24830" y="0"/>
                  </a:cubicBezTo>
                  <a:lnTo>
                    <a:pt x="470031" y="0"/>
                  </a:lnTo>
                  <a:lnTo>
                    <a:pt x="470031" y="186688"/>
                  </a:lnTo>
                  <a:lnTo>
                    <a:pt x="24830" y="186688"/>
                  </a:lnTo>
                  <a:cubicBezTo>
                    <a:pt x="11117" y="186688"/>
                    <a:pt x="0" y="175571"/>
                    <a:pt x="0" y="161858"/>
                  </a:cubicBezTo>
                  <a:lnTo>
                    <a:pt x="0" y="2483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endParaRPr>
            </a:p>
          </p:txBody>
        </p:sp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colorTemperature colorTemp="11500"/>
                      </a14:imgEffect>
                      <a14:imgEffect>
                        <a14:saturation sat="16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9252" y="1096566"/>
              <a:ext cx="138876" cy="184093"/>
            </a:xfrm>
            <a:prstGeom prst="rect">
              <a:avLst/>
            </a:prstGeom>
          </p:spPr>
        </p:pic>
      </p:grpSp>
      <p:sp>
        <p:nvSpPr>
          <p:cNvPr id="79" name="직사각형 78"/>
          <p:cNvSpPr/>
          <p:nvPr/>
        </p:nvSpPr>
        <p:spPr>
          <a:xfrm>
            <a:off x="5924290" y="3870991"/>
            <a:ext cx="1595537" cy="2059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black">
                    <a:lumMod val="50000"/>
                    <a:lumOff val="50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Please choose a </a:t>
            </a:r>
            <a:r>
              <a:rPr kumimoji="1" lang="en-US" altLang="ko-KR" sz="7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Datasource</a:t>
            </a:r>
            <a:endParaRPr kumimoji="1" lang="ko-KR" altLang="en-US" sz="700" dirty="0">
              <a:solidFill>
                <a:prstClr val="black">
                  <a:lumMod val="50000"/>
                  <a:lumOff val="50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grpSp>
        <p:nvGrpSpPr>
          <p:cNvPr id="88" name="그룹 87"/>
          <p:cNvGrpSpPr/>
          <p:nvPr/>
        </p:nvGrpSpPr>
        <p:grpSpPr>
          <a:xfrm>
            <a:off x="7289625" y="1920382"/>
            <a:ext cx="817662" cy="162382"/>
            <a:chOff x="5321674" y="1096566"/>
            <a:chExt cx="940062" cy="186690"/>
          </a:xfrm>
        </p:grpSpPr>
        <p:sp>
          <p:nvSpPr>
            <p:cNvPr id="89" name="모서리가 둥근 직사각형 114"/>
            <p:cNvSpPr/>
            <p:nvPr/>
          </p:nvSpPr>
          <p:spPr>
            <a:xfrm>
              <a:off x="5321674" y="1096568"/>
              <a:ext cx="470031" cy="186688"/>
            </a:xfrm>
            <a:custGeom>
              <a:avLst/>
              <a:gdLst>
                <a:gd name="connsiteX0" fmla="*/ 0 w 494861"/>
                <a:gd name="connsiteY0" fmla="*/ 24830 h 186688"/>
                <a:gd name="connsiteX1" fmla="*/ 24830 w 494861"/>
                <a:gd name="connsiteY1" fmla="*/ 0 h 186688"/>
                <a:gd name="connsiteX2" fmla="*/ 470031 w 494861"/>
                <a:gd name="connsiteY2" fmla="*/ 0 h 186688"/>
                <a:gd name="connsiteX3" fmla="*/ 494861 w 494861"/>
                <a:gd name="connsiteY3" fmla="*/ 24830 h 186688"/>
                <a:gd name="connsiteX4" fmla="*/ 494861 w 494861"/>
                <a:gd name="connsiteY4" fmla="*/ 161858 h 186688"/>
                <a:gd name="connsiteX5" fmla="*/ 470031 w 494861"/>
                <a:gd name="connsiteY5" fmla="*/ 186688 h 186688"/>
                <a:gd name="connsiteX6" fmla="*/ 24830 w 494861"/>
                <a:gd name="connsiteY6" fmla="*/ 186688 h 186688"/>
                <a:gd name="connsiteX7" fmla="*/ 0 w 494861"/>
                <a:gd name="connsiteY7" fmla="*/ 161858 h 186688"/>
                <a:gd name="connsiteX8" fmla="*/ 0 w 494861"/>
                <a:gd name="connsiteY8" fmla="*/ 24830 h 186688"/>
                <a:gd name="connsiteX0" fmla="*/ 0 w 512698"/>
                <a:gd name="connsiteY0" fmla="*/ 24830 h 186688"/>
                <a:gd name="connsiteX1" fmla="*/ 24830 w 512698"/>
                <a:gd name="connsiteY1" fmla="*/ 0 h 186688"/>
                <a:gd name="connsiteX2" fmla="*/ 470031 w 512698"/>
                <a:gd name="connsiteY2" fmla="*/ 0 h 186688"/>
                <a:gd name="connsiteX3" fmla="*/ 494861 w 512698"/>
                <a:gd name="connsiteY3" fmla="*/ 161858 h 186688"/>
                <a:gd name="connsiteX4" fmla="*/ 470031 w 512698"/>
                <a:gd name="connsiteY4" fmla="*/ 186688 h 186688"/>
                <a:gd name="connsiteX5" fmla="*/ 24830 w 512698"/>
                <a:gd name="connsiteY5" fmla="*/ 186688 h 186688"/>
                <a:gd name="connsiteX6" fmla="*/ 0 w 512698"/>
                <a:gd name="connsiteY6" fmla="*/ 161858 h 186688"/>
                <a:gd name="connsiteX7" fmla="*/ 0 w 512698"/>
                <a:gd name="connsiteY7" fmla="*/ 24830 h 186688"/>
                <a:gd name="connsiteX0" fmla="*/ 0 w 525681"/>
                <a:gd name="connsiteY0" fmla="*/ 24830 h 186688"/>
                <a:gd name="connsiteX1" fmla="*/ 24830 w 525681"/>
                <a:gd name="connsiteY1" fmla="*/ 0 h 186688"/>
                <a:gd name="connsiteX2" fmla="*/ 470031 w 525681"/>
                <a:gd name="connsiteY2" fmla="*/ 0 h 186688"/>
                <a:gd name="connsiteX3" fmla="*/ 470031 w 525681"/>
                <a:gd name="connsiteY3" fmla="*/ 186688 h 186688"/>
                <a:gd name="connsiteX4" fmla="*/ 24830 w 525681"/>
                <a:gd name="connsiteY4" fmla="*/ 186688 h 186688"/>
                <a:gd name="connsiteX5" fmla="*/ 0 w 525681"/>
                <a:gd name="connsiteY5" fmla="*/ 161858 h 186688"/>
                <a:gd name="connsiteX6" fmla="*/ 0 w 525681"/>
                <a:gd name="connsiteY6" fmla="*/ 24830 h 186688"/>
                <a:gd name="connsiteX0" fmla="*/ 0 w 503008"/>
                <a:gd name="connsiteY0" fmla="*/ 24830 h 186688"/>
                <a:gd name="connsiteX1" fmla="*/ 24830 w 503008"/>
                <a:gd name="connsiteY1" fmla="*/ 0 h 186688"/>
                <a:gd name="connsiteX2" fmla="*/ 470031 w 503008"/>
                <a:gd name="connsiteY2" fmla="*/ 0 h 186688"/>
                <a:gd name="connsiteX3" fmla="*/ 470031 w 503008"/>
                <a:gd name="connsiteY3" fmla="*/ 186688 h 186688"/>
                <a:gd name="connsiteX4" fmla="*/ 24830 w 503008"/>
                <a:gd name="connsiteY4" fmla="*/ 186688 h 186688"/>
                <a:gd name="connsiteX5" fmla="*/ 0 w 503008"/>
                <a:gd name="connsiteY5" fmla="*/ 161858 h 186688"/>
                <a:gd name="connsiteX6" fmla="*/ 0 w 503008"/>
                <a:gd name="connsiteY6" fmla="*/ 24830 h 186688"/>
                <a:gd name="connsiteX0" fmla="*/ 0 w 470031"/>
                <a:gd name="connsiteY0" fmla="*/ 24830 h 186688"/>
                <a:gd name="connsiteX1" fmla="*/ 24830 w 470031"/>
                <a:gd name="connsiteY1" fmla="*/ 0 h 186688"/>
                <a:gd name="connsiteX2" fmla="*/ 470031 w 470031"/>
                <a:gd name="connsiteY2" fmla="*/ 0 h 186688"/>
                <a:gd name="connsiteX3" fmla="*/ 470031 w 470031"/>
                <a:gd name="connsiteY3" fmla="*/ 186688 h 186688"/>
                <a:gd name="connsiteX4" fmla="*/ 24830 w 470031"/>
                <a:gd name="connsiteY4" fmla="*/ 186688 h 186688"/>
                <a:gd name="connsiteX5" fmla="*/ 0 w 470031"/>
                <a:gd name="connsiteY5" fmla="*/ 161858 h 186688"/>
                <a:gd name="connsiteX6" fmla="*/ 0 w 470031"/>
                <a:gd name="connsiteY6" fmla="*/ 24830 h 186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0031" h="186688">
                  <a:moveTo>
                    <a:pt x="0" y="24830"/>
                  </a:moveTo>
                  <a:cubicBezTo>
                    <a:pt x="0" y="11117"/>
                    <a:pt x="11117" y="0"/>
                    <a:pt x="24830" y="0"/>
                  </a:cubicBezTo>
                  <a:lnTo>
                    <a:pt x="470031" y="0"/>
                  </a:lnTo>
                  <a:lnTo>
                    <a:pt x="470031" y="186688"/>
                  </a:lnTo>
                  <a:lnTo>
                    <a:pt x="24830" y="186688"/>
                  </a:lnTo>
                  <a:cubicBezTo>
                    <a:pt x="11117" y="186688"/>
                    <a:pt x="0" y="175571"/>
                    <a:pt x="0" y="161858"/>
                  </a:cubicBezTo>
                  <a:lnTo>
                    <a:pt x="0" y="2483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endParaRPr>
            </a:p>
          </p:txBody>
        </p:sp>
        <p:grpSp>
          <p:nvGrpSpPr>
            <p:cNvPr id="90" name="그룹 89"/>
            <p:cNvGrpSpPr/>
            <p:nvPr/>
          </p:nvGrpSpPr>
          <p:grpSpPr>
            <a:xfrm>
              <a:off x="5499252" y="1131380"/>
              <a:ext cx="116393" cy="116393"/>
              <a:chOff x="5199443" y="1081903"/>
              <a:chExt cx="852062" cy="852063"/>
            </a:xfrm>
          </p:grpSpPr>
          <p:sp>
            <p:nvSpPr>
              <p:cNvPr id="93" name="모서리가 둥근 직사각형 92"/>
              <p:cNvSpPr/>
              <p:nvPr userDrawn="1"/>
            </p:nvSpPr>
            <p:spPr>
              <a:xfrm>
                <a:off x="5199443" y="1081903"/>
                <a:ext cx="852062" cy="852062"/>
              </a:xfrm>
              <a:prstGeom prst="round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cxnSp>
            <p:nvCxnSpPr>
              <p:cNvPr id="95" name="직선 연결선[R] 94"/>
              <p:cNvCxnSpPr/>
              <p:nvPr userDrawn="1"/>
            </p:nvCxnSpPr>
            <p:spPr>
              <a:xfrm>
                <a:off x="5199443" y="1323124"/>
                <a:ext cx="852062" cy="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6" name="그룹 95"/>
              <p:cNvGrpSpPr/>
              <p:nvPr userDrawn="1"/>
            </p:nvGrpSpPr>
            <p:grpSpPr>
              <a:xfrm>
                <a:off x="5486400" y="1311600"/>
                <a:ext cx="325488" cy="622366"/>
                <a:chOff x="5486400" y="1379532"/>
                <a:chExt cx="325488" cy="554433"/>
              </a:xfrm>
            </p:grpSpPr>
            <p:cxnSp>
              <p:nvCxnSpPr>
                <p:cNvPr id="97" name="직선 연결선[R] 96"/>
                <p:cNvCxnSpPr/>
                <p:nvPr userDrawn="1"/>
              </p:nvCxnSpPr>
              <p:spPr>
                <a:xfrm>
                  <a:off x="5486400" y="1379532"/>
                  <a:ext cx="0" cy="554433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직선 연결선[R] 97"/>
                <p:cNvCxnSpPr/>
                <p:nvPr userDrawn="1"/>
              </p:nvCxnSpPr>
              <p:spPr>
                <a:xfrm>
                  <a:off x="5811888" y="1379532"/>
                  <a:ext cx="0" cy="554433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1" name="모서리가 둥근 직사각형 114"/>
            <p:cNvSpPr/>
            <p:nvPr/>
          </p:nvSpPr>
          <p:spPr>
            <a:xfrm rot="10800000">
              <a:off x="5791705" y="1096568"/>
              <a:ext cx="470031" cy="186688"/>
            </a:xfrm>
            <a:custGeom>
              <a:avLst/>
              <a:gdLst>
                <a:gd name="connsiteX0" fmla="*/ 0 w 494861"/>
                <a:gd name="connsiteY0" fmla="*/ 24830 h 186688"/>
                <a:gd name="connsiteX1" fmla="*/ 24830 w 494861"/>
                <a:gd name="connsiteY1" fmla="*/ 0 h 186688"/>
                <a:gd name="connsiteX2" fmla="*/ 470031 w 494861"/>
                <a:gd name="connsiteY2" fmla="*/ 0 h 186688"/>
                <a:gd name="connsiteX3" fmla="*/ 494861 w 494861"/>
                <a:gd name="connsiteY3" fmla="*/ 24830 h 186688"/>
                <a:gd name="connsiteX4" fmla="*/ 494861 w 494861"/>
                <a:gd name="connsiteY4" fmla="*/ 161858 h 186688"/>
                <a:gd name="connsiteX5" fmla="*/ 470031 w 494861"/>
                <a:gd name="connsiteY5" fmla="*/ 186688 h 186688"/>
                <a:gd name="connsiteX6" fmla="*/ 24830 w 494861"/>
                <a:gd name="connsiteY6" fmla="*/ 186688 h 186688"/>
                <a:gd name="connsiteX7" fmla="*/ 0 w 494861"/>
                <a:gd name="connsiteY7" fmla="*/ 161858 h 186688"/>
                <a:gd name="connsiteX8" fmla="*/ 0 w 494861"/>
                <a:gd name="connsiteY8" fmla="*/ 24830 h 186688"/>
                <a:gd name="connsiteX0" fmla="*/ 0 w 512698"/>
                <a:gd name="connsiteY0" fmla="*/ 24830 h 186688"/>
                <a:gd name="connsiteX1" fmla="*/ 24830 w 512698"/>
                <a:gd name="connsiteY1" fmla="*/ 0 h 186688"/>
                <a:gd name="connsiteX2" fmla="*/ 470031 w 512698"/>
                <a:gd name="connsiteY2" fmla="*/ 0 h 186688"/>
                <a:gd name="connsiteX3" fmla="*/ 494861 w 512698"/>
                <a:gd name="connsiteY3" fmla="*/ 161858 h 186688"/>
                <a:gd name="connsiteX4" fmla="*/ 470031 w 512698"/>
                <a:gd name="connsiteY4" fmla="*/ 186688 h 186688"/>
                <a:gd name="connsiteX5" fmla="*/ 24830 w 512698"/>
                <a:gd name="connsiteY5" fmla="*/ 186688 h 186688"/>
                <a:gd name="connsiteX6" fmla="*/ 0 w 512698"/>
                <a:gd name="connsiteY6" fmla="*/ 161858 h 186688"/>
                <a:gd name="connsiteX7" fmla="*/ 0 w 512698"/>
                <a:gd name="connsiteY7" fmla="*/ 24830 h 186688"/>
                <a:gd name="connsiteX0" fmla="*/ 0 w 525681"/>
                <a:gd name="connsiteY0" fmla="*/ 24830 h 186688"/>
                <a:gd name="connsiteX1" fmla="*/ 24830 w 525681"/>
                <a:gd name="connsiteY1" fmla="*/ 0 h 186688"/>
                <a:gd name="connsiteX2" fmla="*/ 470031 w 525681"/>
                <a:gd name="connsiteY2" fmla="*/ 0 h 186688"/>
                <a:gd name="connsiteX3" fmla="*/ 470031 w 525681"/>
                <a:gd name="connsiteY3" fmla="*/ 186688 h 186688"/>
                <a:gd name="connsiteX4" fmla="*/ 24830 w 525681"/>
                <a:gd name="connsiteY4" fmla="*/ 186688 h 186688"/>
                <a:gd name="connsiteX5" fmla="*/ 0 w 525681"/>
                <a:gd name="connsiteY5" fmla="*/ 161858 h 186688"/>
                <a:gd name="connsiteX6" fmla="*/ 0 w 525681"/>
                <a:gd name="connsiteY6" fmla="*/ 24830 h 186688"/>
                <a:gd name="connsiteX0" fmla="*/ 0 w 503008"/>
                <a:gd name="connsiteY0" fmla="*/ 24830 h 186688"/>
                <a:gd name="connsiteX1" fmla="*/ 24830 w 503008"/>
                <a:gd name="connsiteY1" fmla="*/ 0 h 186688"/>
                <a:gd name="connsiteX2" fmla="*/ 470031 w 503008"/>
                <a:gd name="connsiteY2" fmla="*/ 0 h 186688"/>
                <a:gd name="connsiteX3" fmla="*/ 470031 w 503008"/>
                <a:gd name="connsiteY3" fmla="*/ 186688 h 186688"/>
                <a:gd name="connsiteX4" fmla="*/ 24830 w 503008"/>
                <a:gd name="connsiteY4" fmla="*/ 186688 h 186688"/>
                <a:gd name="connsiteX5" fmla="*/ 0 w 503008"/>
                <a:gd name="connsiteY5" fmla="*/ 161858 h 186688"/>
                <a:gd name="connsiteX6" fmla="*/ 0 w 503008"/>
                <a:gd name="connsiteY6" fmla="*/ 24830 h 186688"/>
                <a:gd name="connsiteX0" fmla="*/ 0 w 470031"/>
                <a:gd name="connsiteY0" fmla="*/ 24830 h 186688"/>
                <a:gd name="connsiteX1" fmla="*/ 24830 w 470031"/>
                <a:gd name="connsiteY1" fmla="*/ 0 h 186688"/>
                <a:gd name="connsiteX2" fmla="*/ 470031 w 470031"/>
                <a:gd name="connsiteY2" fmla="*/ 0 h 186688"/>
                <a:gd name="connsiteX3" fmla="*/ 470031 w 470031"/>
                <a:gd name="connsiteY3" fmla="*/ 186688 h 186688"/>
                <a:gd name="connsiteX4" fmla="*/ 24830 w 470031"/>
                <a:gd name="connsiteY4" fmla="*/ 186688 h 186688"/>
                <a:gd name="connsiteX5" fmla="*/ 0 w 470031"/>
                <a:gd name="connsiteY5" fmla="*/ 161858 h 186688"/>
                <a:gd name="connsiteX6" fmla="*/ 0 w 470031"/>
                <a:gd name="connsiteY6" fmla="*/ 24830 h 186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0031" h="186688">
                  <a:moveTo>
                    <a:pt x="0" y="24830"/>
                  </a:moveTo>
                  <a:cubicBezTo>
                    <a:pt x="0" y="11117"/>
                    <a:pt x="11117" y="0"/>
                    <a:pt x="24830" y="0"/>
                  </a:cubicBezTo>
                  <a:lnTo>
                    <a:pt x="470031" y="0"/>
                  </a:lnTo>
                  <a:lnTo>
                    <a:pt x="470031" y="186688"/>
                  </a:lnTo>
                  <a:lnTo>
                    <a:pt x="24830" y="186688"/>
                  </a:lnTo>
                  <a:cubicBezTo>
                    <a:pt x="11117" y="186688"/>
                    <a:pt x="0" y="175571"/>
                    <a:pt x="0" y="161858"/>
                  </a:cubicBezTo>
                  <a:lnTo>
                    <a:pt x="0" y="2483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endParaRPr>
            </a:p>
          </p:txBody>
        </p:sp>
        <p:pic>
          <p:nvPicPr>
            <p:cNvPr id="92" name="그림 91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9252" y="1096566"/>
              <a:ext cx="138876" cy="184093"/>
            </a:xfrm>
            <a:prstGeom prst="rect">
              <a:avLst/>
            </a:prstGeom>
          </p:spPr>
        </p:pic>
      </p:grpSp>
      <p:sp>
        <p:nvSpPr>
          <p:cNvPr id="12" name="직사각형 11"/>
          <p:cNvSpPr/>
          <p:nvPr/>
        </p:nvSpPr>
        <p:spPr>
          <a:xfrm>
            <a:off x="7265280" y="1882520"/>
            <a:ext cx="873537" cy="205940"/>
          </a:xfrm>
          <a:prstGeom prst="rect">
            <a:avLst/>
          </a:prstGeom>
          <a:solidFill>
            <a:schemeClr val="bg1">
              <a:alpha val="83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2130797" y="2299445"/>
            <a:ext cx="2898192" cy="3588797"/>
            <a:chOff x="2269099" y="5273603"/>
            <a:chExt cx="3222814" cy="2954143"/>
          </a:xfrm>
        </p:grpSpPr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81" t="21184" r="46876" b="28153"/>
            <a:stretch/>
          </p:blipFill>
          <p:spPr>
            <a:xfrm>
              <a:off x="2269099" y="5273603"/>
              <a:ext cx="3222814" cy="2954143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49" name="그룹 48"/>
            <p:cNvGrpSpPr/>
            <p:nvPr/>
          </p:nvGrpSpPr>
          <p:grpSpPr>
            <a:xfrm>
              <a:off x="2868871" y="5288240"/>
              <a:ext cx="1982259" cy="128612"/>
              <a:chOff x="5723959" y="1669374"/>
              <a:chExt cx="1982259" cy="128612"/>
            </a:xfrm>
          </p:grpSpPr>
          <p:sp>
            <p:nvSpPr>
              <p:cNvPr id="50" name="Username Box"/>
              <p:cNvSpPr>
                <a:spLocks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5723959" y="1669374"/>
                <a:ext cx="233788" cy="128612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2000" tIns="32400" rIns="72000" bIns="3240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ko-KR" sz="60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sp>
            <p:nvSpPr>
              <p:cNvPr id="51" name="Username Box"/>
              <p:cNvSpPr>
                <a:spLocks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6631697" y="1669374"/>
                <a:ext cx="233788" cy="128612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2000" tIns="32400" rIns="72000" bIns="3240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ko-KR" sz="60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sp>
            <p:nvSpPr>
              <p:cNvPr id="52" name="Username Box"/>
              <p:cNvSpPr>
                <a:spLocks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7472430" y="1669374"/>
                <a:ext cx="233788" cy="128612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2000" tIns="32400" rIns="72000" bIns="3240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ko-KR" sz="60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</p:grpSp>
      </p:grpSp>
      <p:sp>
        <p:nvSpPr>
          <p:cNvPr id="80" name="Oval 55"/>
          <p:cNvSpPr/>
          <p:nvPr/>
        </p:nvSpPr>
        <p:spPr>
          <a:xfrm>
            <a:off x="2105168" y="1821112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1</a:t>
            </a:r>
            <a:endParaRPr lang="en-US" sz="6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81" name="Oval 55"/>
          <p:cNvSpPr/>
          <p:nvPr/>
        </p:nvSpPr>
        <p:spPr>
          <a:xfrm>
            <a:off x="4522880" y="1821112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2</a:t>
            </a:r>
            <a:endParaRPr lang="en-US" sz="6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94" name="Oval 55"/>
          <p:cNvSpPr/>
          <p:nvPr/>
        </p:nvSpPr>
        <p:spPr>
          <a:xfrm>
            <a:off x="1971259" y="2117094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3</a:t>
            </a:r>
            <a:endParaRPr lang="en-US" sz="6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99" name="모서리가 둥근 직사각형 98"/>
          <p:cNvSpPr/>
          <p:nvPr/>
        </p:nvSpPr>
        <p:spPr>
          <a:xfrm rot="5400000" flipV="1">
            <a:off x="4640141" y="2887673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04" name="Oval 55"/>
          <p:cNvSpPr/>
          <p:nvPr/>
        </p:nvSpPr>
        <p:spPr>
          <a:xfrm>
            <a:off x="5198652" y="1821112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1</a:t>
            </a:r>
            <a:endParaRPr lang="en-US" sz="6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05" name="Oval 55"/>
          <p:cNvSpPr/>
          <p:nvPr/>
        </p:nvSpPr>
        <p:spPr>
          <a:xfrm>
            <a:off x="7616364" y="1821112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2</a:t>
            </a:r>
            <a:endParaRPr lang="en-US" sz="6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06" name="Oval 55"/>
          <p:cNvSpPr/>
          <p:nvPr/>
        </p:nvSpPr>
        <p:spPr>
          <a:xfrm>
            <a:off x="5850021" y="3908714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3</a:t>
            </a:r>
            <a:endParaRPr lang="en-US" sz="6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54" name="텍스트 개체 틀 5"/>
          <p:cNvSpPr txBox="1">
            <a:spLocks/>
          </p:cNvSpPr>
          <p:nvPr/>
        </p:nvSpPr>
        <p:spPr>
          <a:xfrm>
            <a:off x="8092047" y="3174458"/>
            <a:ext cx="1997723" cy="356765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vert="horz" lIns="72000" tIns="72000" rIns="72000" bIns="72000" rtlCol="0">
            <a:normAutofit/>
          </a:bodyPr>
          <a:lstStyle>
            <a:lvl1pPr marL="85727" indent="-85727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700" b="1" kern="12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180980" indent="-95253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700" kern="12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defRPr>
            </a:lvl2pPr>
            <a:lvl3pPr marL="225425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kern="12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defRPr>
            </a:lvl3pPr>
            <a:lvl4pPr marL="266700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kern="12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defRPr>
            </a:lvl4pPr>
            <a:lvl5pPr marL="311150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kern="12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kumimoji="1" lang="en-US" altLang="ko-KR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kumimoji="1" lang="ko-KR" altLang="en-US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데이터소스 검색</a:t>
            </a:r>
            <a:r>
              <a:rPr kumimoji="1" lang="en-US" altLang="ko-KR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r>
              <a:rPr kumimoji="1" lang="en-US" altLang="ko-KR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Normal </a:t>
            </a:r>
          </a:p>
          <a:p>
            <a:pPr lvl="1"/>
            <a:endParaRPr kumimoji="1" lang="en-US" altLang="ko-KR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kumimoji="1" lang="en-US" altLang="ko-KR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P.H</a:t>
            </a:r>
            <a:r>
              <a:rPr kumimoji="1" lang="ko-KR" altLang="en-US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노출</a:t>
            </a:r>
            <a:endParaRPr kumimoji="1" lang="en-US" altLang="ko-KR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kumimoji="1" lang="ko-KR" altLang="en-US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텍스트 입력 영역 </a:t>
            </a:r>
            <a:r>
              <a:rPr kumimoji="1" lang="en-US" altLang="ko-KR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or</a:t>
            </a:r>
            <a:r>
              <a:rPr kumimoji="1" lang="ko-KR" altLang="en-US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검색 버튼 클릭</a:t>
            </a:r>
            <a:endParaRPr kumimoji="1" lang="en-US" altLang="ko-KR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kumimoji="1" lang="en-US" altLang="ko-KR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kumimoji="1" lang="en-US" altLang="ko-KR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kumimoji="1" lang="en-US" altLang="ko-KR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kumimoji="1" lang="en-US" altLang="ko-KR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kumimoji="1" lang="ko-KR" altLang="en-US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검색어 입력</a:t>
            </a:r>
            <a:endParaRPr kumimoji="1" lang="en-US" altLang="ko-KR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kumimoji="1" lang="en-US" altLang="ko-KR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kumimoji="1" lang="en-US" altLang="ko-KR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kumimoji="1" lang="ko-KR" altLang="en-US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 결과가 없는 경우</a:t>
            </a:r>
            <a:endParaRPr kumimoji="1" lang="en-US" altLang="ko-KR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kumimoji="1" lang="en-US" altLang="ko-KR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kumimoji="1" lang="en-US" altLang="ko-KR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kumimoji="1" lang="ko-KR" altLang="en-US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선택 완료</a:t>
            </a:r>
            <a:endParaRPr kumimoji="1" lang="en-US" altLang="ko-KR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kumimoji="1" lang="en-US" altLang="ko-KR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kumimoji="1" lang="en-US" altLang="ko-KR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21" name="그룹 120"/>
          <p:cNvGrpSpPr/>
          <p:nvPr/>
        </p:nvGrpSpPr>
        <p:grpSpPr>
          <a:xfrm>
            <a:off x="8150198" y="3631958"/>
            <a:ext cx="1876405" cy="141411"/>
            <a:chOff x="901599" y="1411225"/>
            <a:chExt cx="2640387" cy="198987"/>
          </a:xfrm>
        </p:grpSpPr>
        <p:sp>
          <p:nvSpPr>
            <p:cNvPr id="122" name="제목 2"/>
            <p:cNvSpPr txBox="1">
              <a:spLocks/>
            </p:cNvSpPr>
            <p:nvPr/>
          </p:nvSpPr>
          <p:spPr bwMode="auto">
            <a:xfrm>
              <a:off x="901599" y="1411225"/>
              <a:ext cx="2482474" cy="19898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85000"/>
                  <a:lumOff val="15000"/>
                </a:schemeClr>
              </a:solidFill>
            </a:ln>
            <a:extLst/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600" dirty="0">
                  <a:solidFill>
                    <a:prstClr val="white">
                      <a:lumMod val="7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rPr>
                <a:t>Search for </a:t>
              </a:r>
              <a:r>
                <a:rPr lang="en-US" altLang="ko-KR" sz="600" dirty="0" err="1">
                  <a:solidFill>
                    <a:prstClr val="white">
                      <a:lumMod val="7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rPr>
                <a:t>datasources</a:t>
              </a:r>
              <a:endParaRPr lang="en-US" altLang="ko-KR" sz="600" dirty="0">
                <a:solidFill>
                  <a:prstClr val="white">
                    <a:lumMod val="7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endParaRPr>
            </a:p>
          </p:txBody>
        </p:sp>
        <p:pic>
          <p:nvPicPr>
            <p:cNvPr id="124" name="그림 12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1190" y="1465458"/>
              <a:ext cx="110796" cy="110796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8150198" y="6513508"/>
            <a:ext cx="1880846" cy="141411"/>
            <a:chOff x="8038508" y="6008746"/>
            <a:chExt cx="1880846" cy="141411"/>
          </a:xfrm>
        </p:grpSpPr>
        <p:sp>
          <p:nvSpPr>
            <p:cNvPr id="127" name="제목 2"/>
            <p:cNvSpPr txBox="1">
              <a:spLocks/>
            </p:cNvSpPr>
            <p:nvPr/>
          </p:nvSpPr>
          <p:spPr bwMode="auto">
            <a:xfrm>
              <a:off x="8038508" y="6008746"/>
              <a:ext cx="1764183" cy="14141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85000"/>
                  <a:lumOff val="15000"/>
                </a:schemeClr>
              </a:solidFill>
            </a:ln>
            <a:extLst/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ko-KR" altLang="en-US" sz="60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rPr>
                <a:t>데이터소스</a:t>
              </a:r>
              <a:r>
                <a:rPr lang="en-US" altLang="ko-KR" sz="60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rPr>
                <a:t> 02</a:t>
              </a:r>
              <a:endParaRPr lang="en-US" altLang="ko-KR" sz="600" dirty="0">
                <a:solidFill>
                  <a:prstClr val="white">
                    <a:lumMod val="7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endParaRPr>
            </a:p>
          </p:txBody>
        </p:sp>
        <p:pic>
          <p:nvPicPr>
            <p:cNvPr id="131" name="그림 130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0616" y="6040082"/>
              <a:ext cx="78738" cy="78738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8150199" y="4202228"/>
            <a:ext cx="1876404" cy="500198"/>
            <a:chOff x="10169220" y="3495452"/>
            <a:chExt cx="1876404" cy="500198"/>
          </a:xfrm>
        </p:grpSpPr>
        <p:grpSp>
          <p:nvGrpSpPr>
            <p:cNvPr id="108" name="그룹 107"/>
            <p:cNvGrpSpPr/>
            <p:nvPr/>
          </p:nvGrpSpPr>
          <p:grpSpPr>
            <a:xfrm>
              <a:off x="10169220" y="3495452"/>
              <a:ext cx="1764184" cy="500198"/>
              <a:chOff x="4531449" y="2839943"/>
              <a:chExt cx="2121235" cy="500198"/>
            </a:xfrm>
          </p:grpSpPr>
          <p:sp>
            <p:nvSpPr>
              <p:cNvPr id="109" name="Username Box"/>
              <p:cNvSpPr>
                <a:spLocks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4531449" y="2839943"/>
                <a:ext cx="2121235" cy="157766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2000" tIns="32400" rIns="72000" bIns="3240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336699"/>
                  </a:buClr>
                </a:pPr>
                <a:r>
                  <a:rPr lang="en-US" altLang="ko-KR" sz="600" dirty="0">
                    <a:solidFill>
                      <a:prstClr val="black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" charset="-127"/>
                  </a:rPr>
                  <a:t>_</a:t>
                </a:r>
                <a:endParaRPr lang="en-US" altLang="ko-KR" sz="600" dirty="0">
                  <a:solidFill>
                    <a:prstClr val="white">
                      <a:lumMod val="75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sp>
            <p:nvSpPr>
              <p:cNvPr id="113" name="Username Box"/>
              <p:cNvSpPr>
                <a:spLocks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4531449" y="2997709"/>
                <a:ext cx="2121235" cy="342432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2000" tIns="32400" rIns="72000" bIns="3240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600" dirty="0">
                    <a:solidFill>
                      <a:prstClr val="black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" charset="-127"/>
                  </a:rPr>
                  <a:t>데이터소스</a:t>
                </a:r>
                <a:r>
                  <a:rPr lang="en-US" altLang="ko-KR" sz="600" dirty="0">
                    <a:solidFill>
                      <a:prstClr val="black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" charset="-127"/>
                  </a:rPr>
                  <a:t> 00</a:t>
                </a:r>
              </a:p>
              <a:p>
                <a:r>
                  <a:rPr lang="ko-KR" altLang="en-US" sz="600" dirty="0">
                    <a:solidFill>
                      <a:prstClr val="black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" charset="-127"/>
                  </a:rPr>
                  <a:t>데이터소스</a:t>
                </a:r>
                <a:r>
                  <a:rPr lang="en-US" altLang="ko-KR" sz="600" dirty="0">
                    <a:solidFill>
                      <a:prstClr val="black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" charset="-127"/>
                  </a:rPr>
                  <a:t> 02</a:t>
                </a:r>
                <a:r>
                  <a:rPr lang="ko-KR" altLang="en-US" sz="600" strike="sngStrike" dirty="0">
                    <a:solidFill>
                      <a:prstClr val="black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" charset="-127"/>
                  </a:rPr>
                  <a:t> </a:t>
                </a:r>
                <a:endParaRPr lang="en-US" altLang="ko-KR" sz="600" strike="sngStrike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  <a:p>
                <a:r>
                  <a:rPr lang="ko-KR" altLang="en-US" sz="600" dirty="0">
                    <a:solidFill>
                      <a:prstClr val="black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" charset="-127"/>
                  </a:rPr>
                  <a:t>데이터소스</a:t>
                </a:r>
                <a:r>
                  <a:rPr lang="en-US" altLang="ko-KR" sz="600" dirty="0">
                    <a:solidFill>
                      <a:prstClr val="black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" charset="-127"/>
                  </a:rPr>
                  <a:t> 03 </a:t>
                </a:r>
                <a:r>
                  <a:rPr lang="en-US" altLang="ko-KR" sz="600" dirty="0" err="1">
                    <a:solidFill>
                      <a:prstClr val="black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" charset="-127"/>
                  </a:rPr>
                  <a:t>Wrang</a:t>
                </a:r>
                <a:r>
                  <a:rPr lang="ko-KR" altLang="en-US" sz="600" strike="sngStrike" dirty="0">
                    <a:solidFill>
                      <a:prstClr val="black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" charset="-127"/>
                  </a:rPr>
                  <a:t> </a:t>
                </a:r>
                <a:endParaRPr lang="en-US" altLang="ko-KR" sz="600" strike="sngStrike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</p:grpSp>
        <p:pic>
          <p:nvPicPr>
            <p:cNvPr id="118" name="그림 117"/>
            <p:cNvPicPr>
              <a:picLocks noChangeAspect="1"/>
            </p:cNvPicPr>
            <p:nvPr/>
          </p:nvPicPr>
          <p:blipFill>
            <a:blip r:embed="rId1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66886" y="3535440"/>
              <a:ext cx="78738" cy="78738"/>
            </a:xfrm>
            <a:prstGeom prst="rect">
              <a:avLst/>
            </a:prstGeom>
          </p:spPr>
        </p:pic>
        <p:sp>
          <p:nvSpPr>
            <p:cNvPr id="119" name="모서리가 둥근 직사각형 118"/>
            <p:cNvSpPr/>
            <p:nvPr/>
          </p:nvSpPr>
          <p:spPr>
            <a:xfrm rot="5400000" flipV="1">
              <a:off x="11802544" y="3766264"/>
              <a:ext cx="216000" cy="45719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0" rIns="0" bIns="0" rtlCol="0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60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8150199" y="5116845"/>
            <a:ext cx="1872647" cy="315532"/>
            <a:chOff x="8038509" y="4640979"/>
            <a:chExt cx="1872647" cy="315532"/>
          </a:xfrm>
        </p:grpSpPr>
        <p:grpSp>
          <p:nvGrpSpPr>
            <p:cNvPr id="132" name="그룹 131"/>
            <p:cNvGrpSpPr/>
            <p:nvPr/>
          </p:nvGrpSpPr>
          <p:grpSpPr>
            <a:xfrm>
              <a:off x="8038509" y="4640979"/>
              <a:ext cx="1872647" cy="315532"/>
              <a:chOff x="10169220" y="3495452"/>
              <a:chExt cx="1872647" cy="315532"/>
            </a:xfrm>
          </p:grpSpPr>
          <p:grpSp>
            <p:nvGrpSpPr>
              <p:cNvPr id="133" name="그룹 132"/>
              <p:cNvGrpSpPr/>
              <p:nvPr/>
            </p:nvGrpSpPr>
            <p:grpSpPr>
              <a:xfrm>
                <a:off x="10169220" y="3495452"/>
                <a:ext cx="1764184" cy="315532"/>
                <a:chOff x="4531449" y="2839943"/>
                <a:chExt cx="2121235" cy="315532"/>
              </a:xfrm>
            </p:grpSpPr>
            <p:sp>
              <p:nvSpPr>
                <p:cNvPr id="136" name="Username Box"/>
                <p:cNvSpPr>
                  <a:spLocks/>
                </p:cNvSpPr>
                <p:nvPr>
                  <p:custDataLst>
                    <p:tags r:id="rId4"/>
                  </p:custDataLst>
                </p:nvPr>
              </p:nvSpPr>
              <p:spPr bwMode="auto">
                <a:xfrm>
                  <a:off x="4531449" y="2839943"/>
                  <a:ext cx="2121235" cy="157766"/>
                </a:xfrm>
                <a:prstGeom prst="rect">
                  <a:avLst/>
                </a:prstGeom>
                <a:solidFill>
                  <a:schemeClr val="bg1"/>
                </a:solidFill>
                <a:ln w="3175" cap="flat" cmpd="sng" algn="ctr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72000" tIns="32400" rIns="72000" bIns="32400" rtlCol="0" anchor="t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336699"/>
                    </a:buClr>
                  </a:pPr>
                  <a:r>
                    <a:rPr lang="en-US" altLang="ko-KR" sz="600" dirty="0">
                      <a:solidFill>
                        <a:prstClr val="black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Nanum Gothic" charset="-127"/>
                    </a:rPr>
                    <a:t>02_</a:t>
                  </a:r>
                </a:p>
              </p:txBody>
            </p:sp>
            <p:sp>
              <p:nvSpPr>
                <p:cNvPr id="138" name="Username Box"/>
                <p:cNvSpPr>
                  <a:spLocks/>
                </p:cNvSpPr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4531449" y="2997709"/>
                  <a:ext cx="2121235" cy="157766"/>
                </a:xfrm>
                <a:prstGeom prst="rect">
                  <a:avLst/>
                </a:prstGeom>
                <a:solidFill>
                  <a:schemeClr val="bg1"/>
                </a:solidFill>
                <a:ln w="3175" cap="flat" cmpd="sng" algn="ctr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72000" tIns="32400" rIns="72000" bIns="32400" rtlCol="0" anchor="t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sz="600" dirty="0">
                      <a:solidFill>
                        <a:prstClr val="black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Nanum Gothic" charset="-127"/>
                    </a:rPr>
                    <a:t>데이터소스</a:t>
                  </a:r>
                  <a:r>
                    <a:rPr lang="en-US" altLang="ko-KR" sz="600" dirty="0">
                      <a:solidFill>
                        <a:prstClr val="black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Nanum Gothic" charset="-127"/>
                    </a:rPr>
                    <a:t> 02</a:t>
                  </a:r>
                  <a:r>
                    <a:rPr lang="ko-KR" altLang="en-US" sz="600" dirty="0">
                      <a:solidFill>
                        <a:prstClr val="black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Nanum Gothic" charset="-127"/>
                    </a:rPr>
                    <a:t> </a:t>
                  </a:r>
                  <a:endParaRPr lang="en-US" altLang="ko-KR" sz="600" dirty="0">
                    <a:solidFill>
                      <a:prstClr val="black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" charset="-127"/>
                  </a:endParaRPr>
                </a:p>
              </p:txBody>
            </p:sp>
          </p:grpSp>
          <p:pic>
            <p:nvPicPr>
              <p:cNvPr id="134" name="그림 133"/>
              <p:cNvPicPr>
                <a:picLocks noChangeAspect="1"/>
              </p:cNvPicPr>
              <p:nvPr/>
            </p:nvPicPr>
            <p:blipFill>
              <a:blip r:embed="rId13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63129" y="3535440"/>
                <a:ext cx="78738" cy="78738"/>
              </a:xfrm>
              <a:prstGeom prst="rect">
                <a:avLst/>
              </a:prstGeom>
            </p:spPr>
          </p:pic>
        </p:grpSp>
        <p:sp>
          <p:nvSpPr>
            <p:cNvPr id="13" name="십자형[C] 12"/>
            <p:cNvSpPr/>
            <p:nvPr/>
          </p:nvSpPr>
          <p:spPr>
            <a:xfrm rot="2700000">
              <a:off x="9706334" y="4685599"/>
              <a:ext cx="78038" cy="78038"/>
            </a:xfrm>
            <a:prstGeom prst="plus">
              <a:avLst>
                <a:gd name="adj" fmla="val 43853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8150199" y="5825078"/>
            <a:ext cx="1870570" cy="315532"/>
            <a:chOff x="8038509" y="5308238"/>
            <a:chExt cx="1870570" cy="315532"/>
          </a:xfrm>
        </p:grpSpPr>
        <p:grpSp>
          <p:nvGrpSpPr>
            <p:cNvPr id="140" name="그룹 139"/>
            <p:cNvGrpSpPr/>
            <p:nvPr/>
          </p:nvGrpSpPr>
          <p:grpSpPr>
            <a:xfrm>
              <a:off x="8038509" y="5308238"/>
              <a:ext cx="1870570" cy="315532"/>
              <a:chOff x="10169220" y="3495452"/>
              <a:chExt cx="1870570" cy="315532"/>
            </a:xfrm>
          </p:grpSpPr>
          <p:grpSp>
            <p:nvGrpSpPr>
              <p:cNvPr id="141" name="그룹 140"/>
              <p:cNvGrpSpPr/>
              <p:nvPr/>
            </p:nvGrpSpPr>
            <p:grpSpPr>
              <a:xfrm>
                <a:off x="10169220" y="3495452"/>
                <a:ext cx="1764184" cy="315532"/>
                <a:chOff x="4531449" y="2839943"/>
                <a:chExt cx="2121235" cy="315532"/>
              </a:xfrm>
            </p:grpSpPr>
            <p:sp>
              <p:nvSpPr>
                <p:cNvPr id="145" name="Username Box"/>
                <p:cNvSpPr>
                  <a:spLocks/>
                </p:cNvSpPr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4531449" y="2839943"/>
                  <a:ext cx="2121235" cy="157766"/>
                </a:xfrm>
                <a:prstGeom prst="rect">
                  <a:avLst/>
                </a:prstGeom>
                <a:solidFill>
                  <a:schemeClr val="bg1"/>
                </a:solidFill>
                <a:ln w="3175" cap="flat" cmpd="sng" algn="ctr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72000" tIns="32400" rIns="72000" bIns="32400" rtlCol="0" anchor="t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336699"/>
                    </a:buClr>
                  </a:pPr>
                  <a:r>
                    <a:rPr lang="en-US" altLang="ko-KR" sz="600" dirty="0">
                      <a:solidFill>
                        <a:prstClr val="black"/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Nanum Gothic" charset="-127"/>
                    </a:rPr>
                    <a:t>02_</a:t>
                  </a:r>
                </a:p>
              </p:txBody>
            </p:sp>
            <p:sp>
              <p:nvSpPr>
                <p:cNvPr id="147" name="Username Box"/>
                <p:cNvSpPr>
                  <a:spLocks/>
                </p:cNvSpPr>
                <p:nvPr>
                  <p:custDataLst>
                    <p:tags r:id="rId3"/>
                  </p:custDataLst>
                </p:nvPr>
              </p:nvSpPr>
              <p:spPr bwMode="auto">
                <a:xfrm>
                  <a:off x="4531449" y="2997709"/>
                  <a:ext cx="2121235" cy="157766"/>
                </a:xfrm>
                <a:prstGeom prst="rect">
                  <a:avLst/>
                </a:prstGeom>
                <a:solidFill>
                  <a:schemeClr val="bg1"/>
                </a:solidFill>
                <a:ln w="3175" cap="flat" cmpd="sng" algn="ctr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72000" tIns="32400" rIns="72000" bIns="32400" rtlCol="0" anchor="t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sz="600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나눔고딕" panose="020D0604000000000000" pitchFamily="50" charset="-127"/>
                      <a:ea typeface="나눔고딕" panose="020D0604000000000000" pitchFamily="50" charset="-127"/>
                      <a:cs typeface="Nanum Gothic" charset="-127"/>
                    </a:rPr>
                    <a:t>데이터소스이 없습니다</a:t>
                  </a:r>
                  <a:endParaRPr lang="en-US" altLang="ko-KR" sz="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Nanum Gothic" charset="-127"/>
                  </a:endParaRPr>
                </a:p>
              </p:txBody>
            </p:sp>
          </p:grpSp>
          <p:pic>
            <p:nvPicPr>
              <p:cNvPr id="144" name="그림 143"/>
              <p:cNvPicPr>
                <a:picLocks noChangeAspect="1"/>
              </p:cNvPicPr>
              <p:nvPr/>
            </p:nvPicPr>
            <p:blipFill>
              <a:blip r:embed="rId13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961052" y="3535440"/>
                <a:ext cx="78738" cy="78738"/>
              </a:xfrm>
              <a:prstGeom prst="rect">
                <a:avLst/>
              </a:prstGeom>
            </p:spPr>
          </p:pic>
        </p:grpSp>
        <p:sp>
          <p:nvSpPr>
            <p:cNvPr id="149" name="십자형[C] 148"/>
            <p:cNvSpPr/>
            <p:nvPr/>
          </p:nvSpPr>
          <p:spPr>
            <a:xfrm rot="2700000">
              <a:off x="9706334" y="5352858"/>
              <a:ext cx="78038" cy="78038"/>
            </a:xfrm>
            <a:prstGeom prst="plus">
              <a:avLst>
                <a:gd name="adj" fmla="val 43853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endParaRPr>
            </a:p>
          </p:txBody>
        </p:sp>
      </p:grpSp>
      <p:cxnSp>
        <p:nvCxnSpPr>
          <p:cNvPr id="161" name="직선 화살표 연결선 160"/>
          <p:cNvCxnSpPr/>
          <p:nvPr/>
        </p:nvCxnSpPr>
        <p:spPr>
          <a:xfrm>
            <a:off x="9983274" y="3821634"/>
            <a:ext cx="0" cy="349884"/>
          </a:xfrm>
          <a:prstGeom prst="straightConnector1">
            <a:avLst/>
          </a:prstGeom>
          <a:ln>
            <a:solidFill>
              <a:srgbClr val="00B0F0"/>
            </a:solidFill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직사각형 106"/>
          <p:cNvSpPr/>
          <p:nvPr/>
        </p:nvSpPr>
        <p:spPr>
          <a:xfrm>
            <a:off x="1993449" y="649415"/>
            <a:ext cx="3653744" cy="60703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Set join</a:t>
            </a:r>
            <a:endParaRPr lang="en-US" altLang="ko-KR" sz="10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986499" y="504093"/>
            <a:ext cx="525395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mr-IN" altLang="ko-KR" sz="5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[037.</a:t>
            </a:r>
            <a:r>
              <a:rPr lang="en-US" altLang="ko-KR" sz="5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1</a:t>
            </a:r>
            <a:r>
              <a:rPr lang="mr-IN" altLang="ko-KR" sz="5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]</a:t>
            </a:r>
            <a:endParaRPr lang="ko-KR" altLang="en-US" sz="5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30" name="모서리가 둥근 직사각형 127"/>
          <p:cNvSpPr/>
          <p:nvPr/>
        </p:nvSpPr>
        <p:spPr>
          <a:xfrm>
            <a:off x="7289624" y="6459093"/>
            <a:ext cx="770157" cy="200037"/>
          </a:xfrm>
          <a:prstGeom prst="roundRect">
            <a:avLst>
              <a:gd name="adj" fmla="val 18668"/>
            </a:avLst>
          </a:prstGeom>
          <a:solidFill>
            <a:schemeClr val="bg1">
              <a:lumMod val="7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Show result</a:t>
            </a:r>
            <a:endParaRPr lang="ko-KR" altLang="en-US" sz="7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2028925" y="1350334"/>
            <a:ext cx="1825660" cy="2059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Join column</a:t>
            </a:r>
            <a:endParaRPr kumimoji="1" lang="ko-KR" altLang="en-US" sz="700" b="1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2040995" y="2079371"/>
            <a:ext cx="1825660" cy="2059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60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☑</a:t>
            </a:r>
            <a:r>
              <a:rPr lang="en-US" altLang="ko-KR" sz="60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Select all</a:t>
            </a:r>
            <a:endParaRPr kumimoji="1"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2692929" y="2287447"/>
            <a:ext cx="2323313" cy="2059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60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☑</a:t>
            </a:r>
            <a:r>
              <a:rPr lang="en-US" altLang="ko-KR" sz="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                                   </a:t>
            </a:r>
            <a:r>
              <a:rPr lang="ko-KR" altLang="en-US" sz="60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☑</a:t>
            </a:r>
            <a:r>
              <a:rPr lang="en-US" altLang="ko-KR" sz="60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                                  </a:t>
            </a:r>
            <a:r>
              <a:rPr lang="ko-KR" altLang="en-US" sz="60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☑</a:t>
            </a:r>
            <a:endParaRPr kumimoji="1"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cxnSp>
        <p:nvCxnSpPr>
          <p:cNvPr id="143" name="직선 연결선[R] 142"/>
          <p:cNvCxnSpPr/>
          <p:nvPr/>
        </p:nvCxnSpPr>
        <p:spPr>
          <a:xfrm>
            <a:off x="2040989" y="6299200"/>
            <a:ext cx="6066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Username Box"/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8177744" y="437885"/>
            <a:ext cx="1805530" cy="527098"/>
          </a:xfrm>
          <a:prstGeom prst="rect">
            <a:avLst/>
          </a:prstGeom>
          <a:solidFill>
            <a:srgbClr val="7030A0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60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활성 조건 </a:t>
            </a:r>
            <a:r>
              <a:rPr lang="en-US" altLang="ko-KR" sz="60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:</a:t>
            </a:r>
            <a:r>
              <a:rPr lang="ko-KR" altLang="en-US" sz="60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</a:t>
            </a:r>
            <a:endParaRPr lang="en-US" altLang="ko-KR" sz="60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60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조인 컬럼 </a:t>
            </a:r>
            <a:r>
              <a:rPr lang="en-US" altLang="ko-KR" sz="60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:</a:t>
            </a:r>
            <a:r>
              <a:rPr lang="ko-KR" altLang="en-US" sz="60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마스터 데이터셋 컬럼 </a:t>
            </a:r>
            <a:r>
              <a:rPr lang="en-US" altLang="ko-KR" sz="60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1</a:t>
            </a:r>
            <a:r>
              <a:rPr lang="ko-KR" altLang="en-US" sz="60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개 이상 </a:t>
            </a:r>
            <a:r>
              <a:rPr lang="en-US" altLang="ko-KR" sz="60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/</a:t>
            </a:r>
            <a:r>
              <a:rPr lang="ko-KR" altLang="en-US" sz="60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조인할 데이터소스 컬럼 </a:t>
            </a:r>
            <a:r>
              <a:rPr lang="en-US" altLang="ko-KR" sz="60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1</a:t>
            </a:r>
            <a:r>
              <a:rPr lang="ko-KR" altLang="en-US" sz="60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개 이상 선택</a:t>
            </a:r>
            <a:endParaRPr lang="en-US" altLang="ko-KR" sz="60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60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조인 타입 </a:t>
            </a:r>
            <a:r>
              <a:rPr lang="en-US" altLang="ko-KR" sz="60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1</a:t>
            </a:r>
            <a:r>
              <a:rPr lang="ko-KR" altLang="en-US" sz="60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개 선택</a:t>
            </a:r>
            <a:endParaRPr lang="en-US" altLang="ko-KR" sz="60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60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조인키 </a:t>
            </a:r>
            <a:r>
              <a:rPr lang="en-US" altLang="ko-KR" sz="60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1</a:t>
            </a:r>
            <a:r>
              <a:rPr lang="ko-KR" altLang="en-US" sz="60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개 이상 선택</a:t>
            </a:r>
            <a:endParaRPr lang="en-US" altLang="ko-KR" sz="60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cxnSp>
        <p:nvCxnSpPr>
          <p:cNvPr id="7" name="직선 연결선[R] 6"/>
          <p:cNvCxnSpPr>
            <a:stCxn id="148" idx="1"/>
            <a:endCxn id="116" idx="0"/>
          </p:cNvCxnSpPr>
          <p:nvPr/>
        </p:nvCxnSpPr>
        <p:spPr>
          <a:xfrm flipH="1">
            <a:off x="7787433" y="701434"/>
            <a:ext cx="390311" cy="128798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[R] 150"/>
          <p:cNvCxnSpPr>
            <a:stCxn id="148" idx="1"/>
            <a:endCxn id="130" idx="0"/>
          </p:cNvCxnSpPr>
          <p:nvPr/>
        </p:nvCxnSpPr>
        <p:spPr>
          <a:xfrm flipH="1">
            <a:off x="7674703" y="701434"/>
            <a:ext cx="503041" cy="5757659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Oval 55"/>
          <p:cNvSpPr/>
          <p:nvPr/>
        </p:nvSpPr>
        <p:spPr>
          <a:xfrm>
            <a:off x="4648638" y="6508445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4</a:t>
            </a:r>
            <a:endParaRPr lang="en-US" sz="6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15" name="직사각형 104"/>
          <p:cNvSpPr/>
          <p:nvPr/>
        </p:nvSpPr>
        <p:spPr>
          <a:xfrm>
            <a:off x="4460639" y="6453190"/>
            <a:ext cx="2828985" cy="2059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You can check the results after selecting required items</a:t>
            </a:r>
            <a:endParaRPr kumimoji="1" lang="ko-KR" altLang="en-US" sz="7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09043" y="1920834"/>
            <a:ext cx="26161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/>
              <a:t>▼</a:t>
            </a:r>
          </a:p>
        </p:txBody>
      </p:sp>
      <p:grpSp>
        <p:nvGrpSpPr>
          <p:cNvPr id="112" name="그룹 111"/>
          <p:cNvGrpSpPr/>
          <p:nvPr/>
        </p:nvGrpSpPr>
        <p:grpSpPr>
          <a:xfrm>
            <a:off x="6960767" y="830232"/>
            <a:ext cx="1099015" cy="200037"/>
            <a:chOff x="4093583" y="6193790"/>
            <a:chExt cx="2358094" cy="249130"/>
          </a:xfrm>
        </p:grpSpPr>
        <p:sp>
          <p:nvSpPr>
            <p:cNvPr id="116" name="모서리가 둥근 직사각형 127"/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rPr>
                <a:t>Join</a:t>
              </a:r>
              <a:endParaRPr lang="ko-KR" altLang="en-US" sz="70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endParaRPr>
            </a:p>
          </p:txBody>
        </p:sp>
        <p:sp>
          <p:nvSpPr>
            <p:cNvPr id="117" name="모서리가 둥근 직사각형 127"/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rPr>
                <a:t>Cancel</a:t>
              </a:r>
              <a:endParaRPr lang="ko-KR" altLang="en-US" sz="70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endParaRPr>
            </a:p>
          </p:txBody>
        </p:sp>
      </p:grpSp>
      <p:sp>
        <p:nvSpPr>
          <p:cNvPr id="111" name="직사각형 110">
            <a:extLst>
              <a:ext uri="{FF2B5EF4-FFF2-40B4-BE49-F238E27FC236}">
                <a16:creationId xmlns:a16="http://schemas.microsoft.com/office/drawing/2014/main" xmlns="" id="{5D19A493-AF25-D742-9870-7759484F14BA}"/>
              </a:ext>
            </a:extLst>
          </p:cNvPr>
          <p:cNvSpPr/>
          <p:nvPr/>
        </p:nvSpPr>
        <p:spPr>
          <a:xfrm>
            <a:off x="5198226" y="2100938"/>
            <a:ext cx="1761986" cy="2844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kumimoji="1" lang="ko-KR" altLang="en-US" sz="500" dirty="0">
                <a:solidFill>
                  <a:schemeClr val="tx1"/>
                </a:solidFill>
                <a:latin typeface="+mn-ea"/>
                <a:cs typeface="Nanum Gothic" charset="-127"/>
                <a:sym typeface="Wingdings"/>
              </a:rPr>
              <a:t>주의</a:t>
            </a:r>
            <a:r>
              <a:rPr kumimoji="1" lang="en-US" altLang="ko-KR" sz="500" dirty="0">
                <a:solidFill>
                  <a:schemeClr val="tx1"/>
                </a:solidFill>
                <a:latin typeface="+mn-ea"/>
                <a:cs typeface="Nanum Gothic" charset="-127"/>
                <a:sym typeface="Wingdings"/>
              </a:rPr>
              <a:t>)</a:t>
            </a:r>
          </a:p>
          <a:p>
            <a:pPr marL="92075" indent="-92075">
              <a:buAutoNum type="arabicPeriod"/>
            </a:pPr>
            <a:r>
              <a:rPr kumimoji="1" lang="en-US" altLang="ko-KR" sz="500" dirty="0">
                <a:solidFill>
                  <a:schemeClr val="tx1"/>
                </a:solidFill>
                <a:latin typeface="+mn-ea"/>
                <a:cs typeface="Nanum Gothic" charset="-127"/>
                <a:sym typeface="Wingdings"/>
              </a:rPr>
              <a:t>Self-join</a:t>
            </a:r>
            <a:r>
              <a:rPr kumimoji="1" lang="ko-KR" altLang="en-US" sz="500" dirty="0">
                <a:solidFill>
                  <a:schemeClr val="tx1"/>
                </a:solidFill>
                <a:latin typeface="+mn-ea"/>
                <a:cs typeface="Nanum Gothic" charset="-127"/>
                <a:sym typeface="Wingdings"/>
              </a:rPr>
              <a:t> 불가</a:t>
            </a:r>
            <a:endParaRPr kumimoji="1" lang="en-US" altLang="ko-KR" sz="500" dirty="0">
              <a:solidFill>
                <a:schemeClr val="tx1"/>
              </a:solidFill>
              <a:latin typeface="+mn-ea"/>
              <a:cs typeface="Nanum Gothic" charset="-127"/>
              <a:sym typeface="Wingdings"/>
            </a:endParaRPr>
          </a:p>
          <a:p>
            <a:pPr marL="92075" indent="-92075">
              <a:buAutoNum type="arabicPeriod"/>
            </a:pPr>
            <a:r>
              <a:rPr kumimoji="1" lang="ko-KR" altLang="en-US" sz="500" dirty="0" err="1">
                <a:solidFill>
                  <a:schemeClr val="tx1"/>
                </a:solidFill>
                <a:latin typeface="+mn-ea"/>
                <a:cs typeface="Nanum Gothic" charset="-127"/>
                <a:sym typeface="Wingdings"/>
              </a:rPr>
              <a:t>적재형</a:t>
            </a:r>
            <a:r>
              <a:rPr kumimoji="1" lang="ko-KR" altLang="en-US" sz="500" dirty="0">
                <a:solidFill>
                  <a:schemeClr val="tx1"/>
                </a:solidFill>
                <a:latin typeface="+mn-ea"/>
                <a:cs typeface="Nanum Gothic" charset="-127"/>
                <a:sym typeface="Wingdings"/>
              </a:rPr>
              <a:t> 데이터소스만 선택 가능</a:t>
            </a:r>
            <a:endParaRPr kumimoji="1" lang="en-US" altLang="ko-KR" sz="500" dirty="0">
              <a:solidFill>
                <a:schemeClr val="tx1"/>
              </a:solidFill>
              <a:latin typeface="+mn-ea"/>
              <a:cs typeface="Nanum Gothic" charset="-127"/>
              <a:sym typeface="Wingdings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xmlns="" id="{A3E62E5B-7CD4-5F41-96DD-195932F39C8E}"/>
              </a:ext>
            </a:extLst>
          </p:cNvPr>
          <p:cNvSpPr/>
          <p:nvPr/>
        </p:nvSpPr>
        <p:spPr>
          <a:xfrm>
            <a:off x="11533414" y="25450"/>
            <a:ext cx="324425" cy="192306"/>
          </a:xfrm>
          <a:prstGeom prst="rect">
            <a:avLst/>
          </a:prstGeom>
          <a:solidFill>
            <a:srgbClr val="00FA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V.1.00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69108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그룹 110"/>
          <p:cNvGrpSpPr/>
          <p:nvPr/>
        </p:nvGrpSpPr>
        <p:grpSpPr>
          <a:xfrm>
            <a:off x="4204944" y="1849809"/>
            <a:ext cx="817662" cy="162382"/>
            <a:chOff x="5321674" y="1096566"/>
            <a:chExt cx="940062" cy="186690"/>
          </a:xfrm>
        </p:grpSpPr>
        <p:sp>
          <p:nvSpPr>
            <p:cNvPr id="114" name="모서리가 둥근 직사각형 114"/>
            <p:cNvSpPr/>
            <p:nvPr/>
          </p:nvSpPr>
          <p:spPr>
            <a:xfrm>
              <a:off x="5321674" y="1096568"/>
              <a:ext cx="470031" cy="186688"/>
            </a:xfrm>
            <a:custGeom>
              <a:avLst/>
              <a:gdLst>
                <a:gd name="connsiteX0" fmla="*/ 0 w 494861"/>
                <a:gd name="connsiteY0" fmla="*/ 24830 h 186688"/>
                <a:gd name="connsiteX1" fmla="*/ 24830 w 494861"/>
                <a:gd name="connsiteY1" fmla="*/ 0 h 186688"/>
                <a:gd name="connsiteX2" fmla="*/ 470031 w 494861"/>
                <a:gd name="connsiteY2" fmla="*/ 0 h 186688"/>
                <a:gd name="connsiteX3" fmla="*/ 494861 w 494861"/>
                <a:gd name="connsiteY3" fmla="*/ 24830 h 186688"/>
                <a:gd name="connsiteX4" fmla="*/ 494861 w 494861"/>
                <a:gd name="connsiteY4" fmla="*/ 161858 h 186688"/>
                <a:gd name="connsiteX5" fmla="*/ 470031 w 494861"/>
                <a:gd name="connsiteY5" fmla="*/ 186688 h 186688"/>
                <a:gd name="connsiteX6" fmla="*/ 24830 w 494861"/>
                <a:gd name="connsiteY6" fmla="*/ 186688 h 186688"/>
                <a:gd name="connsiteX7" fmla="*/ 0 w 494861"/>
                <a:gd name="connsiteY7" fmla="*/ 161858 h 186688"/>
                <a:gd name="connsiteX8" fmla="*/ 0 w 494861"/>
                <a:gd name="connsiteY8" fmla="*/ 24830 h 186688"/>
                <a:gd name="connsiteX0" fmla="*/ 0 w 512698"/>
                <a:gd name="connsiteY0" fmla="*/ 24830 h 186688"/>
                <a:gd name="connsiteX1" fmla="*/ 24830 w 512698"/>
                <a:gd name="connsiteY1" fmla="*/ 0 h 186688"/>
                <a:gd name="connsiteX2" fmla="*/ 470031 w 512698"/>
                <a:gd name="connsiteY2" fmla="*/ 0 h 186688"/>
                <a:gd name="connsiteX3" fmla="*/ 494861 w 512698"/>
                <a:gd name="connsiteY3" fmla="*/ 161858 h 186688"/>
                <a:gd name="connsiteX4" fmla="*/ 470031 w 512698"/>
                <a:gd name="connsiteY4" fmla="*/ 186688 h 186688"/>
                <a:gd name="connsiteX5" fmla="*/ 24830 w 512698"/>
                <a:gd name="connsiteY5" fmla="*/ 186688 h 186688"/>
                <a:gd name="connsiteX6" fmla="*/ 0 w 512698"/>
                <a:gd name="connsiteY6" fmla="*/ 161858 h 186688"/>
                <a:gd name="connsiteX7" fmla="*/ 0 w 512698"/>
                <a:gd name="connsiteY7" fmla="*/ 24830 h 186688"/>
                <a:gd name="connsiteX0" fmla="*/ 0 w 525681"/>
                <a:gd name="connsiteY0" fmla="*/ 24830 h 186688"/>
                <a:gd name="connsiteX1" fmla="*/ 24830 w 525681"/>
                <a:gd name="connsiteY1" fmla="*/ 0 h 186688"/>
                <a:gd name="connsiteX2" fmla="*/ 470031 w 525681"/>
                <a:gd name="connsiteY2" fmla="*/ 0 h 186688"/>
                <a:gd name="connsiteX3" fmla="*/ 470031 w 525681"/>
                <a:gd name="connsiteY3" fmla="*/ 186688 h 186688"/>
                <a:gd name="connsiteX4" fmla="*/ 24830 w 525681"/>
                <a:gd name="connsiteY4" fmla="*/ 186688 h 186688"/>
                <a:gd name="connsiteX5" fmla="*/ 0 w 525681"/>
                <a:gd name="connsiteY5" fmla="*/ 161858 h 186688"/>
                <a:gd name="connsiteX6" fmla="*/ 0 w 525681"/>
                <a:gd name="connsiteY6" fmla="*/ 24830 h 186688"/>
                <a:gd name="connsiteX0" fmla="*/ 0 w 503008"/>
                <a:gd name="connsiteY0" fmla="*/ 24830 h 186688"/>
                <a:gd name="connsiteX1" fmla="*/ 24830 w 503008"/>
                <a:gd name="connsiteY1" fmla="*/ 0 h 186688"/>
                <a:gd name="connsiteX2" fmla="*/ 470031 w 503008"/>
                <a:gd name="connsiteY2" fmla="*/ 0 h 186688"/>
                <a:gd name="connsiteX3" fmla="*/ 470031 w 503008"/>
                <a:gd name="connsiteY3" fmla="*/ 186688 h 186688"/>
                <a:gd name="connsiteX4" fmla="*/ 24830 w 503008"/>
                <a:gd name="connsiteY4" fmla="*/ 186688 h 186688"/>
                <a:gd name="connsiteX5" fmla="*/ 0 w 503008"/>
                <a:gd name="connsiteY5" fmla="*/ 161858 h 186688"/>
                <a:gd name="connsiteX6" fmla="*/ 0 w 503008"/>
                <a:gd name="connsiteY6" fmla="*/ 24830 h 186688"/>
                <a:gd name="connsiteX0" fmla="*/ 0 w 470031"/>
                <a:gd name="connsiteY0" fmla="*/ 24830 h 186688"/>
                <a:gd name="connsiteX1" fmla="*/ 24830 w 470031"/>
                <a:gd name="connsiteY1" fmla="*/ 0 h 186688"/>
                <a:gd name="connsiteX2" fmla="*/ 470031 w 470031"/>
                <a:gd name="connsiteY2" fmla="*/ 0 h 186688"/>
                <a:gd name="connsiteX3" fmla="*/ 470031 w 470031"/>
                <a:gd name="connsiteY3" fmla="*/ 186688 h 186688"/>
                <a:gd name="connsiteX4" fmla="*/ 24830 w 470031"/>
                <a:gd name="connsiteY4" fmla="*/ 186688 h 186688"/>
                <a:gd name="connsiteX5" fmla="*/ 0 w 470031"/>
                <a:gd name="connsiteY5" fmla="*/ 161858 h 186688"/>
                <a:gd name="connsiteX6" fmla="*/ 0 w 470031"/>
                <a:gd name="connsiteY6" fmla="*/ 24830 h 186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0031" h="186688">
                  <a:moveTo>
                    <a:pt x="0" y="24830"/>
                  </a:moveTo>
                  <a:cubicBezTo>
                    <a:pt x="0" y="11117"/>
                    <a:pt x="11117" y="0"/>
                    <a:pt x="24830" y="0"/>
                  </a:cubicBezTo>
                  <a:lnTo>
                    <a:pt x="470031" y="0"/>
                  </a:lnTo>
                  <a:lnTo>
                    <a:pt x="470031" y="186688"/>
                  </a:lnTo>
                  <a:lnTo>
                    <a:pt x="24830" y="186688"/>
                  </a:lnTo>
                  <a:cubicBezTo>
                    <a:pt x="11117" y="186688"/>
                    <a:pt x="0" y="175571"/>
                    <a:pt x="0" y="161858"/>
                  </a:cubicBezTo>
                  <a:lnTo>
                    <a:pt x="0" y="2483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endParaRPr>
            </a:p>
          </p:txBody>
        </p:sp>
        <p:grpSp>
          <p:nvGrpSpPr>
            <p:cNvPr id="115" name="그룹 114"/>
            <p:cNvGrpSpPr/>
            <p:nvPr/>
          </p:nvGrpSpPr>
          <p:grpSpPr>
            <a:xfrm>
              <a:off x="5499252" y="1131380"/>
              <a:ext cx="116393" cy="116393"/>
              <a:chOff x="5199443" y="1081903"/>
              <a:chExt cx="852062" cy="852063"/>
            </a:xfrm>
          </p:grpSpPr>
          <p:sp>
            <p:nvSpPr>
              <p:cNvPr id="118" name="모서리가 둥근 직사각형 117"/>
              <p:cNvSpPr/>
              <p:nvPr userDrawn="1"/>
            </p:nvSpPr>
            <p:spPr>
              <a:xfrm>
                <a:off x="5199443" y="1081903"/>
                <a:ext cx="852062" cy="852062"/>
              </a:xfrm>
              <a:prstGeom prst="round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cxnSp>
            <p:nvCxnSpPr>
              <p:cNvPr id="119" name="직선 연결선[R] 118"/>
              <p:cNvCxnSpPr/>
              <p:nvPr userDrawn="1"/>
            </p:nvCxnSpPr>
            <p:spPr>
              <a:xfrm>
                <a:off x="5199443" y="1323124"/>
                <a:ext cx="852062" cy="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1" name="그룹 120"/>
              <p:cNvGrpSpPr/>
              <p:nvPr userDrawn="1"/>
            </p:nvGrpSpPr>
            <p:grpSpPr>
              <a:xfrm>
                <a:off x="5486400" y="1311600"/>
                <a:ext cx="325488" cy="622366"/>
                <a:chOff x="5486400" y="1379532"/>
                <a:chExt cx="325488" cy="554433"/>
              </a:xfrm>
            </p:grpSpPr>
            <p:cxnSp>
              <p:nvCxnSpPr>
                <p:cNvPr id="122" name="직선 연결선[R] 121"/>
                <p:cNvCxnSpPr/>
                <p:nvPr userDrawn="1"/>
              </p:nvCxnSpPr>
              <p:spPr>
                <a:xfrm>
                  <a:off x="5486400" y="1379532"/>
                  <a:ext cx="0" cy="554433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[R] 123"/>
                <p:cNvCxnSpPr/>
                <p:nvPr userDrawn="1"/>
              </p:nvCxnSpPr>
              <p:spPr>
                <a:xfrm>
                  <a:off x="5811888" y="1379532"/>
                  <a:ext cx="0" cy="554433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6" name="모서리가 둥근 직사각형 114"/>
            <p:cNvSpPr/>
            <p:nvPr/>
          </p:nvSpPr>
          <p:spPr>
            <a:xfrm rot="10800000">
              <a:off x="5791705" y="1096568"/>
              <a:ext cx="470031" cy="186688"/>
            </a:xfrm>
            <a:custGeom>
              <a:avLst/>
              <a:gdLst>
                <a:gd name="connsiteX0" fmla="*/ 0 w 494861"/>
                <a:gd name="connsiteY0" fmla="*/ 24830 h 186688"/>
                <a:gd name="connsiteX1" fmla="*/ 24830 w 494861"/>
                <a:gd name="connsiteY1" fmla="*/ 0 h 186688"/>
                <a:gd name="connsiteX2" fmla="*/ 470031 w 494861"/>
                <a:gd name="connsiteY2" fmla="*/ 0 h 186688"/>
                <a:gd name="connsiteX3" fmla="*/ 494861 w 494861"/>
                <a:gd name="connsiteY3" fmla="*/ 24830 h 186688"/>
                <a:gd name="connsiteX4" fmla="*/ 494861 w 494861"/>
                <a:gd name="connsiteY4" fmla="*/ 161858 h 186688"/>
                <a:gd name="connsiteX5" fmla="*/ 470031 w 494861"/>
                <a:gd name="connsiteY5" fmla="*/ 186688 h 186688"/>
                <a:gd name="connsiteX6" fmla="*/ 24830 w 494861"/>
                <a:gd name="connsiteY6" fmla="*/ 186688 h 186688"/>
                <a:gd name="connsiteX7" fmla="*/ 0 w 494861"/>
                <a:gd name="connsiteY7" fmla="*/ 161858 h 186688"/>
                <a:gd name="connsiteX8" fmla="*/ 0 w 494861"/>
                <a:gd name="connsiteY8" fmla="*/ 24830 h 186688"/>
                <a:gd name="connsiteX0" fmla="*/ 0 w 512698"/>
                <a:gd name="connsiteY0" fmla="*/ 24830 h 186688"/>
                <a:gd name="connsiteX1" fmla="*/ 24830 w 512698"/>
                <a:gd name="connsiteY1" fmla="*/ 0 h 186688"/>
                <a:gd name="connsiteX2" fmla="*/ 470031 w 512698"/>
                <a:gd name="connsiteY2" fmla="*/ 0 h 186688"/>
                <a:gd name="connsiteX3" fmla="*/ 494861 w 512698"/>
                <a:gd name="connsiteY3" fmla="*/ 161858 h 186688"/>
                <a:gd name="connsiteX4" fmla="*/ 470031 w 512698"/>
                <a:gd name="connsiteY4" fmla="*/ 186688 h 186688"/>
                <a:gd name="connsiteX5" fmla="*/ 24830 w 512698"/>
                <a:gd name="connsiteY5" fmla="*/ 186688 h 186688"/>
                <a:gd name="connsiteX6" fmla="*/ 0 w 512698"/>
                <a:gd name="connsiteY6" fmla="*/ 161858 h 186688"/>
                <a:gd name="connsiteX7" fmla="*/ 0 w 512698"/>
                <a:gd name="connsiteY7" fmla="*/ 24830 h 186688"/>
                <a:gd name="connsiteX0" fmla="*/ 0 w 525681"/>
                <a:gd name="connsiteY0" fmla="*/ 24830 h 186688"/>
                <a:gd name="connsiteX1" fmla="*/ 24830 w 525681"/>
                <a:gd name="connsiteY1" fmla="*/ 0 h 186688"/>
                <a:gd name="connsiteX2" fmla="*/ 470031 w 525681"/>
                <a:gd name="connsiteY2" fmla="*/ 0 h 186688"/>
                <a:gd name="connsiteX3" fmla="*/ 470031 w 525681"/>
                <a:gd name="connsiteY3" fmla="*/ 186688 h 186688"/>
                <a:gd name="connsiteX4" fmla="*/ 24830 w 525681"/>
                <a:gd name="connsiteY4" fmla="*/ 186688 h 186688"/>
                <a:gd name="connsiteX5" fmla="*/ 0 w 525681"/>
                <a:gd name="connsiteY5" fmla="*/ 161858 h 186688"/>
                <a:gd name="connsiteX6" fmla="*/ 0 w 525681"/>
                <a:gd name="connsiteY6" fmla="*/ 24830 h 186688"/>
                <a:gd name="connsiteX0" fmla="*/ 0 w 503008"/>
                <a:gd name="connsiteY0" fmla="*/ 24830 h 186688"/>
                <a:gd name="connsiteX1" fmla="*/ 24830 w 503008"/>
                <a:gd name="connsiteY1" fmla="*/ 0 h 186688"/>
                <a:gd name="connsiteX2" fmla="*/ 470031 w 503008"/>
                <a:gd name="connsiteY2" fmla="*/ 0 h 186688"/>
                <a:gd name="connsiteX3" fmla="*/ 470031 w 503008"/>
                <a:gd name="connsiteY3" fmla="*/ 186688 h 186688"/>
                <a:gd name="connsiteX4" fmla="*/ 24830 w 503008"/>
                <a:gd name="connsiteY4" fmla="*/ 186688 h 186688"/>
                <a:gd name="connsiteX5" fmla="*/ 0 w 503008"/>
                <a:gd name="connsiteY5" fmla="*/ 161858 h 186688"/>
                <a:gd name="connsiteX6" fmla="*/ 0 w 503008"/>
                <a:gd name="connsiteY6" fmla="*/ 24830 h 186688"/>
                <a:gd name="connsiteX0" fmla="*/ 0 w 470031"/>
                <a:gd name="connsiteY0" fmla="*/ 24830 h 186688"/>
                <a:gd name="connsiteX1" fmla="*/ 24830 w 470031"/>
                <a:gd name="connsiteY1" fmla="*/ 0 h 186688"/>
                <a:gd name="connsiteX2" fmla="*/ 470031 w 470031"/>
                <a:gd name="connsiteY2" fmla="*/ 0 h 186688"/>
                <a:gd name="connsiteX3" fmla="*/ 470031 w 470031"/>
                <a:gd name="connsiteY3" fmla="*/ 186688 h 186688"/>
                <a:gd name="connsiteX4" fmla="*/ 24830 w 470031"/>
                <a:gd name="connsiteY4" fmla="*/ 186688 h 186688"/>
                <a:gd name="connsiteX5" fmla="*/ 0 w 470031"/>
                <a:gd name="connsiteY5" fmla="*/ 161858 h 186688"/>
                <a:gd name="connsiteX6" fmla="*/ 0 w 470031"/>
                <a:gd name="connsiteY6" fmla="*/ 24830 h 186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0031" h="186688">
                  <a:moveTo>
                    <a:pt x="0" y="24830"/>
                  </a:moveTo>
                  <a:cubicBezTo>
                    <a:pt x="0" y="11117"/>
                    <a:pt x="11117" y="0"/>
                    <a:pt x="24830" y="0"/>
                  </a:cubicBezTo>
                  <a:lnTo>
                    <a:pt x="470031" y="0"/>
                  </a:lnTo>
                  <a:lnTo>
                    <a:pt x="470031" y="186688"/>
                  </a:lnTo>
                  <a:lnTo>
                    <a:pt x="24830" y="186688"/>
                  </a:lnTo>
                  <a:cubicBezTo>
                    <a:pt x="11117" y="186688"/>
                    <a:pt x="0" y="175571"/>
                    <a:pt x="0" y="161858"/>
                  </a:cubicBezTo>
                  <a:lnTo>
                    <a:pt x="0" y="2483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endParaRPr>
            </a:p>
          </p:txBody>
        </p:sp>
        <p:pic>
          <p:nvPicPr>
            <p:cNvPr id="117" name="그림 11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9252" y="1096566"/>
              <a:ext cx="138876" cy="184093"/>
            </a:xfrm>
            <a:prstGeom prst="rect">
              <a:avLst/>
            </a:prstGeom>
          </p:spPr>
        </p:pic>
      </p:grp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 err="1">
                <a:cs typeface="Nanum Gothic" charset="-127"/>
              </a:rPr>
              <a:t>데이터소스</a:t>
            </a:r>
            <a:r>
              <a:rPr kumimoji="1" lang="ko-KR" altLang="en-US" dirty="0">
                <a:cs typeface="Nanum Gothic" charset="-127"/>
              </a:rPr>
              <a:t> 조인</a:t>
            </a:r>
            <a:r>
              <a:rPr kumimoji="1" lang="en-US" altLang="ko-KR" dirty="0">
                <a:cs typeface="Nanum Gothic" charset="-127"/>
              </a:rPr>
              <a:t>(3)</a:t>
            </a:r>
            <a:endParaRPr lang="ko-KR" altLang="en-US" dirty="0">
              <a:cs typeface="Nanum Gothic" charset="-127"/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xmlns="" id="{37F4195C-FA79-DD4F-93CD-D8D85FE73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1.3</a:t>
            </a:r>
            <a:r>
              <a:rPr kumimoji="1" lang="ko-KR" altLang="en-US" dirty="0"/>
              <a:t> 대시보드 생성 </a:t>
            </a:r>
            <a:r>
              <a:rPr kumimoji="1" lang="en-US" altLang="ko-KR" dirty="0"/>
              <a:t>2</a:t>
            </a:r>
            <a:r>
              <a:rPr kumimoji="1" lang="ko-KR" altLang="en-US" dirty="0"/>
              <a:t>단계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조인 팝업 </a:t>
            </a:r>
            <a:r>
              <a:rPr kumimoji="1" lang="en-US" altLang="ko-KR" dirty="0"/>
              <a:t>(</a:t>
            </a:r>
            <a:r>
              <a:rPr lang="ko-KR" altLang="en-US" dirty="0">
                <a:cs typeface="Nanum Gothic" charset="-127"/>
              </a:rPr>
              <a:t>조인할 데이터 </a:t>
            </a:r>
            <a:r>
              <a:rPr lang="ko-KR" altLang="en-US" dirty="0" err="1">
                <a:cs typeface="Nanum Gothic" charset="-127"/>
              </a:rPr>
              <a:t>미선택</a:t>
            </a:r>
            <a:r>
              <a:rPr lang="en-US" altLang="ko-KR" dirty="0">
                <a:cs typeface="Nanum Gothic" charset="-127"/>
              </a:rPr>
              <a:t>)</a:t>
            </a:r>
            <a:endParaRPr kumimoji="1" lang="ko-KR" altLang="en-US" dirty="0"/>
          </a:p>
        </p:txBody>
      </p:sp>
      <p:sp>
        <p:nvSpPr>
          <p:cNvPr id="3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rgbClr val="FFC000">
                    <a:lumMod val="75000"/>
                  </a:srgbClr>
                </a:solidFill>
                <a:cs typeface="Nanum Gothic" charset="-127"/>
              </a:rPr>
              <a:pPr/>
              <a:t>33</a:t>
            </a:fld>
            <a:endParaRPr lang="ko-KR" altLang="en-US" dirty="0">
              <a:solidFill>
                <a:srgbClr val="FFC000">
                  <a:lumMod val="75000"/>
                </a:srgbClr>
              </a:solidFill>
              <a:cs typeface="Nanum Gothic" charset="-127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dirty="0"/>
              <a:t>[</a:t>
            </a:r>
            <a:r>
              <a:rPr kumimoji="1" lang="ko-KR" altLang="en-US" dirty="0"/>
              <a:t>조인할 컬럼 </a:t>
            </a:r>
            <a:r>
              <a:rPr kumimoji="1" lang="ko-KR" altLang="en-US" dirty="0" err="1"/>
              <a:t>미선택</a:t>
            </a:r>
            <a:r>
              <a:rPr kumimoji="1" lang="ko-KR" altLang="en-US" dirty="0"/>
              <a:t> 시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선택된 조인 키 열람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마스터 데이터소스의 선택 컬럼 확인 가능 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조인할 데이터소스의 선택 컬럼 확인 가능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선택된 컬럼이 없을 경우 </a:t>
            </a:r>
            <a:r>
              <a:rPr kumimoji="1" lang="en-US" altLang="ko-KR" dirty="0"/>
              <a:t>‘empty’</a:t>
            </a:r>
            <a:r>
              <a:rPr kumimoji="1" lang="ko-KR" altLang="en-US" dirty="0"/>
              <a:t> 문구 표시</a:t>
            </a:r>
            <a:endParaRPr kumimoji="1" lang="en-US" altLang="ko-KR" dirty="0"/>
          </a:p>
          <a:p>
            <a:r>
              <a:rPr kumimoji="1" lang="ko-KR" altLang="en-US" dirty="0" err="1"/>
              <a:t>조인키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선택된 </a:t>
            </a:r>
            <a:r>
              <a:rPr kumimoji="1" lang="ko-KR" altLang="en-US" dirty="0" err="1"/>
              <a:t>조인키가</a:t>
            </a:r>
            <a:r>
              <a:rPr kumimoji="1" lang="ko-KR" altLang="en-US" dirty="0"/>
              <a:t> 없을 경우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문구 표시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문구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적어도 하나의 </a:t>
            </a:r>
            <a:r>
              <a:rPr kumimoji="1" lang="ko-KR" altLang="en-US" dirty="0" err="1"/>
              <a:t>조인키가</a:t>
            </a:r>
            <a:r>
              <a:rPr kumimoji="1" lang="ko-KR" altLang="en-US" dirty="0"/>
              <a:t> 선택되어야 합니다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조인키</a:t>
            </a:r>
            <a:r>
              <a:rPr kumimoji="1" lang="ko-KR" altLang="en-US" dirty="0"/>
              <a:t> 선택 영역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P.H :</a:t>
            </a:r>
            <a:r>
              <a:rPr kumimoji="1" lang="ko-KR" altLang="en-US" dirty="0"/>
              <a:t> </a:t>
            </a:r>
            <a:r>
              <a:rPr kumimoji="1" lang="en-US" altLang="ko-KR" dirty="0"/>
              <a:t>Empty</a:t>
            </a:r>
          </a:p>
          <a:p>
            <a:pPr lvl="2"/>
            <a:r>
              <a:rPr kumimoji="1" lang="ko-KR" altLang="en-US" dirty="0"/>
              <a:t>컬럼 이름 검색</a:t>
            </a:r>
            <a:r>
              <a:rPr kumimoji="1" lang="en-US" altLang="ko-KR" dirty="0"/>
              <a:t>/</a:t>
            </a:r>
            <a:r>
              <a:rPr kumimoji="1" lang="ko-KR" altLang="en-US" dirty="0"/>
              <a:t>선택 가능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추가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조인 가능한 </a:t>
            </a:r>
            <a:r>
              <a:rPr kumimoji="1" lang="ko-KR" altLang="en-US" dirty="0" err="1"/>
              <a:t>조인키가</a:t>
            </a:r>
            <a:r>
              <a:rPr kumimoji="1" lang="ko-KR" altLang="en-US" dirty="0"/>
              <a:t> 입력된 경우 활성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추가된 </a:t>
            </a:r>
            <a:r>
              <a:rPr kumimoji="1" lang="ko-KR" altLang="en-US" dirty="0" err="1"/>
              <a:t>조인키가</a:t>
            </a:r>
            <a:r>
              <a:rPr kumimoji="1" lang="ko-KR" altLang="en-US" dirty="0"/>
              <a:t> 없을 경우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비활성</a:t>
            </a:r>
            <a:endParaRPr kumimoji="1" lang="en-US" altLang="ko-KR" dirty="0"/>
          </a:p>
          <a:p>
            <a:pPr lvl="3"/>
            <a:r>
              <a:rPr kumimoji="1" lang="ko-KR" altLang="en-US" dirty="0"/>
              <a:t>아래에 문구 표시</a:t>
            </a:r>
            <a:r>
              <a:rPr kumimoji="1" lang="en-US" altLang="ko-KR" dirty="0"/>
              <a:t>.</a:t>
            </a:r>
            <a:r>
              <a:rPr kumimoji="1" lang="ko-KR" altLang="en-US" dirty="0"/>
              <a:t> 문구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조인키가</a:t>
            </a:r>
            <a:r>
              <a:rPr kumimoji="1" lang="ko-KR" altLang="en-US" dirty="0"/>
              <a:t> 없습니다</a:t>
            </a:r>
            <a:endParaRPr kumimoji="1" lang="en-US" altLang="ko-KR" dirty="0"/>
          </a:p>
          <a:p>
            <a:r>
              <a:rPr kumimoji="1" lang="ko-KR" altLang="en-US" dirty="0"/>
              <a:t>조인 타입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Inner / Left(default) / Right / Full outer</a:t>
            </a:r>
          </a:p>
          <a:p>
            <a:endParaRPr lang="ko-KR" altLang="en-US" dirty="0">
              <a:cs typeface="Nanum Gothic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2040995" y="1811947"/>
            <a:ext cx="1825660" cy="2059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</a:t>
            </a:r>
            <a:r>
              <a:rPr kumimoji="1" lang="ko-KR" altLang="en-US" sz="7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데이터소스</a:t>
            </a:r>
            <a:r>
              <a:rPr kumimoji="1" lang="en-US" altLang="ko-KR" sz="7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01</a:t>
            </a:r>
            <a:endParaRPr kumimoji="1" lang="ko-KR" altLang="en-US" sz="700" b="1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7271330" y="1849809"/>
            <a:ext cx="817662" cy="162382"/>
            <a:chOff x="5321674" y="1096566"/>
            <a:chExt cx="940062" cy="186690"/>
          </a:xfrm>
        </p:grpSpPr>
        <p:sp>
          <p:nvSpPr>
            <p:cNvPr id="94" name="모서리가 둥근 직사각형 114"/>
            <p:cNvSpPr/>
            <p:nvPr/>
          </p:nvSpPr>
          <p:spPr>
            <a:xfrm>
              <a:off x="5321674" y="1096568"/>
              <a:ext cx="470031" cy="186688"/>
            </a:xfrm>
            <a:custGeom>
              <a:avLst/>
              <a:gdLst>
                <a:gd name="connsiteX0" fmla="*/ 0 w 494861"/>
                <a:gd name="connsiteY0" fmla="*/ 24830 h 186688"/>
                <a:gd name="connsiteX1" fmla="*/ 24830 w 494861"/>
                <a:gd name="connsiteY1" fmla="*/ 0 h 186688"/>
                <a:gd name="connsiteX2" fmla="*/ 470031 w 494861"/>
                <a:gd name="connsiteY2" fmla="*/ 0 h 186688"/>
                <a:gd name="connsiteX3" fmla="*/ 494861 w 494861"/>
                <a:gd name="connsiteY3" fmla="*/ 24830 h 186688"/>
                <a:gd name="connsiteX4" fmla="*/ 494861 w 494861"/>
                <a:gd name="connsiteY4" fmla="*/ 161858 h 186688"/>
                <a:gd name="connsiteX5" fmla="*/ 470031 w 494861"/>
                <a:gd name="connsiteY5" fmla="*/ 186688 h 186688"/>
                <a:gd name="connsiteX6" fmla="*/ 24830 w 494861"/>
                <a:gd name="connsiteY6" fmla="*/ 186688 h 186688"/>
                <a:gd name="connsiteX7" fmla="*/ 0 w 494861"/>
                <a:gd name="connsiteY7" fmla="*/ 161858 h 186688"/>
                <a:gd name="connsiteX8" fmla="*/ 0 w 494861"/>
                <a:gd name="connsiteY8" fmla="*/ 24830 h 186688"/>
                <a:gd name="connsiteX0" fmla="*/ 0 w 512698"/>
                <a:gd name="connsiteY0" fmla="*/ 24830 h 186688"/>
                <a:gd name="connsiteX1" fmla="*/ 24830 w 512698"/>
                <a:gd name="connsiteY1" fmla="*/ 0 h 186688"/>
                <a:gd name="connsiteX2" fmla="*/ 470031 w 512698"/>
                <a:gd name="connsiteY2" fmla="*/ 0 h 186688"/>
                <a:gd name="connsiteX3" fmla="*/ 494861 w 512698"/>
                <a:gd name="connsiteY3" fmla="*/ 161858 h 186688"/>
                <a:gd name="connsiteX4" fmla="*/ 470031 w 512698"/>
                <a:gd name="connsiteY4" fmla="*/ 186688 h 186688"/>
                <a:gd name="connsiteX5" fmla="*/ 24830 w 512698"/>
                <a:gd name="connsiteY5" fmla="*/ 186688 h 186688"/>
                <a:gd name="connsiteX6" fmla="*/ 0 w 512698"/>
                <a:gd name="connsiteY6" fmla="*/ 161858 h 186688"/>
                <a:gd name="connsiteX7" fmla="*/ 0 w 512698"/>
                <a:gd name="connsiteY7" fmla="*/ 24830 h 186688"/>
                <a:gd name="connsiteX0" fmla="*/ 0 w 525681"/>
                <a:gd name="connsiteY0" fmla="*/ 24830 h 186688"/>
                <a:gd name="connsiteX1" fmla="*/ 24830 w 525681"/>
                <a:gd name="connsiteY1" fmla="*/ 0 h 186688"/>
                <a:gd name="connsiteX2" fmla="*/ 470031 w 525681"/>
                <a:gd name="connsiteY2" fmla="*/ 0 h 186688"/>
                <a:gd name="connsiteX3" fmla="*/ 470031 w 525681"/>
                <a:gd name="connsiteY3" fmla="*/ 186688 h 186688"/>
                <a:gd name="connsiteX4" fmla="*/ 24830 w 525681"/>
                <a:gd name="connsiteY4" fmla="*/ 186688 h 186688"/>
                <a:gd name="connsiteX5" fmla="*/ 0 w 525681"/>
                <a:gd name="connsiteY5" fmla="*/ 161858 h 186688"/>
                <a:gd name="connsiteX6" fmla="*/ 0 w 525681"/>
                <a:gd name="connsiteY6" fmla="*/ 24830 h 186688"/>
                <a:gd name="connsiteX0" fmla="*/ 0 w 503008"/>
                <a:gd name="connsiteY0" fmla="*/ 24830 h 186688"/>
                <a:gd name="connsiteX1" fmla="*/ 24830 w 503008"/>
                <a:gd name="connsiteY1" fmla="*/ 0 h 186688"/>
                <a:gd name="connsiteX2" fmla="*/ 470031 w 503008"/>
                <a:gd name="connsiteY2" fmla="*/ 0 h 186688"/>
                <a:gd name="connsiteX3" fmla="*/ 470031 w 503008"/>
                <a:gd name="connsiteY3" fmla="*/ 186688 h 186688"/>
                <a:gd name="connsiteX4" fmla="*/ 24830 w 503008"/>
                <a:gd name="connsiteY4" fmla="*/ 186688 h 186688"/>
                <a:gd name="connsiteX5" fmla="*/ 0 w 503008"/>
                <a:gd name="connsiteY5" fmla="*/ 161858 h 186688"/>
                <a:gd name="connsiteX6" fmla="*/ 0 w 503008"/>
                <a:gd name="connsiteY6" fmla="*/ 24830 h 186688"/>
                <a:gd name="connsiteX0" fmla="*/ 0 w 470031"/>
                <a:gd name="connsiteY0" fmla="*/ 24830 h 186688"/>
                <a:gd name="connsiteX1" fmla="*/ 24830 w 470031"/>
                <a:gd name="connsiteY1" fmla="*/ 0 h 186688"/>
                <a:gd name="connsiteX2" fmla="*/ 470031 w 470031"/>
                <a:gd name="connsiteY2" fmla="*/ 0 h 186688"/>
                <a:gd name="connsiteX3" fmla="*/ 470031 w 470031"/>
                <a:gd name="connsiteY3" fmla="*/ 186688 h 186688"/>
                <a:gd name="connsiteX4" fmla="*/ 24830 w 470031"/>
                <a:gd name="connsiteY4" fmla="*/ 186688 h 186688"/>
                <a:gd name="connsiteX5" fmla="*/ 0 w 470031"/>
                <a:gd name="connsiteY5" fmla="*/ 161858 h 186688"/>
                <a:gd name="connsiteX6" fmla="*/ 0 w 470031"/>
                <a:gd name="connsiteY6" fmla="*/ 24830 h 186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0031" h="186688">
                  <a:moveTo>
                    <a:pt x="0" y="24830"/>
                  </a:moveTo>
                  <a:cubicBezTo>
                    <a:pt x="0" y="11117"/>
                    <a:pt x="11117" y="0"/>
                    <a:pt x="24830" y="0"/>
                  </a:cubicBezTo>
                  <a:lnTo>
                    <a:pt x="470031" y="0"/>
                  </a:lnTo>
                  <a:lnTo>
                    <a:pt x="470031" y="186688"/>
                  </a:lnTo>
                  <a:lnTo>
                    <a:pt x="24830" y="186688"/>
                  </a:lnTo>
                  <a:cubicBezTo>
                    <a:pt x="11117" y="186688"/>
                    <a:pt x="0" y="175571"/>
                    <a:pt x="0" y="161858"/>
                  </a:cubicBezTo>
                  <a:lnTo>
                    <a:pt x="0" y="2483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endParaRPr>
            </a:p>
          </p:txBody>
        </p:sp>
        <p:grpSp>
          <p:nvGrpSpPr>
            <p:cNvPr id="120" name="그룹 119"/>
            <p:cNvGrpSpPr/>
            <p:nvPr/>
          </p:nvGrpSpPr>
          <p:grpSpPr>
            <a:xfrm>
              <a:off x="5499252" y="1131380"/>
              <a:ext cx="116393" cy="116393"/>
              <a:chOff x="5199443" y="1081903"/>
              <a:chExt cx="852062" cy="852063"/>
            </a:xfrm>
          </p:grpSpPr>
          <p:sp>
            <p:nvSpPr>
              <p:cNvPr id="135" name="모서리가 둥근 직사각형 134"/>
              <p:cNvSpPr/>
              <p:nvPr userDrawn="1"/>
            </p:nvSpPr>
            <p:spPr>
              <a:xfrm>
                <a:off x="5199443" y="1081903"/>
                <a:ext cx="852062" cy="852062"/>
              </a:xfrm>
              <a:prstGeom prst="round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cxnSp>
            <p:nvCxnSpPr>
              <p:cNvPr id="136" name="직선 연결선[R] 135"/>
              <p:cNvCxnSpPr/>
              <p:nvPr userDrawn="1"/>
            </p:nvCxnSpPr>
            <p:spPr>
              <a:xfrm>
                <a:off x="5199443" y="1323124"/>
                <a:ext cx="852062" cy="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4" name="그룹 143"/>
              <p:cNvGrpSpPr/>
              <p:nvPr userDrawn="1"/>
            </p:nvGrpSpPr>
            <p:grpSpPr>
              <a:xfrm>
                <a:off x="5486400" y="1311600"/>
                <a:ext cx="325488" cy="622366"/>
                <a:chOff x="5486400" y="1379532"/>
                <a:chExt cx="325488" cy="554433"/>
              </a:xfrm>
            </p:grpSpPr>
            <p:cxnSp>
              <p:nvCxnSpPr>
                <p:cNvPr id="145" name="직선 연결선[R] 144"/>
                <p:cNvCxnSpPr/>
                <p:nvPr userDrawn="1"/>
              </p:nvCxnSpPr>
              <p:spPr>
                <a:xfrm>
                  <a:off x="5486400" y="1379532"/>
                  <a:ext cx="0" cy="554433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직선 연결선[R] 145"/>
                <p:cNvCxnSpPr/>
                <p:nvPr userDrawn="1"/>
              </p:nvCxnSpPr>
              <p:spPr>
                <a:xfrm>
                  <a:off x="5811888" y="1379532"/>
                  <a:ext cx="0" cy="554433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3" name="모서리가 둥근 직사각형 114"/>
            <p:cNvSpPr/>
            <p:nvPr/>
          </p:nvSpPr>
          <p:spPr>
            <a:xfrm rot="10800000">
              <a:off x="5791705" y="1096568"/>
              <a:ext cx="470031" cy="186688"/>
            </a:xfrm>
            <a:custGeom>
              <a:avLst/>
              <a:gdLst>
                <a:gd name="connsiteX0" fmla="*/ 0 w 494861"/>
                <a:gd name="connsiteY0" fmla="*/ 24830 h 186688"/>
                <a:gd name="connsiteX1" fmla="*/ 24830 w 494861"/>
                <a:gd name="connsiteY1" fmla="*/ 0 h 186688"/>
                <a:gd name="connsiteX2" fmla="*/ 470031 w 494861"/>
                <a:gd name="connsiteY2" fmla="*/ 0 h 186688"/>
                <a:gd name="connsiteX3" fmla="*/ 494861 w 494861"/>
                <a:gd name="connsiteY3" fmla="*/ 24830 h 186688"/>
                <a:gd name="connsiteX4" fmla="*/ 494861 w 494861"/>
                <a:gd name="connsiteY4" fmla="*/ 161858 h 186688"/>
                <a:gd name="connsiteX5" fmla="*/ 470031 w 494861"/>
                <a:gd name="connsiteY5" fmla="*/ 186688 h 186688"/>
                <a:gd name="connsiteX6" fmla="*/ 24830 w 494861"/>
                <a:gd name="connsiteY6" fmla="*/ 186688 h 186688"/>
                <a:gd name="connsiteX7" fmla="*/ 0 w 494861"/>
                <a:gd name="connsiteY7" fmla="*/ 161858 h 186688"/>
                <a:gd name="connsiteX8" fmla="*/ 0 w 494861"/>
                <a:gd name="connsiteY8" fmla="*/ 24830 h 186688"/>
                <a:gd name="connsiteX0" fmla="*/ 0 w 512698"/>
                <a:gd name="connsiteY0" fmla="*/ 24830 h 186688"/>
                <a:gd name="connsiteX1" fmla="*/ 24830 w 512698"/>
                <a:gd name="connsiteY1" fmla="*/ 0 h 186688"/>
                <a:gd name="connsiteX2" fmla="*/ 470031 w 512698"/>
                <a:gd name="connsiteY2" fmla="*/ 0 h 186688"/>
                <a:gd name="connsiteX3" fmla="*/ 494861 w 512698"/>
                <a:gd name="connsiteY3" fmla="*/ 161858 h 186688"/>
                <a:gd name="connsiteX4" fmla="*/ 470031 w 512698"/>
                <a:gd name="connsiteY4" fmla="*/ 186688 h 186688"/>
                <a:gd name="connsiteX5" fmla="*/ 24830 w 512698"/>
                <a:gd name="connsiteY5" fmla="*/ 186688 h 186688"/>
                <a:gd name="connsiteX6" fmla="*/ 0 w 512698"/>
                <a:gd name="connsiteY6" fmla="*/ 161858 h 186688"/>
                <a:gd name="connsiteX7" fmla="*/ 0 w 512698"/>
                <a:gd name="connsiteY7" fmla="*/ 24830 h 186688"/>
                <a:gd name="connsiteX0" fmla="*/ 0 w 525681"/>
                <a:gd name="connsiteY0" fmla="*/ 24830 h 186688"/>
                <a:gd name="connsiteX1" fmla="*/ 24830 w 525681"/>
                <a:gd name="connsiteY1" fmla="*/ 0 h 186688"/>
                <a:gd name="connsiteX2" fmla="*/ 470031 w 525681"/>
                <a:gd name="connsiteY2" fmla="*/ 0 h 186688"/>
                <a:gd name="connsiteX3" fmla="*/ 470031 w 525681"/>
                <a:gd name="connsiteY3" fmla="*/ 186688 h 186688"/>
                <a:gd name="connsiteX4" fmla="*/ 24830 w 525681"/>
                <a:gd name="connsiteY4" fmla="*/ 186688 h 186688"/>
                <a:gd name="connsiteX5" fmla="*/ 0 w 525681"/>
                <a:gd name="connsiteY5" fmla="*/ 161858 h 186688"/>
                <a:gd name="connsiteX6" fmla="*/ 0 w 525681"/>
                <a:gd name="connsiteY6" fmla="*/ 24830 h 186688"/>
                <a:gd name="connsiteX0" fmla="*/ 0 w 503008"/>
                <a:gd name="connsiteY0" fmla="*/ 24830 h 186688"/>
                <a:gd name="connsiteX1" fmla="*/ 24830 w 503008"/>
                <a:gd name="connsiteY1" fmla="*/ 0 h 186688"/>
                <a:gd name="connsiteX2" fmla="*/ 470031 w 503008"/>
                <a:gd name="connsiteY2" fmla="*/ 0 h 186688"/>
                <a:gd name="connsiteX3" fmla="*/ 470031 w 503008"/>
                <a:gd name="connsiteY3" fmla="*/ 186688 h 186688"/>
                <a:gd name="connsiteX4" fmla="*/ 24830 w 503008"/>
                <a:gd name="connsiteY4" fmla="*/ 186688 h 186688"/>
                <a:gd name="connsiteX5" fmla="*/ 0 w 503008"/>
                <a:gd name="connsiteY5" fmla="*/ 161858 h 186688"/>
                <a:gd name="connsiteX6" fmla="*/ 0 w 503008"/>
                <a:gd name="connsiteY6" fmla="*/ 24830 h 186688"/>
                <a:gd name="connsiteX0" fmla="*/ 0 w 470031"/>
                <a:gd name="connsiteY0" fmla="*/ 24830 h 186688"/>
                <a:gd name="connsiteX1" fmla="*/ 24830 w 470031"/>
                <a:gd name="connsiteY1" fmla="*/ 0 h 186688"/>
                <a:gd name="connsiteX2" fmla="*/ 470031 w 470031"/>
                <a:gd name="connsiteY2" fmla="*/ 0 h 186688"/>
                <a:gd name="connsiteX3" fmla="*/ 470031 w 470031"/>
                <a:gd name="connsiteY3" fmla="*/ 186688 h 186688"/>
                <a:gd name="connsiteX4" fmla="*/ 24830 w 470031"/>
                <a:gd name="connsiteY4" fmla="*/ 186688 h 186688"/>
                <a:gd name="connsiteX5" fmla="*/ 0 w 470031"/>
                <a:gd name="connsiteY5" fmla="*/ 161858 h 186688"/>
                <a:gd name="connsiteX6" fmla="*/ 0 w 470031"/>
                <a:gd name="connsiteY6" fmla="*/ 24830 h 186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0031" h="186688">
                  <a:moveTo>
                    <a:pt x="0" y="24830"/>
                  </a:moveTo>
                  <a:cubicBezTo>
                    <a:pt x="0" y="11117"/>
                    <a:pt x="11117" y="0"/>
                    <a:pt x="24830" y="0"/>
                  </a:cubicBezTo>
                  <a:lnTo>
                    <a:pt x="470031" y="0"/>
                  </a:lnTo>
                  <a:lnTo>
                    <a:pt x="470031" y="186688"/>
                  </a:lnTo>
                  <a:lnTo>
                    <a:pt x="24830" y="186688"/>
                  </a:lnTo>
                  <a:cubicBezTo>
                    <a:pt x="11117" y="186688"/>
                    <a:pt x="0" y="175571"/>
                    <a:pt x="0" y="161858"/>
                  </a:cubicBezTo>
                  <a:lnTo>
                    <a:pt x="0" y="2483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endParaRPr>
            </a:p>
          </p:txBody>
        </p:sp>
        <p:pic>
          <p:nvPicPr>
            <p:cNvPr id="134" name="그림 13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9252" y="1096566"/>
              <a:ext cx="138876" cy="184093"/>
            </a:xfrm>
            <a:prstGeom prst="rect">
              <a:avLst/>
            </a:prstGeom>
          </p:spPr>
        </p:pic>
      </p:grpSp>
      <p:grpSp>
        <p:nvGrpSpPr>
          <p:cNvPr id="147" name="그룹 146"/>
          <p:cNvGrpSpPr/>
          <p:nvPr/>
        </p:nvGrpSpPr>
        <p:grpSpPr>
          <a:xfrm>
            <a:off x="5205447" y="1852245"/>
            <a:ext cx="1880846" cy="141411"/>
            <a:chOff x="8038508" y="6008746"/>
            <a:chExt cx="1880846" cy="141411"/>
          </a:xfrm>
        </p:grpSpPr>
        <p:sp>
          <p:nvSpPr>
            <p:cNvPr id="148" name="제목 2"/>
            <p:cNvSpPr txBox="1">
              <a:spLocks/>
            </p:cNvSpPr>
            <p:nvPr/>
          </p:nvSpPr>
          <p:spPr bwMode="auto">
            <a:xfrm>
              <a:off x="8038508" y="6008746"/>
              <a:ext cx="1764183" cy="14141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85000"/>
                  <a:lumOff val="15000"/>
                </a:schemeClr>
              </a:solidFill>
            </a:ln>
            <a:extLst/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ko-KR" altLang="en-US" sz="60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rPr>
                <a:t>데이터소스</a:t>
              </a:r>
              <a:r>
                <a:rPr lang="en-US" altLang="ko-KR" sz="60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rPr>
                <a:t> 02</a:t>
              </a:r>
              <a:endParaRPr lang="en-US" altLang="ko-KR" sz="600" dirty="0">
                <a:solidFill>
                  <a:prstClr val="white">
                    <a:lumMod val="7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endParaRPr>
            </a:p>
          </p:txBody>
        </p:sp>
        <p:pic>
          <p:nvPicPr>
            <p:cNvPr id="149" name="그림 14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0616" y="6040082"/>
              <a:ext cx="78738" cy="78738"/>
            </a:xfrm>
            <a:prstGeom prst="rect">
              <a:avLst/>
            </a:prstGeom>
          </p:spPr>
        </p:pic>
      </p:grpSp>
      <p:grpSp>
        <p:nvGrpSpPr>
          <p:cNvPr id="150" name="그룹 149"/>
          <p:cNvGrpSpPr/>
          <p:nvPr/>
        </p:nvGrpSpPr>
        <p:grpSpPr>
          <a:xfrm>
            <a:off x="2130797" y="2258207"/>
            <a:ext cx="2898192" cy="2010177"/>
            <a:chOff x="2269099" y="5273603"/>
            <a:chExt cx="3222814" cy="1654691"/>
          </a:xfrm>
        </p:grpSpPr>
        <p:pic>
          <p:nvPicPr>
            <p:cNvPr id="151" name="그림 150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81" t="21184" r="46876" b="50439"/>
            <a:stretch/>
          </p:blipFill>
          <p:spPr>
            <a:xfrm>
              <a:off x="2269099" y="5273603"/>
              <a:ext cx="3222814" cy="1654691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152" name="그룹 151"/>
            <p:cNvGrpSpPr/>
            <p:nvPr/>
          </p:nvGrpSpPr>
          <p:grpSpPr>
            <a:xfrm>
              <a:off x="2868871" y="5288240"/>
              <a:ext cx="1982259" cy="128612"/>
              <a:chOff x="5723959" y="1669374"/>
              <a:chExt cx="1982259" cy="128612"/>
            </a:xfrm>
          </p:grpSpPr>
          <p:sp>
            <p:nvSpPr>
              <p:cNvPr id="153" name="Username Box"/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5723959" y="1669374"/>
                <a:ext cx="233788" cy="128612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2000" tIns="32400" rIns="72000" bIns="3240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ko-KR" sz="60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sp>
            <p:nvSpPr>
              <p:cNvPr id="154" name="Username Box"/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631697" y="1669374"/>
                <a:ext cx="233788" cy="128612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2000" tIns="32400" rIns="72000" bIns="3240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ko-KR" sz="60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sp>
            <p:nvSpPr>
              <p:cNvPr id="155" name="Username Box"/>
              <p:cNvSpPr>
                <a:spLocks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472430" y="1669374"/>
                <a:ext cx="233788" cy="128612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2000" tIns="32400" rIns="72000" bIns="3240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ko-KR" sz="60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</p:grpSp>
      </p:grpSp>
      <p:grpSp>
        <p:nvGrpSpPr>
          <p:cNvPr id="157" name="그룹 156"/>
          <p:cNvGrpSpPr/>
          <p:nvPr/>
        </p:nvGrpSpPr>
        <p:grpSpPr>
          <a:xfrm>
            <a:off x="5171486" y="2258207"/>
            <a:ext cx="2898192" cy="2010177"/>
            <a:chOff x="2269099" y="5273603"/>
            <a:chExt cx="3222814" cy="1654691"/>
          </a:xfrm>
        </p:grpSpPr>
        <p:pic>
          <p:nvPicPr>
            <p:cNvPr id="158" name="그림 157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81" t="21184" r="46876" b="50439"/>
            <a:stretch/>
          </p:blipFill>
          <p:spPr>
            <a:xfrm>
              <a:off x="2269099" y="5273603"/>
              <a:ext cx="3222814" cy="1654691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159" name="그룹 158"/>
            <p:cNvGrpSpPr/>
            <p:nvPr/>
          </p:nvGrpSpPr>
          <p:grpSpPr>
            <a:xfrm>
              <a:off x="2868871" y="5288240"/>
              <a:ext cx="1982259" cy="128612"/>
              <a:chOff x="5723959" y="1669374"/>
              <a:chExt cx="1982259" cy="128612"/>
            </a:xfrm>
          </p:grpSpPr>
          <p:sp>
            <p:nvSpPr>
              <p:cNvPr id="160" name="Username Box"/>
              <p:cNvSpPr>
                <a:spLocks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5723959" y="1669374"/>
                <a:ext cx="233788" cy="128612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2000" tIns="32400" rIns="72000" bIns="3240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ko-KR" sz="60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sp>
            <p:nvSpPr>
              <p:cNvPr id="179" name="Username Box"/>
              <p:cNvSpPr>
                <a:spLocks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6631697" y="1669374"/>
                <a:ext cx="233788" cy="128612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2000" tIns="32400" rIns="72000" bIns="3240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ko-KR" sz="60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sp>
            <p:nvSpPr>
              <p:cNvPr id="180" name="Username Box"/>
              <p:cNvSpPr>
                <a:spLocks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7472430" y="1669374"/>
                <a:ext cx="233788" cy="128612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2000" tIns="32400" rIns="72000" bIns="3240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ko-KR" sz="60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</p:grpSp>
      </p:grpSp>
      <p:sp>
        <p:nvSpPr>
          <p:cNvPr id="187" name="모서리가 둥근 직사각형 186"/>
          <p:cNvSpPr/>
          <p:nvPr/>
        </p:nvSpPr>
        <p:spPr>
          <a:xfrm rot="5400000" flipV="1">
            <a:off x="4640141" y="2822987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88" name="모서리가 둥근 직사각형 187"/>
          <p:cNvSpPr/>
          <p:nvPr/>
        </p:nvSpPr>
        <p:spPr>
          <a:xfrm rot="5400000" flipV="1">
            <a:off x="7694068" y="2822988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1993449" y="649415"/>
            <a:ext cx="3653744" cy="60703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Set join</a:t>
            </a:r>
            <a:endParaRPr lang="en-US" altLang="ko-KR" sz="10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971259" y="504093"/>
            <a:ext cx="525395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mr-IN" altLang="ko-KR" sz="5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[037.</a:t>
            </a:r>
            <a:r>
              <a:rPr lang="en-US" altLang="ko-KR" sz="5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3</a:t>
            </a:r>
            <a:r>
              <a:rPr lang="mr-IN" altLang="ko-KR" sz="5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]</a:t>
            </a:r>
            <a:endParaRPr lang="ko-KR" altLang="en-US" sz="5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040989" y="1566837"/>
            <a:ext cx="2988000" cy="19969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Master </a:t>
            </a:r>
            <a:r>
              <a:rPr kumimoji="1" lang="en-US" altLang="ko-KR" sz="7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Datasource</a:t>
            </a:r>
            <a:endParaRPr kumimoji="1" lang="ko-KR" altLang="en-US" sz="700" b="1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5150817" y="1566837"/>
            <a:ext cx="2988000" cy="19969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Datasource</a:t>
            </a:r>
            <a:r>
              <a:rPr kumimoji="1" lang="en-US" altLang="ko-KR" sz="7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to join</a:t>
            </a:r>
            <a:endParaRPr kumimoji="1" lang="ko-KR" altLang="en-US" sz="700" u="sng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grpSp>
        <p:nvGrpSpPr>
          <p:cNvPr id="103" name="그룹 102"/>
          <p:cNvGrpSpPr/>
          <p:nvPr/>
        </p:nvGrpSpPr>
        <p:grpSpPr>
          <a:xfrm>
            <a:off x="2252658" y="5617526"/>
            <a:ext cx="442059" cy="384539"/>
            <a:chOff x="2791373" y="2210693"/>
            <a:chExt cx="421702" cy="366831"/>
          </a:xfrm>
        </p:grpSpPr>
        <p:grpSp>
          <p:nvGrpSpPr>
            <p:cNvPr id="107" name="그룹 106"/>
            <p:cNvGrpSpPr/>
            <p:nvPr/>
          </p:nvGrpSpPr>
          <p:grpSpPr>
            <a:xfrm>
              <a:off x="2801126" y="2210693"/>
              <a:ext cx="402195" cy="234555"/>
              <a:chOff x="5634963" y="1578816"/>
              <a:chExt cx="402195" cy="234555"/>
            </a:xfrm>
          </p:grpSpPr>
          <p:sp>
            <p:nvSpPr>
              <p:cNvPr id="110" name="자유형 109"/>
              <p:cNvSpPr/>
              <p:nvPr/>
            </p:nvSpPr>
            <p:spPr>
              <a:xfrm>
                <a:off x="5802603" y="1614488"/>
                <a:ext cx="66916" cy="163210"/>
              </a:xfrm>
              <a:custGeom>
                <a:avLst/>
                <a:gdLst>
                  <a:gd name="connsiteX0" fmla="*/ 33458 w 66916"/>
                  <a:gd name="connsiteY0" fmla="*/ 0 h 163210"/>
                  <a:gd name="connsiteX1" fmla="*/ 57700 w 66916"/>
                  <a:gd name="connsiteY1" fmla="*/ 35955 h 163210"/>
                  <a:gd name="connsiteX2" fmla="*/ 66916 w 66916"/>
                  <a:gd name="connsiteY2" fmla="*/ 81605 h 163210"/>
                  <a:gd name="connsiteX3" fmla="*/ 57700 w 66916"/>
                  <a:gd name="connsiteY3" fmla="*/ 127255 h 163210"/>
                  <a:gd name="connsiteX4" fmla="*/ 33458 w 66916"/>
                  <a:gd name="connsiteY4" fmla="*/ 163210 h 163210"/>
                  <a:gd name="connsiteX5" fmla="*/ 9217 w 66916"/>
                  <a:gd name="connsiteY5" fmla="*/ 127255 h 163210"/>
                  <a:gd name="connsiteX6" fmla="*/ 0 w 66916"/>
                  <a:gd name="connsiteY6" fmla="*/ 81605 h 163210"/>
                  <a:gd name="connsiteX7" fmla="*/ 9217 w 66916"/>
                  <a:gd name="connsiteY7" fmla="*/ 35955 h 163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916" h="163210">
                    <a:moveTo>
                      <a:pt x="33458" y="0"/>
                    </a:moveTo>
                    <a:lnTo>
                      <a:pt x="57700" y="35955"/>
                    </a:lnTo>
                    <a:cubicBezTo>
                      <a:pt x="63635" y="49986"/>
                      <a:pt x="66916" y="65412"/>
                      <a:pt x="66916" y="81605"/>
                    </a:cubicBezTo>
                    <a:cubicBezTo>
                      <a:pt x="66916" y="97798"/>
                      <a:pt x="63635" y="113224"/>
                      <a:pt x="57700" y="127255"/>
                    </a:cubicBezTo>
                    <a:lnTo>
                      <a:pt x="33458" y="163210"/>
                    </a:lnTo>
                    <a:lnTo>
                      <a:pt x="9217" y="127255"/>
                    </a:lnTo>
                    <a:cubicBezTo>
                      <a:pt x="3282" y="113224"/>
                      <a:pt x="0" y="97798"/>
                      <a:pt x="0" y="81605"/>
                    </a:cubicBezTo>
                    <a:cubicBezTo>
                      <a:pt x="0" y="65412"/>
                      <a:pt x="3282" y="49986"/>
                      <a:pt x="9217" y="3595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sp>
            <p:nvSpPr>
              <p:cNvPr id="112" name="타원 111"/>
              <p:cNvSpPr/>
              <p:nvPr/>
            </p:nvSpPr>
            <p:spPr>
              <a:xfrm>
                <a:off x="5634963" y="1578816"/>
                <a:ext cx="234555" cy="234555"/>
              </a:xfrm>
              <a:prstGeom prst="ellips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sp>
            <p:nvSpPr>
              <p:cNvPr id="125" name="타원 124"/>
              <p:cNvSpPr/>
              <p:nvPr/>
            </p:nvSpPr>
            <p:spPr>
              <a:xfrm>
                <a:off x="5802603" y="1578816"/>
                <a:ext cx="234555" cy="234555"/>
              </a:xfrm>
              <a:prstGeom prst="ellips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</p:grpSp>
        <p:sp>
          <p:nvSpPr>
            <p:cNvPr id="109" name="제목 2"/>
            <p:cNvSpPr txBox="1">
              <a:spLocks/>
            </p:cNvSpPr>
            <p:nvPr/>
          </p:nvSpPr>
          <p:spPr bwMode="auto">
            <a:xfrm>
              <a:off x="2791373" y="2461150"/>
              <a:ext cx="421702" cy="11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0" fontAlgn="base" hangingPunct="0">
                <a:lnSpc>
                  <a:spcPct val="11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rPr>
                <a:t>Inner</a:t>
              </a:r>
            </a:p>
          </p:txBody>
        </p:sp>
      </p:grpSp>
      <p:grpSp>
        <p:nvGrpSpPr>
          <p:cNvPr id="126" name="그룹 125"/>
          <p:cNvGrpSpPr/>
          <p:nvPr/>
        </p:nvGrpSpPr>
        <p:grpSpPr>
          <a:xfrm>
            <a:off x="2811017" y="5616220"/>
            <a:ext cx="442058" cy="412907"/>
            <a:chOff x="2601745" y="2918973"/>
            <a:chExt cx="421702" cy="393893"/>
          </a:xfrm>
        </p:grpSpPr>
        <p:grpSp>
          <p:nvGrpSpPr>
            <p:cNvPr id="131" name="그룹 130"/>
            <p:cNvGrpSpPr/>
            <p:nvPr/>
          </p:nvGrpSpPr>
          <p:grpSpPr>
            <a:xfrm>
              <a:off x="2608760" y="2918973"/>
              <a:ext cx="402195" cy="234555"/>
              <a:chOff x="2620880" y="3377708"/>
              <a:chExt cx="402195" cy="234555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2620880" y="3377708"/>
                <a:ext cx="234555" cy="23455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sp>
            <p:nvSpPr>
              <p:cNvPr id="137" name="타원 136"/>
              <p:cNvSpPr/>
              <p:nvPr/>
            </p:nvSpPr>
            <p:spPr>
              <a:xfrm>
                <a:off x="2788520" y="3377708"/>
                <a:ext cx="234555" cy="234555"/>
              </a:xfrm>
              <a:prstGeom prst="ellips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</p:grpSp>
        <p:sp>
          <p:nvSpPr>
            <p:cNvPr id="132" name="제목 2"/>
            <p:cNvSpPr txBox="1">
              <a:spLocks/>
            </p:cNvSpPr>
            <p:nvPr/>
          </p:nvSpPr>
          <p:spPr bwMode="auto">
            <a:xfrm>
              <a:off x="2601745" y="3196492"/>
              <a:ext cx="421702" cy="11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0" fontAlgn="base" hangingPunct="0">
                <a:lnSpc>
                  <a:spcPct val="11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rPr>
                <a:t>Left</a:t>
              </a:r>
            </a:p>
          </p:txBody>
        </p:sp>
      </p:grpSp>
      <p:grpSp>
        <p:nvGrpSpPr>
          <p:cNvPr id="142" name="그룹 141"/>
          <p:cNvGrpSpPr/>
          <p:nvPr/>
        </p:nvGrpSpPr>
        <p:grpSpPr>
          <a:xfrm>
            <a:off x="3369375" y="5615530"/>
            <a:ext cx="421610" cy="427893"/>
            <a:chOff x="2436905" y="3828103"/>
            <a:chExt cx="402195" cy="408189"/>
          </a:xfrm>
        </p:grpSpPr>
        <p:grpSp>
          <p:nvGrpSpPr>
            <p:cNvPr id="143" name="그룹 142"/>
            <p:cNvGrpSpPr/>
            <p:nvPr/>
          </p:nvGrpSpPr>
          <p:grpSpPr>
            <a:xfrm>
              <a:off x="2436905" y="3828103"/>
              <a:ext cx="402195" cy="234555"/>
              <a:chOff x="1861078" y="4283172"/>
              <a:chExt cx="402195" cy="234555"/>
            </a:xfrm>
          </p:grpSpPr>
          <p:sp>
            <p:nvSpPr>
              <p:cNvPr id="186" name="타원 185"/>
              <p:cNvSpPr/>
              <p:nvPr/>
            </p:nvSpPr>
            <p:spPr>
              <a:xfrm>
                <a:off x="2028718" y="4283172"/>
                <a:ext cx="234555" cy="23455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sp>
            <p:nvSpPr>
              <p:cNvPr id="190" name="타원 189"/>
              <p:cNvSpPr/>
              <p:nvPr/>
            </p:nvSpPr>
            <p:spPr>
              <a:xfrm>
                <a:off x="1861078" y="4283172"/>
                <a:ext cx="234555" cy="234555"/>
              </a:xfrm>
              <a:prstGeom prst="ellips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</p:grpSp>
        <p:sp>
          <p:nvSpPr>
            <p:cNvPr id="181" name="제목 2"/>
            <p:cNvSpPr txBox="1">
              <a:spLocks/>
            </p:cNvSpPr>
            <p:nvPr/>
          </p:nvSpPr>
          <p:spPr bwMode="auto">
            <a:xfrm>
              <a:off x="2447373" y="4119918"/>
              <a:ext cx="373158" cy="11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0" fontAlgn="base" hangingPunct="0">
                <a:lnSpc>
                  <a:spcPct val="11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rPr>
                <a:t>Right</a:t>
              </a:r>
            </a:p>
          </p:txBody>
        </p:sp>
      </p:grpSp>
      <p:grpSp>
        <p:nvGrpSpPr>
          <p:cNvPr id="191" name="그룹 190"/>
          <p:cNvGrpSpPr/>
          <p:nvPr/>
        </p:nvGrpSpPr>
        <p:grpSpPr>
          <a:xfrm>
            <a:off x="3907285" y="5614391"/>
            <a:ext cx="421610" cy="452619"/>
            <a:chOff x="2253982" y="4653050"/>
            <a:chExt cx="402195" cy="431776"/>
          </a:xfrm>
        </p:grpSpPr>
        <p:grpSp>
          <p:nvGrpSpPr>
            <p:cNvPr id="192" name="그룹 191"/>
            <p:cNvGrpSpPr/>
            <p:nvPr/>
          </p:nvGrpSpPr>
          <p:grpSpPr>
            <a:xfrm>
              <a:off x="2253982" y="4653050"/>
              <a:ext cx="402195" cy="235100"/>
              <a:chOff x="2192219" y="5104453"/>
              <a:chExt cx="402195" cy="235100"/>
            </a:xfrm>
          </p:grpSpPr>
          <p:sp>
            <p:nvSpPr>
              <p:cNvPr id="194" name="타원 193"/>
              <p:cNvSpPr/>
              <p:nvPr/>
            </p:nvSpPr>
            <p:spPr>
              <a:xfrm>
                <a:off x="2192219" y="5104998"/>
                <a:ext cx="234555" cy="23455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sp>
            <p:nvSpPr>
              <p:cNvPr id="195" name="타원 194"/>
              <p:cNvSpPr/>
              <p:nvPr/>
            </p:nvSpPr>
            <p:spPr>
              <a:xfrm>
                <a:off x="2359859" y="5104998"/>
                <a:ext cx="234555" cy="23455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sp>
            <p:nvSpPr>
              <p:cNvPr id="196" name="타원 195"/>
              <p:cNvSpPr/>
              <p:nvPr/>
            </p:nvSpPr>
            <p:spPr>
              <a:xfrm>
                <a:off x="2192219" y="5104453"/>
                <a:ext cx="234555" cy="234555"/>
              </a:xfrm>
              <a:prstGeom prst="ellips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</p:grpSp>
        <p:sp>
          <p:nvSpPr>
            <p:cNvPr id="193" name="제목 2"/>
            <p:cNvSpPr txBox="1">
              <a:spLocks/>
            </p:cNvSpPr>
            <p:nvPr/>
          </p:nvSpPr>
          <p:spPr bwMode="auto">
            <a:xfrm>
              <a:off x="2271068" y="4968452"/>
              <a:ext cx="373158" cy="11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0" fontAlgn="base" hangingPunct="0">
                <a:lnSpc>
                  <a:spcPct val="11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rPr>
                <a:t>Full Outer</a:t>
              </a:r>
            </a:p>
          </p:txBody>
        </p:sp>
      </p:grpSp>
      <p:grpSp>
        <p:nvGrpSpPr>
          <p:cNvPr id="197" name="그룹 196"/>
          <p:cNvGrpSpPr/>
          <p:nvPr/>
        </p:nvGrpSpPr>
        <p:grpSpPr>
          <a:xfrm>
            <a:off x="5055985" y="5265460"/>
            <a:ext cx="2337821" cy="226259"/>
            <a:chOff x="8810852" y="3606447"/>
            <a:chExt cx="2982091" cy="321207"/>
          </a:xfrm>
        </p:grpSpPr>
        <p:sp>
          <p:nvSpPr>
            <p:cNvPr id="198" name="직사각형 197"/>
            <p:cNvSpPr/>
            <p:nvPr/>
          </p:nvSpPr>
          <p:spPr>
            <a:xfrm>
              <a:off x="8810854" y="3606448"/>
              <a:ext cx="2982089" cy="32120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9" name="제목 2"/>
            <p:cNvSpPr txBox="1">
              <a:spLocks/>
            </p:cNvSpPr>
            <p:nvPr/>
          </p:nvSpPr>
          <p:spPr bwMode="auto">
            <a:xfrm>
              <a:off x="8810852" y="3606448"/>
              <a:ext cx="1125655" cy="313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2000" tIns="0" rIns="72000" bIns="0" anchor="t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</a:rPr>
                <a:t>Empty</a:t>
              </a:r>
            </a:p>
          </p:txBody>
        </p:sp>
        <p:grpSp>
          <p:nvGrpSpPr>
            <p:cNvPr id="200" name="그룹 199"/>
            <p:cNvGrpSpPr/>
            <p:nvPr/>
          </p:nvGrpSpPr>
          <p:grpSpPr>
            <a:xfrm>
              <a:off x="10168546" y="3606447"/>
              <a:ext cx="266700" cy="321207"/>
              <a:chOff x="3910231" y="2667217"/>
              <a:chExt cx="266700" cy="370264"/>
            </a:xfrm>
          </p:grpSpPr>
          <p:cxnSp>
            <p:nvCxnSpPr>
              <p:cNvPr id="203" name="직선 연결선 185"/>
              <p:cNvCxnSpPr/>
              <p:nvPr/>
            </p:nvCxnSpPr>
            <p:spPr>
              <a:xfrm>
                <a:off x="3910231" y="2667217"/>
                <a:ext cx="0" cy="370264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연결선 186"/>
              <p:cNvCxnSpPr/>
              <p:nvPr/>
            </p:nvCxnSpPr>
            <p:spPr>
              <a:xfrm>
                <a:off x="4176931" y="2667217"/>
                <a:ext cx="0" cy="370264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1" name="제목 2"/>
            <p:cNvSpPr txBox="1">
              <a:spLocks/>
            </p:cNvSpPr>
            <p:nvPr/>
          </p:nvSpPr>
          <p:spPr bwMode="auto">
            <a:xfrm>
              <a:off x="10443451" y="3606448"/>
              <a:ext cx="1349492" cy="230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2000" tIns="0" rIns="72000" bIns="0" anchor="t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</a:rPr>
                <a:t>Empty</a:t>
              </a:r>
            </a:p>
          </p:txBody>
        </p:sp>
        <p:sp>
          <p:nvSpPr>
            <p:cNvPr id="202" name="제목 2"/>
            <p:cNvSpPr txBox="1">
              <a:spLocks/>
            </p:cNvSpPr>
            <p:nvPr/>
          </p:nvSpPr>
          <p:spPr bwMode="auto">
            <a:xfrm>
              <a:off x="10204441" y="3606449"/>
              <a:ext cx="194906" cy="212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2000" tIns="0" rIns="72000" bIns="0" anchor="t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</a:rPr>
                <a:t>=</a:t>
              </a:r>
            </a:p>
          </p:txBody>
        </p:sp>
      </p:grpSp>
      <p:sp>
        <p:nvSpPr>
          <p:cNvPr id="205" name="직사각형 204"/>
          <p:cNvSpPr/>
          <p:nvPr/>
        </p:nvSpPr>
        <p:spPr>
          <a:xfrm>
            <a:off x="4982419" y="5622990"/>
            <a:ext cx="1825660" cy="2059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No Join keys</a:t>
            </a:r>
            <a:endParaRPr kumimoji="1"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206" name="직사각형 205"/>
          <p:cNvSpPr/>
          <p:nvPr/>
        </p:nvSpPr>
        <p:spPr>
          <a:xfrm>
            <a:off x="2097130" y="5059149"/>
            <a:ext cx="1825660" cy="2059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Join type</a:t>
            </a:r>
            <a:endParaRPr kumimoji="1" lang="ko-KR" altLang="en-US" sz="700" b="1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219" name="모서리가 둥근 직사각형 127"/>
          <p:cNvSpPr/>
          <p:nvPr/>
        </p:nvSpPr>
        <p:spPr>
          <a:xfrm>
            <a:off x="7419569" y="5291110"/>
            <a:ext cx="483568" cy="200037"/>
          </a:xfrm>
          <a:prstGeom prst="roundRect">
            <a:avLst>
              <a:gd name="adj" fmla="val 18668"/>
            </a:avLst>
          </a:prstGeom>
          <a:solidFill>
            <a:schemeClr val="bg1">
              <a:lumMod val="7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Add</a:t>
            </a:r>
            <a:endParaRPr lang="ko-KR" altLang="en-US" sz="70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220" name="직사각형 219"/>
          <p:cNvSpPr/>
          <p:nvPr/>
        </p:nvSpPr>
        <p:spPr>
          <a:xfrm>
            <a:off x="4982417" y="5059149"/>
            <a:ext cx="1825660" cy="2059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Join keys</a:t>
            </a:r>
            <a:endParaRPr kumimoji="1" lang="ko-KR" altLang="en-US" sz="700" b="1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221" name="삼각형 220"/>
          <p:cNvSpPr/>
          <p:nvPr/>
        </p:nvSpPr>
        <p:spPr>
          <a:xfrm rot="10800000">
            <a:off x="6016326" y="5360446"/>
            <a:ext cx="85968" cy="7411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2" name="삼각형 221"/>
          <p:cNvSpPr/>
          <p:nvPr/>
        </p:nvSpPr>
        <p:spPr>
          <a:xfrm rot="10800000">
            <a:off x="7282761" y="5360446"/>
            <a:ext cx="85968" cy="7411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4" name="Oval 55"/>
          <p:cNvSpPr/>
          <p:nvPr/>
        </p:nvSpPr>
        <p:spPr>
          <a:xfrm>
            <a:off x="2025620" y="5104973"/>
            <a:ext cx="127322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3</a:t>
            </a:r>
            <a:endParaRPr lang="en-US" sz="6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230" name="Oval 55"/>
          <p:cNvSpPr/>
          <p:nvPr/>
        </p:nvSpPr>
        <p:spPr>
          <a:xfrm>
            <a:off x="5082977" y="2228277"/>
            <a:ext cx="127322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1</a:t>
            </a:r>
            <a:endParaRPr lang="en-US" sz="6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4460639" y="6453190"/>
            <a:ext cx="2828985" cy="2059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You can check the results after selecting required items</a:t>
            </a:r>
            <a:endParaRPr kumimoji="1" lang="ko-KR" altLang="en-US" sz="7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2040995" y="2079371"/>
            <a:ext cx="1825660" cy="2059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60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☑</a:t>
            </a:r>
            <a:r>
              <a:rPr lang="en-US" altLang="ko-KR" sz="60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Select all</a:t>
            </a:r>
            <a:endParaRPr kumimoji="1"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5132222" y="2079371"/>
            <a:ext cx="1825660" cy="2059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6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□</a:t>
            </a:r>
            <a:r>
              <a:rPr lang="en-US" altLang="ko-KR" sz="60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Select all</a:t>
            </a:r>
            <a:endParaRPr kumimoji="1"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cxnSp>
        <p:nvCxnSpPr>
          <p:cNvPr id="127" name="직선 연결선[R] 126"/>
          <p:cNvCxnSpPr/>
          <p:nvPr/>
        </p:nvCxnSpPr>
        <p:spPr>
          <a:xfrm>
            <a:off x="2040989" y="5003503"/>
            <a:ext cx="6066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[R] 127"/>
          <p:cNvCxnSpPr/>
          <p:nvPr/>
        </p:nvCxnSpPr>
        <p:spPr>
          <a:xfrm>
            <a:off x="4880301" y="5003503"/>
            <a:ext cx="0" cy="129569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[R] 128"/>
          <p:cNvCxnSpPr/>
          <p:nvPr/>
        </p:nvCxnSpPr>
        <p:spPr>
          <a:xfrm>
            <a:off x="2040989" y="6299200"/>
            <a:ext cx="6066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/>
          <p:cNvSpPr/>
          <p:nvPr/>
        </p:nvSpPr>
        <p:spPr>
          <a:xfrm>
            <a:off x="2692929" y="2287447"/>
            <a:ext cx="2323313" cy="2059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60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☑</a:t>
            </a:r>
            <a:r>
              <a:rPr lang="en-US" altLang="ko-KR" sz="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                                   </a:t>
            </a:r>
            <a:r>
              <a:rPr lang="ko-KR" altLang="en-US" sz="60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☑</a:t>
            </a:r>
            <a:r>
              <a:rPr lang="en-US" altLang="ko-KR" sz="60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                                  </a:t>
            </a:r>
            <a:r>
              <a:rPr lang="ko-KR" altLang="en-US" sz="60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☑</a:t>
            </a:r>
            <a:endParaRPr kumimoji="1"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5745858" y="2287447"/>
            <a:ext cx="2323313" cy="2059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□</a:t>
            </a:r>
            <a:r>
              <a:rPr lang="en-US" altLang="ko-KR" sz="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                                   </a:t>
            </a:r>
            <a:r>
              <a:rPr lang="ko-KR" altLang="en-US" sz="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□</a:t>
            </a:r>
            <a:r>
              <a:rPr lang="en-US" altLang="ko-KR" sz="60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                                  </a:t>
            </a:r>
            <a:r>
              <a:rPr lang="ko-KR" altLang="en-US" sz="6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□</a:t>
            </a:r>
            <a:endParaRPr kumimoji="1"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39" name="모서리가 둥근 직사각형 127"/>
          <p:cNvSpPr/>
          <p:nvPr/>
        </p:nvSpPr>
        <p:spPr>
          <a:xfrm>
            <a:off x="7289624" y="6459093"/>
            <a:ext cx="770157" cy="200037"/>
          </a:xfrm>
          <a:prstGeom prst="roundRect">
            <a:avLst>
              <a:gd name="adj" fmla="val 18668"/>
            </a:avLst>
          </a:prstGeom>
          <a:solidFill>
            <a:schemeClr val="bg1">
              <a:lumMod val="7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Show result</a:t>
            </a:r>
            <a:endParaRPr lang="ko-KR" altLang="en-US" sz="7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2777840" y="5520593"/>
            <a:ext cx="511173" cy="557179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80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228" name="직사각형 227"/>
          <p:cNvSpPr/>
          <p:nvPr/>
        </p:nvSpPr>
        <p:spPr>
          <a:xfrm>
            <a:off x="620031" y="5010930"/>
            <a:ext cx="1373418" cy="283387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조인할 데이터소스의 컬럼 </a:t>
            </a:r>
            <a:r>
              <a:rPr lang="ko-KR" altLang="en-US" sz="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선택 시</a:t>
            </a:r>
            <a:endParaRPr lang="en-US" altLang="ko-KR" sz="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  <a:p>
            <a:pPr algn="ctr"/>
            <a:r>
              <a:rPr lang="ko-KR" altLang="en-US" sz="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조인 타입 및 조인키 설정 </a:t>
            </a:r>
            <a:r>
              <a:rPr lang="en-US" altLang="ko-KR" sz="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UI</a:t>
            </a:r>
            <a:r>
              <a:rPr lang="ko-KR" altLang="en-US" sz="6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보임</a:t>
            </a:r>
            <a:endParaRPr lang="en-US" altLang="ko-KR" sz="6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04" name="Oval 55"/>
          <p:cNvSpPr/>
          <p:nvPr/>
        </p:nvSpPr>
        <p:spPr>
          <a:xfrm>
            <a:off x="4906371" y="5105544"/>
            <a:ext cx="127322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2</a:t>
            </a:r>
            <a:endParaRPr lang="en-US" sz="6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62" name="직사각형 128"/>
          <p:cNvSpPr/>
          <p:nvPr/>
        </p:nvSpPr>
        <p:spPr>
          <a:xfrm>
            <a:off x="5710845" y="2059858"/>
            <a:ext cx="2456321" cy="2059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At least one </a:t>
            </a:r>
            <a:r>
              <a:rPr kumimoji="1" lang="en-US" altLang="ko-KR" sz="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column is required</a:t>
            </a:r>
            <a:endParaRPr kumimoji="1" lang="ko-KR" altLang="en-US" sz="6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63" name="직사각형 128"/>
          <p:cNvSpPr/>
          <p:nvPr/>
        </p:nvSpPr>
        <p:spPr>
          <a:xfrm>
            <a:off x="5710845" y="5088491"/>
            <a:ext cx="2456321" cy="2059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At least one join key is required</a:t>
            </a:r>
            <a:endParaRPr kumimoji="1" lang="ko-KR" altLang="en-US" sz="6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64" name="직사각형 163"/>
          <p:cNvSpPr/>
          <p:nvPr/>
        </p:nvSpPr>
        <p:spPr>
          <a:xfrm>
            <a:off x="2024062" y="1350334"/>
            <a:ext cx="1825660" cy="2059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Join column</a:t>
            </a:r>
            <a:endParaRPr kumimoji="1" lang="ko-KR" altLang="en-US" sz="700" b="1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grpSp>
        <p:nvGrpSpPr>
          <p:cNvPr id="113" name="그룹 112"/>
          <p:cNvGrpSpPr/>
          <p:nvPr/>
        </p:nvGrpSpPr>
        <p:grpSpPr>
          <a:xfrm>
            <a:off x="6960767" y="830232"/>
            <a:ext cx="1099015" cy="200037"/>
            <a:chOff x="4093583" y="6193790"/>
            <a:chExt cx="2358094" cy="249130"/>
          </a:xfrm>
        </p:grpSpPr>
        <p:sp>
          <p:nvSpPr>
            <p:cNvPr id="166" name="모서리가 둥근 직사각형 127"/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rPr>
                <a:t>Join</a:t>
              </a:r>
              <a:endParaRPr lang="ko-KR" altLang="en-US" sz="70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endParaRPr>
            </a:p>
          </p:txBody>
        </p:sp>
        <p:sp>
          <p:nvSpPr>
            <p:cNvPr id="167" name="모서리가 둥근 직사각형 127"/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rPr>
                <a:t>Cancel</a:t>
              </a:r>
              <a:endParaRPr lang="ko-KR" altLang="en-US" sz="70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38595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그룹 110"/>
          <p:cNvGrpSpPr/>
          <p:nvPr/>
        </p:nvGrpSpPr>
        <p:grpSpPr>
          <a:xfrm>
            <a:off x="4204944" y="1885644"/>
            <a:ext cx="817662" cy="162382"/>
            <a:chOff x="5321674" y="1096566"/>
            <a:chExt cx="940062" cy="186690"/>
          </a:xfrm>
        </p:grpSpPr>
        <p:sp>
          <p:nvSpPr>
            <p:cNvPr id="114" name="모서리가 둥근 직사각형 114"/>
            <p:cNvSpPr/>
            <p:nvPr/>
          </p:nvSpPr>
          <p:spPr>
            <a:xfrm>
              <a:off x="5321674" y="1096568"/>
              <a:ext cx="470031" cy="186688"/>
            </a:xfrm>
            <a:custGeom>
              <a:avLst/>
              <a:gdLst>
                <a:gd name="connsiteX0" fmla="*/ 0 w 494861"/>
                <a:gd name="connsiteY0" fmla="*/ 24830 h 186688"/>
                <a:gd name="connsiteX1" fmla="*/ 24830 w 494861"/>
                <a:gd name="connsiteY1" fmla="*/ 0 h 186688"/>
                <a:gd name="connsiteX2" fmla="*/ 470031 w 494861"/>
                <a:gd name="connsiteY2" fmla="*/ 0 h 186688"/>
                <a:gd name="connsiteX3" fmla="*/ 494861 w 494861"/>
                <a:gd name="connsiteY3" fmla="*/ 24830 h 186688"/>
                <a:gd name="connsiteX4" fmla="*/ 494861 w 494861"/>
                <a:gd name="connsiteY4" fmla="*/ 161858 h 186688"/>
                <a:gd name="connsiteX5" fmla="*/ 470031 w 494861"/>
                <a:gd name="connsiteY5" fmla="*/ 186688 h 186688"/>
                <a:gd name="connsiteX6" fmla="*/ 24830 w 494861"/>
                <a:gd name="connsiteY6" fmla="*/ 186688 h 186688"/>
                <a:gd name="connsiteX7" fmla="*/ 0 w 494861"/>
                <a:gd name="connsiteY7" fmla="*/ 161858 h 186688"/>
                <a:gd name="connsiteX8" fmla="*/ 0 w 494861"/>
                <a:gd name="connsiteY8" fmla="*/ 24830 h 186688"/>
                <a:gd name="connsiteX0" fmla="*/ 0 w 512698"/>
                <a:gd name="connsiteY0" fmla="*/ 24830 h 186688"/>
                <a:gd name="connsiteX1" fmla="*/ 24830 w 512698"/>
                <a:gd name="connsiteY1" fmla="*/ 0 h 186688"/>
                <a:gd name="connsiteX2" fmla="*/ 470031 w 512698"/>
                <a:gd name="connsiteY2" fmla="*/ 0 h 186688"/>
                <a:gd name="connsiteX3" fmla="*/ 494861 w 512698"/>
                <a:gd name="connsiteY3" fmla="*/ 161858 h 186688"/>
                <a:gd name="connsiteX4" fmla="*/ 470031 w 512698"/>
                <a:gd name="connsiteY4" fmla="*/ 186688 h 186688"/>
                <a:gd name="connsiteX5" fmla="*/ 24830 w 512698"/>
                <a:gd name="connsiteY5" fmla="*/ 186688 h 186688"/>
                <a:gd name="connsiteX6" fmla="*/ 0 w 512698"/>
                <a:gd name="connsiteY6" fmla="*/ 161858 h 186688"/>
                <a:gd name="connsiteX7" fmla="*/ 0 w 512698"/>
                <a:gd name="connsiteY7" fmla="*/ 24830 h 186688"/>
                <a:gd name="connsiteX0" fmla="*/ 0 w 525681"/>
                <a:gd name="connsiteY0" fmla="*/ 24830 h 186688"/>
                <a:gd name="connsiteX1" fmla="*/ 24830 w 525681"/>
                <a:gd name="connsiteY1" fmla="*/ 0 h 186688"/>
                <a:gd name="connsiteX2" fmla="*/ 470031 w 525681"/>
                <a:gd name="connsiteY2" fmla="*/ 0 h 186688"/>
                <a:gd name="connsiteX3" fmla="*/ 470031 w 525681"/>
                <a:gd name="connsiteY3" fmla="*/ 186688 h 186688"/>
                <a:gd name="connsiteX4" fmla="*/ 24830 w 525681"/>
                <a:gd name="connsiteY4" fmla="*/ 186688 h 186688"/>
                <a:gd name="connsiteX5" fmla="*/ 0 w 525681"/>
                <a:gd name="connsiteY5" fmla="*/ 161858 h 186688"/>
                <a:gd name="connsiteX6" fmla="*/ 0 w 525681"/>
                <a:gd name="connsiteY6" fmla="*/ 24830 h 186688"/>
                <a:gd name="connsiteX0" fmla="*/ 0 w 503008"/>
                <a:gd name="connsiteY0" fmla="*/ 24830 h 186688"/>
                <a:gd name="connsiteX1" fmla="*/ 24830 w 503008"/>
                <a:gd name="connsiteY1" fmla="*/ 0 h 186688"/>
                <a:gd name="connsiteX2" fmla="*/ 470031 w 503008"/>
                <a:gd name="connsiteY2" fmla="*/ 0 h 186688"/>
                <a:gd name="connsiteX3" fmla="*/ 470031 w 503008"/>
                <a:gd name="connsiteY3" fmla="*/ 186688 h 186688"/>
                <a:gd name="connsiteX4" fmla="*/ 24830 w 503008"/>
                <a:gd name="connsiteY4" fmla="*/ 186688 h 186688"/>
                <a:gd name="connsiteX5" fmla="*/ 0 w 503008"/>
                <a:gd name="connsiteY5" fmla="*/ 161858 h 186688"/>
                <a:gd name="connsiteX6" fmla="*/ 0 w 503008"/>
                <a:gd name="connsiteY6" fmla="*/ 24830 h 186688"/>
                <a:gd name="connsiteX0" fmla="*/ 0 w 470031"/>
                <a:gd name="connsiteY0" fmla="*/ 24830 h 186688"/>
                <a:gd name="connsiteX1" fmla="*/ 24830 w 470031"/>
                <a:gd name="connsiteY1" fmla="*/ 0 h 186688"/>
                <a:gd name="connsiteX2" fmla="*/ 470031 w 470031"/>
                <a:gd name="connsiteY2" fmla="*/ 0 h 186688"/>
                <a:gd name="connsiteX3" fmla="*/ 470031 w 470031"/>
                <a:gd name="connsiteY3" fmla="*/ 186688 h 186688"/>
                <a:gd name="connsiteX4" fmla="*/ 24830 w 470031"/>
                <a:gd name="connsiteY4" fmla="*/ 186688 h 186688"/>
                <a:gd name="connsiteX5" fmla="*/ 0 w 470031"/>
                <a:gd name="connsiteY5" fmla="*/ 161858 h 186688"/>
                <a:gd name="connsiteX6" fmla="*/ 0 w 470031"/>
                <a:gd name="connsiteY6" fmla="*/ 24830 h 186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0031" h="186688">
                  <a:moveTo>
                    <a:pt x="0" y="24830"/>
                  </a:moveTo>
                  <a:cubicBezTo>
                    <a:pt x="0" y="11117"/>
                    <a:pt x="11117" y="0"/>
                    <a:pt x="24830" y="0"/>
                  </a:cubicBezTo>
                  <a:lnTo>
                    <a:pt x="470031" y="0"/>
                  </a:lnTo>
                  <a:lnTo>
                    <a:pt x="470031" y="186688"/>
                  </a:lnTo>
                  <a:lnTo>
                    <a:pt x="24830" y="186688"/>
                  </a:lnTo>
                  <a:cubicBezTo>
                    <a:pt x="11117" y="186688"/>
                    <a:pt x="0" y="175571"/>
                    <a:pt x="0" y="161858"/>
                  </a:cubicBezTo>
                  <a:lnTo>
                    <a:pt x="0" y="2483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endParaRPr>
            </a:p>
          </p:txBody>
        </p:sp>
        <p:grpSp>
          <p:nvGrpSpPr>
            <p:cNvPr id="115" name="그룹 114"/>
            <p:cNvGrpSpPr/>
            <p:nvPr/>
          </p:nvGrpSpPr>
          <p:grpSpPr>
            <a:xfrm>
              <a:off x="5499252" y="1131380"/>
              <a:ext cx="116393" cy="116393"/>
              <a:chOff x="5199443" y="1081903"/>
              <a:chExt cx="852062" cy="852063"/>
            </a:xfrm>
          </p:grpSpPr>
          <p:sp>
            <p:nvSpPr>
              <p:cNvPr id="118" name="모서리가 둥근 직사각형 117"/>
              <p:cNvSpPr/>
              <p:nvPr userDrawn="1"/>
            </p:nvSpPr>
            <p:spPr>
              <a:xfrm>
                <a:off x="5199443" y="1081903"/>
                <a:ext cx="852062" cy="852062"/>
              </a:xfrm>
              <a:prstGeom prst="round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cxnSp>
            <p:nvCxnSpPr>
              <p:cNvPr id="119" name="직선 연결선[R] 118"/>
              <p:cNvCxnSpPr/>
              <p:nvPr userDrawn="1"/>
            </p:nvCxnSpPr>
            <p:spPr>
              <a:xfrm>
                <a:off x="5199443" y="1323124"/>
                <a:ext cx="852062" cy="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1" name="그룹 120"/>
              <p:cNvGrpSpPr/>
              <p:nvPr userDrawn="1"/>
            </p:nvGrpSpPr>
            <p:grpSpPr>
              <a:xfrm>
                <a:off x="5486400" y="1311600"/>
                <a:ext cx="325488" cy="622366"/>
                <a:chOff x="5486400" y="1379532"/>
                <a:chExt cx="325488" cy="554433"/>
              </a:xfrm>
            </p:grpSpPr>
            <p:cxnSp>
              <p:nvCxnSpPr>
                <p:cNvPr id="122" name="직선 연결선[R] 121"/>
                <p:cNvCxnSpPr/>
                <p:nvPr userDrawn="1"/>
              </p:nvCxnSpPr>
              <p:spPr>
                <a:xfrm>
                  <a:off x="5486400" y="1379532"/>
                  <a:ext cx="0" cy="554433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직선 연결선[R] 123"/>
                <p:cNvCxnSpPr/>
                <p:nvPr userDrawn="1"/>
              </p:nvCxnSpPr>
              <p:spPr>
                <a:xfrm>
                  <a:off x="5811888" y="1379532"/>
                  <a:ext cx="0" cy="554433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6" name="모서리가 둥근 직사각형 114"/>
            <p:cNvSpPr/>
            <p:nvPr/>
          </p:nvSpPr>
          <p:spPr>
            <a:xfrm rot="10800000">
              <a:off x="5791705" y="1096568"/>
              <a:ext cx="470031" cy="186688"/>
            </a:xfrm>
            <a:custGeom>
              <a:avLst/>
              <a:gdLst>
                <a:gd name="connsiteX0" fmla="*/ 0 w 494861"/>
                <a:gd name="connsiteY0" fmla="*/ 24830 h 186688"/>
                <a:gd name="connsiteX1" fmla="*/ 24830 w 494861"/>
                <a:gd name="connsiteY1" fmla="*/ 0 h 186688"/>
                <a:gd name="connsiteX2" fmla="*/ 470031 w 494861"/>
                <a:gd name="connsiteY2" fmla="*/ 0 h 186688"/>
                <a:gd name="connsiteX3" fmla="*/ 494861 w 494861"/>
                <a:gd name="connsiteY3" fmla="*/ 24830 h 186688"/>
                <a:gd name="connsiteX4" fmla="*/ 494861 w 494861"/>
                <a:gd name="connsiteY4" fmla="*/ 161858 h 186688"/>
                <a:gd name="connsiteX5" fmla="*/ 470031 w 494861"/>
                <a:gd name="connsiteY5" fmla="*/ 186688 h 186688"/>
                <a:gd name="connsiteX6" fmla="*/ 24830 w 494861"/>
                <a:gd name="connsiteY6" fmla="*/ 186688 h 186688"/>
                <a:gd name="connsiteX7" fmla="*/ 0 w 494861"/>
                <a:gd name="connsiteY7" fmla="*/ 161858 h 186688"/>
                <a:gd name="connsiteX8" fmla="*/ 0 w 494861"/>
                <a:gd name="connsiteY8" fmla="*/ 24830 h 186688"/>
                <a:gd name="connsiteX0" fmla="*/ 0 w 512698"/>
                <a:gd name="connsiteY0" fmla="*/ 24830 h 186688"/>
                <a:gd name="connsiteX1" fmla="*/ 24830 w 512698"/>
                <a:gd name="connsiteY1" fmla="*/ 0 h 186688"/>
                <a:gd name="connsiteX2" fmla="*/ 470031 w 512698"/>
                <a:gd name="connsiteY2" fmla="*/ 0 h 186688"/>
                <a:gd name="connsiteX3" fmla="*/ 494861 w 512698"/>
                <a:gd name="connsiteY3" fmla="*/ 161858 h 186688"/>
                <a:gd name="connsiteX4" fmla="*/ 470031 w 512698"/>
                <a:gd name="connsiteY4" fmla="*/ 186688 h 186688"/>
                <a:gd name="connsiteX5" fmla="*/ 24830 w 512698"/>
                <a:gd name="connsiteY5" fmla="*/ 186688 h 186688"/>
                <a:gd name="connsiteX6" fmla="*/ 0 w 512698"/>
                <a:gd name="connsiteY6" fmla="*/ 161858 h 186688"/>
                <a:gd name="connsiteX7" fmla="*/ 0 w 512698"/>
                <a:gd name="connsiteY7" fmla="*/ 24830 h 186688"/>
                <a:gd name="connsiteX0" fmla="*/ 0 w 525681"/>
                <a:gd name="connsiteY0" fmla="*/ 24830 h 186688"/>
                <a:gd name="connsiteX1" fmla="*/ 24830 w 525681"/>
                <a:gd name="connsiteY1" fmla="*/ 0 h 186688"/>
                <a:gd name="connsiteX2" fmla="*/ 470031 w 525681"/>
                <a:gd name="connsiteY2" fmla="*/ 0 h 186688"/>
                <a:gd name="connsiteX3" fmla="*/ 470031 w 525681"/>
                <a:gd name="connsiteY3" fmla="*/ 186688 h 186688"/>
                <a:gd name="connsiteX4" fmla="*/ 24830 w 525681"/>
                <a:gd name="connsiteY4" fmla="*/ 186688 h 186688"/>
                <a:gd name="connsiteX5" fmla="*/ 0 w 525681"/>
                <a:gd name="connsiteY5" fmla="*/ 161858 h 186688"/>
                <a:gd name="connsiteX6" fmla="*/ 0 w 525681"/>
                <a:gd name="connsiteY6" fmla="*/ 24830 h 186688"/>
                <a:gd name="connsiteX0" fmla="*/ 0 w 503008"/>
                <a:gd name="connsiteY0" fmla="*/ 24830 h 186688"/>
                <a:gd name="connsiteX1" fmla="*/ 24830 w 503008"/>
                <a:gd name="connsiteY1" fmla="*/ 0 h 186688"/>
                <a:gd name="connsiteX2" fmla="*/ 470031 w 503008"/>
                <a:gd name="connsiteY2" fmla="*/ 0 h 186688"/>
                <a:gd name="connsiteX3" fmla="*/ 470031 w 503008"/>
                <a:gd name="connsiteY3" fmla="*/ 186688 h 186688"/>
                <a:gd name="connsiteX4" fmla="*/ 24830 w 503008"/>
                <a:gd name="connsiteY4" fmla="*/ 186688 h 186688"/>
                <a:gd name="connsiteX5" fmla="*/ 0 w 503008"/>
                <a:gd name="connsiteY5" fmla="*/ 161858 h 186688"/>
                <a:gd name="connsiteX6" fmla="*/ 0 w 503008"/>
                <a:gd name="connsiteY6" fmla="*/ 24830 h 186688"/>
                <a:gd name="connsiteX0" fmla="*/ 0 w 470031"/>
                <a:gd name="connsiteY0" fmla="*/ 24830 h 186688"/>
                <a:gd name="connsiteX1" fmla="*/ 24830 w 470031"/>
                <a:gd name="connsiteY1" fmla="*/ 0 h 186688"/>
                <a:gd name="connsiteX2" fmla="*/ 470031 w 470031"/>
                <a:gd name="connsiteY2" fmla="*/ 0 h 186688"/>
                <a:gd name="connsiteX3" fmla="*/ 470031 w 470031"/>
                <a:gd name="connsiteY3" fmla="*/ 186688 h 186688"/>
                <a:gd name="connsiteX4" fmla="*/ 24830 w 470031"/>
                <a:gd name="connsiteY4" fmla="*/ 186688 h 186688"/>
                <a:gd name="connsiteX5" fmla="*/ 0 w 470031"/>
                <a:gd name="connsiteY5" fmla="*/ 161858 h 186688"/>
                <a:gd name="connsiteX6" fmla="*/ 0 w 470031"/>
                <a:gd name="connsiteY6" fmla="*/ 24830 h 186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0031" h="186688">
                  <a:moveTo>
                    <a:pt x="0" y="24830"/>
                  </a:moveTo>
                  <a:cubicBezTo>
                    <a:pt x="0" y="11117"/>
                    <a:pt x="11117" y="0"/>
                    <a:pt x="24830" y="0"/>
                  </a:cubicBezTo>
                  <a:lnTo>
                    <a:pt x="470031" y="0"/>
                  </a:lnTo>
                  <a:lnTo>
                    <a:pt x="470031" y="186688"/>
                  </a:lnTo>
                  <a:lnTo>
                    <a:pt x="24830" y="186688"/>
                  </a:lnTo>
                  <a:cubicBezTo>
                    <a:pt x="11117" y="186688"/>
                    <a:pt x="0" y="175571"/>
                    <a:pt x="0" y="161858"/>
                  </a:cubicBezTo>
                  <a:lnTo>
                    <a:pt x="0" y="2483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endParaRPr>
            </a:p>
          </p:txBody>
        </p:sp>
        <p:pic>
          <p:nvPicPr>
            <p:cNvPr id="117" name="그림 11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9252" y="1096566"/>
              <a:ext cx="138876" cy="184093"/>
            </a:xfrm>
            <a:prstGeom prst="rect">
              <a:avLst/>
            </a:prstGeom>
          </p:spPr>
        </p:pic>
      </p:grp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 err="1">
                <a:cs typeface="Nanum Gothic" charset="-127"/>
              </a:rPr>
              <a:t>데이터소스</a:t>
            </a:r>
            <a:r>
              <a:rPr kumimoji="1" lang="ko-KR" altLang="en-US" dirty="0">
                <a:cs typeface="Nanum Gothic" charset="-127"/>
              </a:rPr>
              <a:t> 조인</a:t>
            </a:r>
            <a:r>
              <a:rPr kumimoji="1" lang="en-US" altLang="ko-KR" dirty="0">
                <a:cs typeface="Nanum Gothic" charset="-127"/>
              </a:rPr>
              <a:t>(3)</a:t>
            </a:r>
            <a:endParaRPr lang="ko-KR" altLang="en-US" dirty="0">
              <a:cs typeface="Nanum Gothic" charset="-127"/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xmlns="" id="{FB7F2EB4-E5E5-CE49-937A-0C3DF2AF6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1.3</a:t>
            </a:r>
            <a:r>
              <a:rPr kumimoji="1" lang="ko-KR" altLang="en-US" dirty="0"/>
              <a:t> 대시보드 생성 </a:t>
            </a:r>
            <a:r>
              <a:rPr kumimoji="1" lang="en-US" altLang="ko-KR" dirty="0"/>
              <a:t>2</a:t>
            </a:r>
            <a:r>
              <a:rPr kumimoji="1" lang="ko-KR" altLang="en-US" dirty="0"/>
              <a:t>단계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조인 팝업 </a:t>
            </a:r>
            <a:r>
              <a:rPr kumimoji="1" lang="en-US" altLang="ko-KR" dirty="0"/>
              <a:t>(</a:t>
            </a:r>
            <a:r>
              <a:rPr lang="ko-KR" altLang="en-US" dirty="0">
                <a:cs typeface="Nanum Gothic" charset="-127"/>
              </a:rPr>
              <a:t>조인 가능한 경우</a:t>
            </a:r>
            <a:r>
              <a:rPr lang="en-US" altLang="ko-KR" dirty="0">
                <a:cs typeface="Nanum Gothic" charset="-127"/>
              </a:rPr>
              <a:t>)</a:t>
            </a:r>
            <a:endParaRPr kumimoji="1" lang="ko-KR" altLang="en-US" dirty="0"/>
          </a:p>
        </p:txBody>
      </p:sp>
      <p:sp>
        <p:nvSpPr>
          <p:cNvPr id="3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rgbClr val="FFC000">
                    <a:lumMod val="75000"/>
                  </a:srgbClr>
                </a:solidFill>
                <a:cs typeface="Nanum Gothic" charset="-127"/>
              </a:rPr>
              <a:pPr/>
              <a:t>34</a:t>
            </a:fld>
            <a:endParaRPr lang="ko-KR" altLang="en-US" dirty="0">
              <a:solidFill>
                <a:srgbClr val="FFC000">
                  <a:lumMod val="75000"/>
                </a:srgbClr>
              </a:solidFill>
              <a:cs typeface="Nanum Gothic" charset="-127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dirty="0"/>
              <a:t>[</a:t>
            </a:r>
            <a:r>
              <a:rPr kumimoji="1" lang="ko-KR" altLang="en-US" dirty="0"/>
              <a:t>조인 기능 시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선택된 조인 키 열람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마스터 데이터소스의 선택 컬럼 확인 가능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항상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개가 선택된 상황만 있음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조인할 데이터소스의 선택 컬럼 확인 가능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 err="1"/>
              <a:t>조인키</a:t>
            </a:r>
            <a:r>
              <a:rPr kumimoji="1" lang="ko-KR" altLang="en-US" dirty="0"/>
              <a:t> 추가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조인 가능한 </a:t>
            </a:r>
            <a:r>
              <a:rPr kumimoji="1" lang="ko-KR" altLang="en-US" dirty="0" err="1"/>
              <a:t>조인키가</a:t>
            </a:r>
            <a:r>
              <a:rPr kumimoji="1" lang="ko-KR" altLang="en-US" dirty="0"/>
              <a:t> 입력된 경우 활성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클릭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아래의 </a:t>
            </a:r>
            <a:r>
              <a:rPr kumimoji="1" lang="en-US" altLang="ko-KR" dirty="0"/>
              <a:t>Join keys</a:t>
            </a:r>
            <a:r>
              <a:rPr kumimoji="1" lang="ko-KR" altLang="en-US" dirty="0"/>
              <a:t> 리스트의 상단에 추가됨</a:t>
            </a:r>
            <a:endParaRPr kumimoji="1" lang="en-US" altLang="ko-KR" dirty="0"/>
          </a:p>
          <a:p>
            <a:r>
              <a:rPr kumimoji="1" lang="en-US" altLang="ko-KR" dirty="0"/>
              <a:t>Join keys</a:t>
            </a:r>
          </a:p>
          <a:p>
            <a:pPr lvl="1"/>
            <a:r>
              <a:rPr kumimoji="1" lang="ko-KR" altLang="en-US" dirty="0"/>
              <a:t>삭제 클릭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해당 </a:t>
            </a:r>
            <a:r>
              <a:rPr kumimoji="1" lang="ko-KR" altLang="en-US" dirty="0" err="1"/>
              <a:t>멀티키</a:t>
            </a:r>
            <a:r>
              <a:rPr kumimoji="1" lang="ko-KR" altLang="en-US" dirty="0"/>
              <a:t> 삭제</a:t>
            </a:r>
            <a:endParaRPr kumimoji="1" lang="en-US" altLang="ko-KR" dirty="0"/>
          </a:p>
          <a:p>
            <a:r>
              <a:rPr kumimoji="1" lang="ko-KR" altLang="en-US" dirty="0"/>
              <a:t>조인 타입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Inner / Left(default) / Right / Full outer</a:t>
            </a:r>
          </a:p>
          <a:p>
            <a:r>
              <a:rPr kumimoji="1" lang="ko-KR" altLang="en-US" dirty="0" err="1"/>
              <a:t>컨펌</a:t>
            </a:r>
            <a:r>
              <a:rPr kumimoji="1" lang="ko-KR" altLang="en-US" dirty="0"/>
              <a:t> 버튼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취소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팝업 닫힘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조인 취소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완료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조인 실행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조인 완료 </a:t>
            </a:r>
            <a:r>
              <a:rPr kumimoji="1" lang="en-US" altLang="ko-KR" dirty="0"/>
              <a:t>/</a:t>
            </a:r>
            <a:r>
              <a:rPr kumimoji="1" lang="ko-KR" altLang="en-US" dirty="0"/>
              <a:t> 팝업 닫힘</a:t>
            </a:r>
          </a:p>
          <a:p>
            <a:endParaRPr lang="ko-KR" altLang="en-US" dirty="0">
              <a:cs typeface="Nanum Gothic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2040995" y="1847782"/>
            <a:ext cx="1825660" cy="2059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</a:t>
            </a:r>
            <a:r>
              <a:rPr kumimoji="1" lang="ko-KR" altLang="en-US" sz="7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데이터소스</a:t>
            </a:r>
            <a:r>
              <a:rPr kumimoji="1" lang="en-US" altLang="ko-KR" sz="7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01</a:t>
            </a:r>
            <a:endParaRPr kumimoji="1" lang="ko-KR" altLang="en-US" sz="700" b="1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7271330" y="1885644"/>
            <a:ext cx="817662" cy="162382"/>
            <a:chOff x="5321674" y="1096566"/>
            <a:chExt cx="940062" cy="186690"/>
          </a:xfrm>
        </p:grpSpPr>
        <p:sp>
          <p:nvSpPr>
            <p:cNvPr id="94" name="모서리가 둥근 직사각형 114"/>
            <p:cNvSpPr/>
            <p:nvPr/>
          </p:nvSpPr>
          <p:spPr>
            <a:xfrm>
              <a:off x="5321674" y="1096568"/>
              <a:ext cx="470031" cy="186688"/>
            </a:xfrm>
            <a:custGeom>
              <a:avLst/>
              <a:gdLst>
                <a:gd name="connsiteX0" fmla="*/ 0 w 494861"/>
                <a:gd name="connsiteY0" fmla="*/ 24830 h 186688"/>
                <a:gd name="connsiteX1" fmla="*/ 24830 w 494861"/>
                <a:gd name="connsiteY1" fmla="*/ 0 h 186688"/>
                <a:gd name="connsiteX2" fmla="*/ 470031 w 494861"/>
                <a:gd name="connsiteY2" fmla="*/ 0 h 186688"/>
                <a:gd name="connsiteX3" fmla="*/ 494861 w 494861"/>
                <a:gd name="connsiteY3" fmla="*/ 24830 h 186688"/>
                <a:gd name="connsiteX4" fmla="*/ 494861 w 494861"/>
                <a:gd name="connsiteY4" fmla="*/ 161858 h 186688"/>
                <a:gd name="connsiteX5" fmla="*/ 470031 w 494861"/>
                <a:gd name="connsiteY5" fmla="*/ 186688 h 186688"/>
                <a:gd name="connsiteX6" fmla="*/ 24830 w 494861"/>
                <a:gd name="connsiteY6" fmla="*/ 186688 h 186688"/>
                <a:gd name="connsiteX7" fmla="*/ 0 w 494861"/>
                <a:gd name="connsiteY7" fmla="*/ 161858 h 186688"/>
                <a:gd name="connsiteX8" fmla="*/ 0 w 494861"/>
                <a:gd name="connsiteY8" fmla="*/ 24830 h 186688"/>
                <a:gd name="connsiteX0" fmla="*/ 0 w 512698"/>
                <a:gd name="connsiteY0" fmla="*/ 24830 h 186688"/>
                <a:gd name="connsiteX1" fmla="*/ 24830 w 512698"/>
                <a:gd name="connsiteY1" fmla="*/ 0 h 186688"/>
                <a:gd name="connsiteX2" fmla="*/ 470031 w 512698"/>
                <a:gd name="connsiteY2" fmla="*/ 0 h 186688"/>
                <a:gd name="connsiteX3" fmla="*/ 494861 w 512698"/>
                <a:gd name="connsiteY3" fmla="*/ 161858 h 186688"/>
                <a:gd name="connsiteX4" fmla="*/ 470031 w 512698"/>
                <a:gd name="connsiteY4" fmla="*/ 186688 h 186688"/>
                <a:gd name="connsiteX5" fmla="*/ 24830 w 512698"/>
                <a:gd name="connsiteY5" fmla="*/ 186688 h 186688"/>
                <a:gd name="connsiteX6" fmla="*/ 0 w 512698"/>
                <a:gd name="connsiteY6" fmla="*/ 161858 h 186688"/>
                <a:gd name="connsiteX7" fmla="*/ 0 w 512698"/>
                <a:gd name="connsiteY7" fmla="*/ 24830 h 186688"/>
                <a:gd name="connsiteX0" fmla="*/ 0 w 525681"/>
                <a:gd name="connsiteY0" fmla="*/ 24830 h 186688"/>
                <a:gd name="connsiteX1" fmla="*/ 24830 w 525681"/>
                <a:gd name="connsiteY1" fmla="*/ 0 h 186688"/>
                <a:gd name="connsiteX2" fmla="*/ 470031 w 525681"/>
                <a:gd name="connsiteY2" fmla="*/ 0 h 186688"/>
                <a:gd name="connsiteX3" fmla="*/ 470031 w 525681"/>
                <a:gd name="connsiteY3" fmla="*/ 186688 h 186688"/>
                <a:gd name="connsiteX4" fmla="*/ 24830 w 525681"/>
                <a:gd name="connsiteY4" fmla="*/ 186688 h 186688"/>
                <a:gd name="connsiteX5" fmla="*/ 0 w 525681"/>
                <a:gd name="connsiteY5" fmla="*/ 161858 h 186688"/>
                <a:gd name="connsiteX6" fmla="*/ 0 w 525681"/>
                <a:gd name="connsiteY6" fmla="*/ 24830 h 186688"/>
                <a:gd name="connsiteX0" fmla="*/ 0 w 503008"/>
                <a:gd name="connsiteY0" fmla="*/ 24830 h 186688"/>
                <a:gd name="connsiteX1" fmla="*/ 24830 w 503008"/>
                <a:gd name="connsiteY1" fmla="*/ 0 h 186688"/>
                <a:gd name="connsiteX2" fmla="*/ 470031 w 503008"/>
                <a:gd name="connsiteY2" fmla="*/ 0 h 186688"/>
                <a:gd name="connsiteX3" fmla="*/ 470031 w 503008"/>
                <a:gd name="connsiteY3" fmla="*/ 186688 h 186688"/>
                <a:gd name="connsiteX4" fmla="*/ 24830 w 503008"/>
                <a:gd name="connsiteY4" fmla="*/ 186688 h 186688"/>
                <a:gd name="connsiteX5" fmla="*/ 0 w 503008"/>
                <a:gd name="connsiteY5" fmla="*/ 161858 h 186688"/>
                <a:gd name="connsiteX6" fmla="*/ 0 w 503008"/>
                <a:gd name="connsiteY6" fmla="*/ 24830 h 186688"/>
                <a:gd name="connsiteX0" fmla="*/ 0 w 470031"/>
                <a:gd name="connsiteY0" fmla="*/ 24830 h 186688"/>
                <a:gd name="connsiteX1" fmla="*/ 24830 w 470031"/>
                <a:gd name="connsiteY1" fmla="*/ 0 h 186688"/>
                <a:gd name="connsiteX2" fmla="*/ 470031 w 470031"/>
                <a:gd name="connsiteY2" fmla="*/ 0 h 186688"/>
                <a:gd name="connsiteX3" fmla="*/ 470031 w 470031"/>
                <a:gd name="connsiteY3" fmla="*/ 186688 h 186688"/>
                <a:gd name="connsiteX4" fmla="*/ 24830 w 470031"/>
                <a:gd name="connsiteY4" fmla="*/ 186688 h 186688"/>
                <a:gd name="connsiteX5" fmla="*/ 0 w 470031"/>
                <a:gd name="connsiteY5" fmla="*/ 161858 h 186688"/>
                <a:gd name="connsiteX6" fmla="*/ 0 w 470031"/>
                <a:gd name="connsiteY6" fmla="*/ 24830 h 186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0031" h="186688">
                  <a:moveTo>
                    <a:pt x="0" y="24830"/>
                  </a:moveTo>
                  <a:cubicBezTo>
                    <a:pt x="0" y="11117"/>
                    <a:pt x="11117" y="0"/>
                    <a:pt x="24830" y="0"/>
                  </a:cubicBezTo>
                  <a:lnTo>
                    <a:pt x="470031" y="0"/>
                  </a:lnTo>
                  <a:lnTo>
                    <a:pt x="470031" y="186688"/>
                  </a:lnTo>
                  <a:lnTo>
                    <a:pt x="24830" y="186688"/>
                  </a:lnTo>
                  <a:cubicBezTo>
                    <a:pt x="11117" y="186688"/>
                    <a:pt x="0" y="175571"/>
                    <a:pt x="0" y="161858"/>
                  </a:cubicBezTo>
                  <a:lnTo>
                    <a:pt x="0" y="2483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endParaRPr>
            </a:p>
          </p:txBody>
        </p:sp>
        <p:grpSp>
          <p:nvGrpSpPr>
            <p:cNvPr id="120" name="그룹 119"/>
            <p:cNvGrpSpPr/>
            <p:nvPr/>
          </p:nvGrpSpPr>
          <p:grpSpPr>
            <a:xfrm>
              <a:off x="5499252" y="1131380"/>
              <a:ext cx="116393" cy="116393"/>
              <a:chOff x="5199443" y="1081903"/>
              <a:chExt cx="852062" cy="852063"/>
            </a:xfrm>
          </p:grpSpPr>
          <p:sp>
            <p:nvSpPr>
              <p:cNvPr id="135" name="모서리가 둥근 직사각형 134"/>
              <p:cNvSpPr/>
              <p:nvPr userDrawn="1"/>
            </p:nvSpPr>
            <p:spPr>
              <a:xfrm>
                <a:off x="5199443" y="1081903"/>
                <a:ext cx="852062" cy="852062"/>
              </a:xfrm>
              <a:prstGeom prst="roundRect">
                <a:avLst/>
              </a:prstGeom>
              <a:noFill/>
              <a:ln w="12700"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cxnSp>
            <p:nvCxnSpPr>
              <p:cNvPr id="136" name="직선 연결선[R] 135"/>
              <p:cNvCxnSpPr/>
              <p:nvPr userDrawn="1"/>
            </p:nvCxnSpPr>
            <p:spPr>
              <a:xfrm>
                <a:off x="5199443" y="1323124"/>
                <a:ext cx="852062" cy="0"/>
              </a:xfrm>
              <a:prstGeom prst="line">
                <a:avLst/>
              </a:prstGeom>
              <a:ln w="12700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4" name="그룹 143"/>
              <p:cNvGrpSpPr/>
              <p:nvPr userDrawn="1"/>
            </p:nvGrpSpPr>
            <p:grpSpPr>
              <a:xfrm>
                <a:off x="5486400" y="1311600"/>
                <a:ext cx="325488" cy="622366"/>
                <a:chOff x="5486400" y="1379532"/>
                <a:chExt cx="325488" cy="554433"/>
              </a:xfrm>
            </p:grpSpPr>
            <p:cxnSp>
              <p:nvCxnSpPr>
                <p:cNvPr id="145" name="직선 연결선[R] 144"/>
                <p:cNvCxnSpPr/>
                <p:nvPr userDrawn="1"/>
              </p:nvCxnSpPr>
              <p:spPr>
                <a:xfrm>
                  <a:off x="5486400" y="1379532"/>
                  <a:ext cx="0" cy="554433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직선 연결선[R] 145"/>
                <p:cNvCxnSpPr/>
                <p:nvPr userDrawn="1"/>
              </p:nvCxnSpPr>
              <p:spPr>
                <a:xfrm>
                  <a:off x="5811888" y="1379532"/>
                  <a:ext cx="0" cy="554433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3" name="모서리가 둥근 직사각형 114"/>
            <p:cNvSpPr/>
            <p:nvPr/>
          </p:nvSpPr>
          <p:spPr>
            <a:xfrm rot="10800000">
              <a:off x="5791705" y="1096568"/>
              <a:ext cx="470031" cy="186688"/>
            </a:xfrm>
            <a:custGeom>
              <a:avLst/>
              <a:gdLst>
                <a:gd name="connsiteX0" fmla="*/ 0 w 494861"/>
                <a:gd name="connsiteY0" fmla="*/ 24830 h 186688"/>
                <a:gd name="connsiteX1" fmla="*/ 24830 w 494861"/>
                <a:gd name="connsiteY1" fmla="*/ 0 h 186688"/>
                <a:gd name="connsiteX2" fmla="*/ 470031 w 494861"/>
                <a:gd name="connsiteY2" fmla="*/ 0 h 186688"/>
                <a:gd name="connsiteX3" fmla="*/ 494861 w 494861"/>
                <a:gd name="connsiteY3" fmla="*/ 24830 h 186688"/>
                <a:gd name="connsiteX4" fmla="*/ 494861 w 494861"/>
                <a:gd name="connsiteY4" fmla="*/ 161858 h 186688"/>
                <a:gd name="connsiteX5" fmla="*/ 470031 w 494861"/>
                <a:gd name="connsiteY5" fmla="*/ 186688 h 186688"/>
                <a:gd name="connsiteX6" fmla="*/ 24830 w 494861"/>
                <a:gd name="connsiteY6" fmla="*/ 186688 h 186688"/>
                <a:gd name="connsiteX7" fmla="*/ 0 w 494861"/>
                <a:gd name="connsiteY7" fmla="*/ 161858 h 186688"/>
                <a:gd name="connsiteX8" fmla="*/ 0 w 494861"/>
                <a:gd name="connsiteY8" fmla="*/ 24830 h 186688"/>
                <a:gd name="connsiteX0" fmla="*/ 0 w 512698"/>
                <a:gd name="connsiteY0" fmla="*/ 24830 h 186688"/>
                <a:gd name="connsiteX1" fmla="*/ 24830 w 512698"/>
                <a:gd name="connsiteY1" fmla="*/ 0 h 186688"/>
                <a:gd name="connsiteX2" fmla="*/ 470031 w 512698"/>
                <a:gd name="connsiteY2" fmla="*/ 0 h 186688"/>
                <a:gd name="connsiteX3" fmla="*/ 494861 w 512698"/>
                <a:gd name="connsiteY3" fmla="*/ 161858 h 186688"/>
                <a:gd name="connsiteX4" fmla="*/ 470031 w 512698"/>
                <a:gd name="connsiteY4" fmla="*/ 186688 h 186688"/>
                <a:gd name="connsiteX5" fmla="*/ 24830 w 512698"/>
                <a:gd name="connsiteY5" fmla="*/ 186688 h 186688"/>
                <a:gd name="connsiteX6" fmla="*/ 0 w 512698"/>
                <a:gd name="connsiteY6" fmla="*/ 161858 h 186688"/>
                <a:gd name="connsiteX7" fmla="*/ 0 w 512698"/>
                <a:gd name="connsiteY7" fmla="*/ 24830 h 186688"/>
                <a:gd name="connsiteX0" fmla="*/ 0 w 525681"/>
                <a:gd name="connsiteY0" fmla="*/ 24830 h 186688"/>
                <a:gd name="connsiteX1" fmla="*/ 24830 w 525681"/>
                <a:gd name="connsiteY1" fmla="*/ 0 h 186688"/>
                <a:gd name="connsiteX2" fmla="*/ 470031 w 525681"/>
                <a:gd name="connsiteY2" fmla="*/ 0 h 186688"/>
                <a:gd name="connsiteX3" fmla="*/ 470031 w 525681"/>
                <a:gd name="connsiteY3" fmla="*/ 186688 h 186688"/>
                <a:gd name="connsiteX4" fmla="*/ 24830 w 525681"/>
                <a:gd name="connsiteY4" fmla="*/ 186688 h 186688"/>
                <a:gd name="connsiteX5" fmla="*/ 0 w 525681"/>
                <a:gd name="connsiteY5" fmla="*/ 161858 h 186688"/>
                <a:gd name="connsiteX6" fmla="*/ 0 w 525681"/>
                <a:gd name="connsiteY6" fmla="*/ 24830 h 186688"/>
                <a:gd name="connsiteX0" fmla="*/ 0 w 503008"/>
                <a:gd name="connsiteY0" fmla="*/ 24830 h 186688"/>
                <a:gd name="connsiteX1" fmla="*/ 24830 w 503008"/>
                <a:gd name="connsiteY1" fmla="*/ 0 h 186688"/>
                <a:gd name="connsiteX2" fmla="*/ 470031 w 503008"/>
                <a:gd name="connsiteY2" fmla="*/ 0 h 186688"/>
                <a:gd name="connsiteX3" fmla="*/ 470031 w 503008"/>
                <a:gd name="connsiteY3" fmla="*/ 186688 h 186688"/>
                <a:gd name="connsiteX4" fmla="*/ 24830 w 503008"/>
                <a:gd name="connsiteY4" fmla="*/ 186688 h 186688"/>
                <a:gd name="connsiteX5" fmla="*/ 0 w 503008"/>
                <a:gd name="connsiteY5" fmla="*/ 161858 h 186688"/>
                <a:gd name="connsiteX6" fmla="*/ 0 w 503008"/>
                <a:gd name="connsiteY6" fmla="*/ 24830 h 186688"/>
                <a:gd name="connsiteX0" fmla="*/ 0 w 470031"/>
                <a:gd name="connsiteY0" fmla="*/ 24830 h 186688"/>
                <a:gd name="connsiteX1" fmla="*/ 24830 w 470031"/>
                <a:gd name="connsiteY1" fmla="*/ 0 h 186688"/>
                <a:gd name="connsiteX2" fmla="*/ 470031 w 470031"/>
                <a:gd name="connsiteY2" fmla="*/ 0 h 186688"/>
                <a:gd name="connsiteX3" fmla="*/ 470031 w 470031"/>
                <a:gd name="connsiteY3" fmla="*/ 186688 h 186688"/>
                <a:gd name="connsiteX4" fmla="*/ 24830 w 470031"/>
                <a:gd name="connsiteY4" fmla="*/ 186688 h 186688"/>
                <a:gd name="connsiteX5" fmla="*/ 0 w 470031"/>
                <a:gd name="connsiteY5" fmla="*/ 161858 h 186688"/>
                <a:gd name="connsiteX6" fmla="*/ 0 w 470031"/>
                <a:gd name="connsiteY6" fmla="*/ 24830 h 186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0031" h="186688">
                  <a:moveTo>
                    <a:pt x="0" y="24830"/>
                  </a:moveTo>
                  <a:cubicBezTo>
                    <a:pt x="0" y="11117"/>
                    <a:pt x="11117" y="0"/>
                    <a:pt x="24830" y="0"/>
                  </a:cubicBezTo>
                  <a:lnTo>
                    <a:pt x="470031" y="0"/>
                  </a:lnTo>
                  <a:lnTo>
                    <a:pt x="470031" y="186688"/>
                  </a:lnTo>
                  <a:lnTo>
                    <a:pt x="24830" y="186688"/>
                  </a:lnTo>
                  <a:cubicBezTo>
                    <a:pt x="11117" y="186688"/>
                    <a:pt x="0" y="175571"/>
                    <a:pt x="0" y="161858"/>
                  </a:cubicBezTo>
                  <a:lnTo>
                    <a:pt x="0" y="2483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endParaRPr>
            </a:p>
          </p:txBody>
        </p:sp>
        <p:pic>
          <p:nvPicPr>
            <p:cNvPr id="134" name="그림 13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9252" y="1096566"/>
              <a:ext cx="138876" cy="184093"/>
            </a:xfrm>
            <a:prstGeom prst="rect">
              <a:avLst/>
            </a:prstGeom>
          </p:spPr>
        </p:pic>
      </p:grpSp>
      <p:grpSp>
        <p:nvGrpSpPr>
          <p:cNvPr id="147" name="그룹 146"/>
          <p:cNvGrpSpPr/>
          <p:nvPr/>
        </p:nvGrpSpPr>
        <p:grpSpPr>
          <a:xfrm>
            <a:off x="5205447" y="1888080"/>
            <a:ext cx="1880846" cy="141411"/>
            <a:chOff x="8038508" y="6008746"/>
            <a:chExt cx="1880846" cy="141411"/>
          </a:xfrm>
        </p:grpSpPr>
        <p:sp>
          <p:nvSpPr>
            <p:cNvPr id="148" name="제목 2"/>
            <p:cNvSpPr txBox="1">
              <a:spLocks/>
            </p:cNvSpPr>
            <p:nvPr/>
          </p:nvSpPr>
          <p:spPr bwMode="auto">
            <a:xfrm>
              <a:off x="8038508" y="6008746"/>
              <a:ext cx="1764183" cy="141411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85000"/>
                  <a:lumOff val="15000"/>
                </a:schemeClr>
              </a:solidFill>
            </a:ln>
            <a:extLst/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ko-KR" altLang="en-US" sz="60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rPr>
                <a:t>데이터소스</a:t>
              </a:r>
              <a:r>
                <a:rPr lang="en-US" altLang="ko-KR" sz="60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rPr>
                <a:t> 02</a:t>
              </a:r>
              <a:endParaRPr lang="en-US" altLang="ko-KR" sz="600" dirty="0">
                <a:solidFill>
                  <a:prstClr val="white">
                    <a:lumMod val="7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endParaRPr>
            </a:p>
          </p:txBody>
        </p:sp>
        <p:pic>
          <p:nvPicPr>
            <p:cNvPr id="149" name="그림 14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0616" y="6040082"/>
              <a:ext cx="78738" cy="78738"/>
            </a:xfrm>
            <a:prstGeom prst="rect">
              <a:avLst/>
            </a:prstGeom>
          </p:spPr>
        </p:pic>
      </p:grpSp>
      <p:grpSp>
        <p:nvGrpSpPr>
          <p:cNvPr id="150" name="그룹 149"/>
          <p:cNvGrpSpPr/>
          <p:nvPr/>
        </p:nvGrpSpPr>
        <p:grpSpPr>
          <a:xfrm>
            <a:off x="2130797" y="2277399"/>
            <a:ext cx="2898192" cy="2010177"/>
            <a:chOff x="2269099" y="5273603"/>
            <a:chExt cx="3222814" cy="1654691"/>
          </a:xfrm>
        </p:grpSpPr>
        <p:pic>
          <p:nvPicPr>
            <p:cNvPr id="151" name="그림 150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81" t="21184" r="46876" b="50439"/>
            <a:stretch/>
          </p:blipFill>
          <p:spPr>
            <a:xfrm>
              <a:off x="2269099" y="5273603"/>
              <a:ext cx="3222814" cy="1654691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152" name="그룹 151"/>
            <p:cNvGrpSpPr/>
            <p:nvPr/>
          </p:nvGrpSpPr>
          <p:grpSpPr>
            <a:xfrm>
              <a:off x="2868871" y="5288240"/>
              <a:ext cx="1982259" cy="128612"/>
              <a:chOff x="5723959" y="1669374"/>
              <a:chExt cx="1982259" cy="128612"/>
            </a:xfrm>
          </p:grpSpPr>
          <p:sp>
            <p:nvSpPr>
              <p:cNvPr id="153" name="Username Box"/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5723959" y="1669374"/>
                <a:ext cx="233788" cy="128612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2000" tIns="32400" rIns="72000" bIns="3240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ko-KR" sz="60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sp>
            <p:nvSpPr>
              <p:cNvPr id="154" name="Username Box"/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6631697" y="1669374"/>
                <a:ext cx="233788" cy="128612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2000" tIns="32400" rIns="72000" bIns="3240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ko-KR" sz="60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sp>
            <p:nvSpPr>
              <p:cNvPr id="155" name="Username Box"/>
              <p:cNvSpPr>
                <a:spLocks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472430" y="1669374"/>
                <a:ext cx="233788" cy="128612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2000" tIns="32400" rIns="72000" bIns="3240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ko-KR" sz="60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</p:grpSp>
      </p:grpSp>
      <p:grpSp>
        <p:nvGrpSpPr>
          <p:cNvPr id="157" name="그룹 156"/>
          <p:cNvGrpSpPr/>
          <p:nvPr/>
        </p:nvGrpSpPr>
        <p:grpSpPr>
          <a:xfrm>
            <a:off x="5171486" y="2277399"/>
            <a:ext cx="2898192" cy="2010177"/>
            <a:chOff x="2269099" y="5273603"/>
            <a:chExt cx="3222814" cy="1654691"/>
          </a:xfrm>
        </p:grpSpPr>
        <p:pic>
          <p:nvPicPr>
            <p:cNvPr id="158" name="그림 157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81" t="21184" r="46876" b="50439"/>
            <a:stretch/>
          </p:blipFill>
          <p:spPr>
            <a:xfrm>
              <a:off x="2269099" y="5273603"/>
              <a:ext cx="3222814" cy="1654691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159" name="그룹 158"/>
            <p:cNvGrpSpPr/>
            <p:nvPr/>
          </p:nvGrpSpPr>
          <p:grpSpPr>
            <a:xfrm>
              <a:off x="2868871" y="5288240"/>
              <a:ext cx="1982259" cy="128612"/>
              <a:chOff x="5723959" y="1669374"/>
              <a:chExt cx="1982259" cy="128612"/>
            </a:xfrm>
          </p:grpSpPr>
          <p:sp>
            <p:nvSpPr>
              <p:cNvPr id="160" name="Username Box"/>
              <p:cNvSpPr>
                <a:spLocks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5723959" y="1669374"/>
                <a:ext cx="233788" cy="128612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2000" tIns="32400" rIns="72000" bIns="3240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ko-KR" sz="60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sp>
            <p:nvSpPr>
              <p:cNvPr id="179" name="Username Box"/>
              <p:cNvSpPr>
                <a:spLocks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6631697" y="1669374"/>
                <a:ext cx="233788" cy="128612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2000" tIns="32400" rIns="72000" bIns="3240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ko-KR" sz="60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sp>
            <p:nvSpPr>
              <p:cNvPr id="180" name="Username Box"/>
              <p:cNvSpPr>
                <a:spLocks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7472430" y="1669374"/>
                <a:ext cx="233788" cy="128612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2000" tIns="32400" rIns="72000" bIns="3240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ko-KR" sz="60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</p:grpSp>
      </p:grpSp>
      <p:sp>
        <p:nvSpPr>
          <p:cNvPr id="187" name="모서리가 둥근 직사각형 186"/>
          <p:cNvSpPr/>
          <p:nvPr/>
        </p:nvSpPr>
        <p:spPr>
          <a:xfrm rot="5400000" flipV="1">
            <a:off x="4640141" y="2865627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88" name="모서리가 둥근 직사각형 187"/>
          <p:cNvSpPr/>
          <p:nvPr/>
        </p:nvSpPr>
        <p:spPr>
          <a:xfrm rot="5400000" flipV="1">
            <a:off x="7694068" y="2865628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1993449" y="649415"/>
            <a:ext cx="3653744" cy="60703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Set join</a:t>
            </a:r>
            <a:endParaRPr lang="en-US" altLang="ko-KR" sz="10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endParaRPr lang="en-US" altLang="ko-KR" sz="10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971259" y="504093"/>
            <a:ext cx="525395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mr-IN" altLang="ko-KR" sz="5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[037.</a:t>
            </a:r>
            <a:r>
              <a:rPr lang="en-US" altLang="ko-KR" sz="5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4</a:t>
            </a:r>
            <a:r>
              <a:rPr lang="mr-IN" altLang="ko-KR" sz="5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]</a:t>
            </a:r>
            <a:endParaRPr lang="ko-KR" altLang="en-US" sz="5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040989" y="1602672"/>
            <a:ext cx="2988000" cy="19969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Master </a:t>
            </a:r>
            <a:r>
              <a:rPr kumimoji="1" lang="en-US" altLang="ko-KR" sz="7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Datasource</a:t>
            </a:r>
            <a:endParaRPr kumimoji="1" lang="ko-KR" altLang="en-US" sz="700" b="1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5150817" y="1602672"/>
            <a:ext cx="2988000" cy="19969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Datasource</a:t>
            </a:r>
            <a:r>
              <a:rPr kumimoji="1" lang="en-US" altLang="ko-KR" sz="7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to join</a:t>
            </a:r>
            <a:endParaRPr kumimoji="1" lang="ko-KR" altLang="en-US" sz="700" u="sng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grpSp>
        <p:nvGrpSpPr>
          <p:cNvPr id="194" name="그룹 193"/>
          <p:cNvGrpSpPr/>
          <p:nvPr/>
        </p:nvGrpSpPr>
        <p:grpSpPr>
          <a:xfrm>
            <a:off x="5123742" y="5170060"/>
            <a:ext cx="2647570" cy="405995"/>
            <a:chOff x="5170185" y="4370220"/>
            <a:chExt cx="2647570" cy="405995"/>
          </a:xfrm>
        </p:grpSpPr>
        <p:grpSp>
          <p:nvGrpSpPr>
            <p:cNvPr id="195" name="그룹 194"/>
            <p:cNvGrpSpPr/>
            <p:nvPr/>
          </p:nvGrpSpPr>
          <p:grpSpPr>
            <a:xfrm>
              <a:off x="5170185" y="4370220"/>
              <a:ext cx="2530439" cy="405995"/>
              <a:chOff x="8810850" y="3606448"/>
              <a:chExt cx="2985515" cy="405995"/>
            </a:xfrm>
          </p:grpSpPr>
          <p:sp>
            <p:nvSpPr>
              <p:cNvPr id="243" name="직사각형 242"/>
              <p:cNvSpPr/>
              <p:nvPr/>
            </p:nvSpPr>
            <p:spPr>
              <a:xfrm>
                <a:off x="8810854" y="3606448"/>
                <a:ext cx="2982089" cy="40599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69" name="제목 2"/>
              <p:cNvSpPr txBox="1">
                <a:spLocks/>
              </p:cNvSpPr>
              <p:nvPr/>
            </p:nvSpPr>
            <p:spPr bwMode="auto">
              <a:xfrm>
                <a:off x="8810852" y="3606448"/>
                <a:ext cx="1125655" cy="3894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2000" tIns="0" rIns="72000" bIns="0" anchor="t">
                <a:no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0" fontAlgn="base" hangingPunct="0">
                  <a:lnSpc>
                    <a:spcPct val="2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36699"/>
                  </a:buClr>
                </a:pPr>
                <a:r>
                  <a:rPr lang="en-US" altLang="ko-KR" sz="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</a:rPr>
                  <a:t>Column A</a:t>
                </a:r>
              </a:p>
              <a:p>
                <a:pPr eaLnBrk="0" fontAlgn="base" hangingPunct="0">
                  <a:lnSpc>
                    <a:spcPct val="2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36699"/>
                  </a:buClr>
                </a:pPr>
                <a:r>
                  <a:rPr lang="en-US" altLang="ko-KR" sz="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</a:rPr>
                  <a:t>Column B	</a:t>
                </a:r>
              </a:p>
            </p:txBody>
          </p:sp>
          <p:cxnSp>
            <p:nvCxnSpPr>
              <p:cNvPr id="270" name="직선 연결선 167"/>
              <p:cNvCxnSpPr/>
              <p:nvPr/>
            </p:nvCxnSpPr>
            <p:spPr>
              <a:xfrm rot="5400000">
                <a:off x="10303608" y="2316484"/>
                <a:ext cx="0" cy="2985515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1" name="그룹 270"/>
              <p:cNvGrpSpPr/>
              <p:nvPr/>
            </p:nvGrpSpPr>
            <p:grpSpPr>
              <a:xfrm>
                <a:off x="10168546" y="3606448"/>
                <a:ext cx="266700" cy="405994"/>
                <a:chOff x="3910231" y="2667217"/>
                <a:chExt cx="266700" cy="468000"/>
              </a:xfrm>
            </p:grpSpPr>
            <p:cxnSp>
              <p:nvCxnSpPr>
                <p:cNvPr id="275" name="직선 연결선 185"/>
                <p:cNvCxnSpPr/>
                <p:nvPr/>
              </p:nvCxnSpPr>
              <p:spPr>
                <a:xfrm>
                  <a:off x="3910231" y="2667217"/>
                  <a:ext cx="0" cy="4680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직선 연결선 186"/>
                <p:cNvCxnSpPr/>
                <p:nvPr/>
              </p:nvCxnSpPr>
              <p:spPr>
                <a:xfrm>
                  <a:off x="4176931" y="2667217"/>
                  <a:ext cx="0" cy="4680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72" name="직선 연결선 117"/>
              <p:cNvCxnSpPr/>
              <p:nvPr/>
            </p:nvCxnSpPr>
            <p:spPr>
              <a:xfrm rot="5400000">
                <a:off x="10303608" y="2519685"/>
                <a:ext cx="0" cy="2985515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3" name="제목 2"/>
              <p:cNvSpPr txBox="1">
                <a:spLocks/>
              </p:cNvSpPr>
              <p:nvPr/>
            </p:nvSpPr>
            <p:spPr bwMode="auto">
              <a:xfrm>
                <a:off x="10443451" y="3606448"/>
                <a:ext cx="1125655" cy="3894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2000" tIns="0" rIns="72000" bIns="0" anchor="t">
                <a:no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0" fontAlgn="base" hangingPunct="0">
                  <a:lnSpc>
                    <a:spcPct val="2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36699"/>
                  </a:buClr>
                </a:pPr>
                <a:r>
                  <a:rPr lang="en-US" altLang="ko-KR" sz="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</a:rPr>
                  <a:t>Column 001</a:t>
                </a:r>
              </a:p>
              <a:p>
                <a:pPr eaLnBrk="0" fontAlgn="base" hangingPunct="0">
                  <a:lnSpc>
                    <a:spcPct val="2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36699"/>
                  </a:buClr>
                </a:pPr>
                <a:r>
                  <a:rPr lang="en-US" altLang="ko-KR" sz="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</a:rPr>
                  <a:t>Column 002	</a:t>
                </a:r>
              </a:p>
            </p:txBody>
          </p:sp>
          <p:sp>
            <p:nvSpPr>
              <p:cNvPr id="274" name="제목 2"/>
              <p:cNvSpPr txBox="1">
                <a:spLocks/>
              </p:cNvSpPr>
              <p:nvPr/>
            </p:nvSpPr>
            <p:spPr bwMode="auto">
              <a:xfrm>
                <a:off x="10204441" y="3606448"/>
                <a:ext cx="194906" cy="3894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2000" tIns="0" rIns="72000" bIns="0" anchor="t">
                <a:no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0" fontAlgn="base" hangingPunct="0">
                  <a:lnSpc>
                    <a:spcPct val="2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36699"/>
                  </a:buClr>
                </a:pPr>
                <a:r>
                  <a:rPr lang="en-US" altLang="ko-KR" sz="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</a:rPr>
                  <a:t>=</a:t>
                </a:r>
              </a:p>
              <a:p>
                <a:pPr eaLnBrk="0" fontAlgn="base" hangingPunct="0">
                  <a:lnSpc>
                    <a:spcPct val="2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36699"/>
                  </a:buClr>
                </a:pPr>
                <a:r>
                  <a:rPr lang="en-US" altLang="ko-KR" sz="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</a:rPr>
                  <a:t>=</a:t>
                </a:r>
              </a:p>
            </p:txBody>
          </p:sp>
        </p:grpSp>
        <p:grpSp>
          <p:nvGrpSpPr>
            <p:cNvPr id="200" name="그룹 199"/>
            <p:cNvGrpSpPr/>
            <p:nvPr/>
          </p:nvGrpSpPr>
          <p:grpSpPr>
            <a:xfrm>
              <a:off x="7731640" y="4443977"/>
              <a:ext cx="86115" cy="86115"/>
              <a:chOff x="2840966" y="2007781"/>
              <a:chExt cx="129589" cy="129589"/>
            </a:xfrm>
          </p:grpSpPr>
          <p:sp>
            <p:nvSpPr>
              <p:cNvPr id="229" name="타원 228"/>
              <p:cNvSpPr/>
              <p:nvPr/>
            </p:nvSpPr>
            <p:spPr>
              <a:xfrm>
                <a:off x="2840966" y="2007781"/>
                <a:ext cx="129589" cy="129589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sp>
            <p:nvSpPr>
              <p:cNvPr id="230" name="십자형[C] 229"/>
              <p:cNvSpPr/>
              <p:nvPr/>
            </p:nvSpPr>
            <p:spPr>
              <a:xfrm rot="18900000">
                <a:off x="2861942" y="2028757"/>
                <a:ext cx="87636" cy="87636"/>
              </a:xfrm>
              <a:prstGeom prst="plus">
                <a:avLst>
                  <a:gd name="adj" fmla="val 43801"/>
                </a:avLst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</p:grpSp>
        <p:grpSp>
          <p:nvGrpSpPr>
            <p:cNvPr id="201" name="그룹 200"/>
            <p:cNvGrpSpPr/>
            <p:nvPr/>
          </p:nvGrpSpPr>
          <p:grpSpPr>
            <a:xfrm>
              <a:off x="7731640" y="4637985"/>
              <a:ext cx="86115" cy="86115"/>
              <a:chOff x="2840966" y="2007781"/>
              <a:chExt cx="129589" cy="129589"/>
            </a:xfrm>
          </p:grpSpPr>
          <p:sp>
            <p:nvSpPr>
              <p:cNvPr id="202" name="타원 201"/>
              <p:cNvSpPr/>
              <p:nvPr/>
            </p:nvSpPr>
            <p:spPr>
              <a:xfrm>
                <a:off x="2840966" y="2007781"/>
                <a:ext cx="129589" cy="129589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sp>
            <p:nvSpPr>
              <p:cNvPr id="206" name="십자형[C] 205"/>
              <p:cNvSpPr/>
              <p:nvPr/>
            </p:nvSpPr>
            <p:spPr>
              <a:xfrm rot="18900000">
                <a:off x="2861942" y="2028757"/>
                <a:ext cx="87636" cy="87636"/>
              </a:xfrm>
              <a:prstGeom prst="plus">
                <a:avLst>
                  <a:gd name="adj" fmla="val 43801"/>
                </a:avLst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</p:grpSp>
      </p:grpSp>
      <p:grpSp>
        <p:nvGrpSpPr>
          <p:cNvPr id="277" name="그룹 276"/>
          <p:cNvGrpSpPr/>
          <p:nvPr/>
        </p:nvGrpSpPr>
        <p:grpSpPr>
          <a:xfrm>
            <a:off x="5123744" y="5573776"/>
            <a:ext cx="2647568" cy="389435"/>
            <a:chOff x="5170187" y="4370218"/>
            <a:chExt cx="2647568" cy="389435"/>
          </a:xfrm>
        </p:grpSpPr>
        <p:grpSp>
          <p:nvGrpSpPr>
            <p:cNvPr id="278" name="그룹 277"/>
            <p:cNvGrpSpPr/>
            <p:nvPr/>
          </p:nvGrpSpPr>
          <p:grpSpPr>
            <a:xfrm>
              <a:off x="5170187" y="4370218"/>
              <a:ext cx="2527537" cy="389435"/>
              <a:chOff x="8810852" y="3606446"/>
              <a:chExt cx="2982091" cy="389435"/>
            </a:xfrm>
          </p:grpSpPr>
          <p:sp>
            <p:nvSpPr>
              <p:cNvPr id="282" name="직사각형 281"/>
              <p:cNvSpPr/>
              <p:nvPr/>
            </p:nvSpPr>
            <p:spPr>
              <a:xfrm>
                <a:off x="8810854" y="3606448"/>
                <a:ext cx="2982089" cy="202793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83" name="제목 2"/>
              <p:cNvSpPr txBox="1">
                <a:spLocks/>
              </p:cNvSpPr>
              <p:nvPr/>
            </p:nvSpPr>
            <p:spPr bwMode="auto">
              <a:xfrm>
                <a:off x="8810852" y="3606448"/>
                <a:ext cx="1125655" cy="1685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2000" tIns="0" rIns="72000" bIns="0" anchor="t">
                <a:no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0" fontAlgn="base" hangingPunct="0">
                  <a:lnSpc>
                    <a:spcPct val="2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36699"/>
                  </a:buClr>
                </a:pPr>
                <a:r>
                  <a:rPr lang="en-US" altLang="ko-KR" sz="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</a:rPr>
                  <a:t>Column A</a:t>
                </a:r>
              </a:p>
            </p:txBody>
          </p:sp>
          <p:cxnSp>
            <p:nvCxnSpPr>
              <p:cNvPr id="284" name="직선 연결선 185"/>
              <p:cNvCxnSpPr/>
              <p:nvPr/>
            </p:nvCxnSpPr>
            <p:spPr>
              <a:xfrm>
                <a:off x="10168546" y="3606446"/>
                <a:ext cx="0" cy="202793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5" name="제목 2"/>
              <p:cNvSpPr txBox="1">
                <a:spLocks/>
              </p:cNvSpPr>
              <p:nvPr/>
            </p:nvSpPr>
            <p:spPr bwMode="auto">
              <a:xfrm>
                <a:off x="10443451" y="3606449"/>
                <a:ext cx="1125655" cy="194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2000" tIns="0" rIns="72000" bIns="0" anchor="t">
                <a:no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0" fontAlgn="base" hangingPunct="0">
                  <a:lnSpc>
                    <a:spcPct val="2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36699"/>
                  </a:buClr>
                </a:pPr>
                <a:r>
                  <a:rPr lang="en-US" altLang="ko-KR" sz="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</a:rPr>
                  <a:t>Column 001</a:t>
                </a:r>
              </a:p>
            </p:txBody>
          </p:sp>
          <p:sp>
            <p:nvSpPr>
              <p:cNvPr id="286" name="제목 2"/>
              <p:cNvSpPr txBox="1">
                <a:spLocks/>
              </p:cNvSpPr>
              <p:nvPr/>
            </p:nvSpPr>
            <p:spPr bwMode="auto">
              <a:xfrm>
                <a:off x="10204441" y="3606448"/>
                <a:ext cx="194906" cy="3894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2000" tIns="0" rIns="72000" bIns="0" anchor="t">
                <a:no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0" fontAlgn="base" hangingPunct="0">
                  <a:lnSpc>
                    <a:spcPct val="2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36699"/>
                  </a:buClr>
                </a:pPr>
                <a:r>
                  <a:rPr lang="en-US" altLang="ko-KR" sz="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</a:rPr>
                  <a:t>=</a:t>
                </a:r>
              </a:p>
            </p:txBody>
          </p:sp>
          <p:cxnSp>
            <p:nvCxnSpPr>
              <p:cNvPr id="287" name="직선 연결선 185"/>
              <p:cNvCxnSpPr/>
              <p:nvPr/>
            </p:nvCxnSpPr>
            <p:spPr>
              <a:xfrm>
                <a:off x="10435245" y="3606446"/>
                <a:ext cx="0" cy="202793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9" name="그룹 278"/>
            <p:cNvGrpSpPr/>
            <p:nvPr/>
          </p:nvGrpSpPr>
          <p:grpSpPr>
            <a:xfrm>
              <a:off x="7731640" y="4443977"/>
              <a:ext cx="86115" cy="86115"/>
              <a:chOff x="2840966" y="2007781"/>
              <a:chExt cx="129589" cy="129589"/>
            </a:xfrm>
          </p:grpSpPr>
          <p:sp>
            <p:nvSpPr>
              <p:cNvPr id="280" name="타원 279"/>
              <p:cNvSpPr/>
              <p:nvPr/>
            </p:nvSpPr>
            <p:spPr>
              <a:xfrm>
                <a:off x="2840966" y="2007781"/>
                <a:ext cx="129589" cy="129589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sp>
            <p:nvSpPr>
              <p:cNvPr id="281" name="십자형[C] 280"/>
              <p:cNvSpPr/>
              <p:nvPr/>
            </p:nvSpPr>
            <p:spPr>
              <a:xfrm rot="18900000">
                <a:off x="2861942" y="2028757"/>
                <a:ext cx="87636" cy="87636"/>
              </a:xfrm>
              <a:prstGeom prst="plus">
                <a:avLst>
                  <a:gd name="adj" fmla="val 43801"/>
                </a:avLst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</p:grpSp>
      </p:grpSp>
      <p:grpSp>
        <p:nvGrpSpPr>
          <p:cNvPr id="288" name="그룹 287"/>
          <p:cNvGrpSpPr/>
          <p:nvPr/>
        </p:nvGrpSpPr>
        <p:grpSpPr>
          <a:xfrm>
            <a:off x="2238262" y="4972122"/>
            <a:ext cx="442059" cy="384539"/>
            <a:chOff x="2791373" y="2210693"/>
            <a:chExt cx="421702" cy="366831"/>
          </a:xfrm>
        </p:grpSpPr>
        <p:grpSp>
          <p:nvGrpSpPr>
            <p:cNvPr id="289" name="그룹 288"/>
            <p:cNvGrpSpPr/>
            <p:nvPr/>
          </p:nvGrpSpPr>
          <p:grpSpPr>
            <a:xfrm>
              <a:off x="2801126" y="2210693"/>
              <a:ext cx="402195" cy="234555"/>
              <a:chOff x="5634963" y="1578816"/>
              <a:chExt cx="402195" cy="234555"/>
            </a:xfrm>
          </p:grpSpPr>
          <p:sp>
            <p:nvSpPr>
              <p:cNvPr id="291" name="자유형 290"/>
              <p:cNvSpPr/>
              <p:nvPr/>
            </p:nvSpPr>
            <p:spPr>
              <a:xfrm>
                <a:off x="5802603" y="1614488"/>
                <a:ext cx="66916" cy="163210"/>
              </a:xfrm>
              <a:custGeom>
                <a:avLst/>
                <a:gdLst>
                  <a:gd name="connsiteX0" fmla="*/ 33458 w 66916"/>
                  <a:gd name="connsiteY0" fmla="*/ 0 h 163210"/>
                  <a:gd name="connsiteX1" fmla="*/ 57700 w 66916"/>
                  <a:gd name="connsiteY1" fmla="*/ 35955 h 163210"/>
                  <a:gd name="connsiteX2" fmla="*/ 66916 w 66916"/>
                  <a:gd name="connsiteY2" fmla="*/ 81605 h 163210"/>
                  <a:gd name="connsiteX3" fmla="*/ 57700 w 66916"/>
                  <a:gd name="connsiteY3" fmla="*/ 127255 h 163210"/>
                  <a:gd name="connsiteX4" fmla="*/ 33458 w 66916"/>
                  <a:gd name="connsiteY4" fmla="*/ 163210 h 163210"/>
                  <a:gd name="connsiteX5" fmla="*/ 9217 w 66916"/>
                  <a:gd name="connsiteY5" fmla="*/ 127255 h 163210"/>
                  <a:gd name="connsiteX6" fmla="*/ 0 w 66916"/>
                  <a:gd name="connsiteY6" fmla="*/ 81605 h 163210"/>
                  <a:gd name="connsiteX7" fmla="*/ 9217 w 66916"/>
                  <a:gd name="connsiteY7" fmla="*/ 35955 h 163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916" h="163210">
                    <a:moveTo>
                      <a:pt x="33458" y="0"/>
                    </a:moveTo>
                    <a:lnTo>
                      <a:pt x="57700" y="35955"/>
                    </a:lnTo>
                    <a:cubicBezTo>
                      <a:pt x="63635" y="49986"/>
                      <a:pt x="66916" y="65412"/>
                      <a:pt x="66916" y="81605"/>
                    </a:cubicBezTo>
                    <a:cubicBezTo>
                      <a:pt x="66916" y="97798"/>
                      <a:pt x="63635" y="113224"/>
                      <a:pt x="57700" y="127255"/>
                    </a:cubicBezTo>
                    <a:lnTo>
                      <a:pt x="33458" y="163210"/>
                    </a:lnTo>
                    <a:lnTo>
                      <a:pt x="9217" y="127255"/>
                    </a:lnTo>
                    <a:cubicBezTo>
                      <a:pt x="3282" y="113224"/>
                      <a:pt x="0" y="97798"/>
                      <a:pt x="0" y="81605"/>
                    </a:cubicBezTo>
                    <a:cubicBezTo>
                      <a:pt x="0" y="65412"/>
                      <a:pt x="3282" y="49986"/>
                      <a:pt x="9217" y="3595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sp>
            <p:nvSpPr>
              <p:cNvPr id="292" name="타원 291"/>
              <p:cNvSpPr/>
              <p:nvPr/>
            </p:nvSpPr>
            <p:spPr>
              <a:xfrm>
                <a:off x="5634963" y="1578816"/>
                <a:ext cx="234555" cy="234555"/>
              </a:xfrm>
              <a:prstGeom prst="ellips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sp>
            <p:nvSpPr>
              <p:cNvPr id="293" name="타원 292"/>
              <p:cNvSpPr/>
              <p:nvPr/>
            </p:nvSpPr>
            <p:spPr>
              <a:xfrm>
                <a:off x="5802603" y="1578816"/>
                <a:ext cx="234555" cy="234555"/>
              </a:xfrm>
              <a:prstGeom prst="ellips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</p:grpSp>
        <p:sp>
          <p:nvSpPr>
            <p:cNvPr id="290" name="제목 2"/>
            <p:cNvSpPr txBox="1">
              <a:spLocks/>
            </p:cNvSpPr>
            <p:nvPr/>
          </p:nvSpPr>
          <p:spPr bwMode="auto">
            <a:xfrm>
              <a:off x="2791373" y="2461150"/>
              <a:ext cx="421702" cy="11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0" fontAlgn="base" hangingPunct="0">
                <a:lnSpc>
                  <a:spcPct val="11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rPr>
                <a:t>Inner</a:t>
              </a:r>
            </a:p>
          </p:txBody>
        </p:sp>
      </p:grpSp>
      <p:grpSp>
        <p:nvGrpSpPr>
          <p:cNvPr id="294" name="그룹 293"/>
          <p:cNvGrpSpPr/>
          <p:nvPr/>
        </p:nvGrpSpPr>
        <p:grpSpPr>
          <a:xfrm>
            <a:off x="2796621" y="4970816"/>
            <a:ext cx="442058" cy="412907"/>
            <a:chOff x="2601745" y="2918973"/>
            <a:chExt cx="421702" cy="393893"/>
          </a:xfrm>
        </p:grpSpPr>
        <p:grpSp>
          <p:nvGrpSpPr>
            <p:cNvPr id="295" name="그룹 294"/>
            <p:cNvGrpSpPr/>
            <p:nvPr/>
          </p:nvGrpSpPr>
          <p:grpSpPr>
            <a:xfrm>
              <a:off x="2608760" y="2918973"/>
              <a:ext cx="402195" cy="234555"/>
              <a:chOff x="2620880" y="3377708"/>
              <a:chExt cx="402195" cy="234555"/>
            </a:xfrm>
          </p:grpSpPr>
          <p:sp>
            <p:nvSpPr>
              <p:cNvPr id="297" name="타원 296"/>
              <p:cNvSpPr/>
              <p:nvPr/>
            </p:nvSpPr>
            <p:spPr>
              <a:xfrm>
                <a:off x="2620880" y="3377708"/>
                <a:ext cx="234555" cy="23455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sp>
            <p:nvSpPr>
              <p:cNvPr id="298" name="타원 297"/>
              <p:cNvSpPr/>
              <p:nvPr/>
            </p:nvSpPr>
            <p:spPr>
              <a:xfrm>
                <a:off x="2788520" y="3377708"/>
                <a:ext cx="234555" cy="234555"/>
              </a:xfrm>
              <a:prstGeom prst="ellips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</p:grpSp>
        <p:sp>
          <p:nvSpPr>
            <p:cNvPr id="296" name="제목 2"/>
            <p:cNvSpPr txBox="1">
              <a:spLocks/>
            </p:cNvSpPr>
            <p:nvPr/>
          </p:nvSpPr>
          <p:spPr bwMode="auto">
            <a:xfrm>
              <a:off x="2601745" y="3196492"/>
              <a:ext cx="421702" cy="11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0" fontAlgn="base" hangingPunct="0">
                <a:lnSpc>
                  <a:spcPct val="11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rPr>
                <a:t>Left</a:t>
              </a:r>
            </a:p>
          </p:txBody>
        </p:sp>
      </p:grpSp>
      <p:grpSp>
        <p:nvGrpSpPr>
          <p:cNvPr id="299" name="그룹 298"/>
          <p:cNvGrpSpPr/>
          <p:nvPr/>
        </p:nvGrpSpPr>
        <p:grpSpPr>
          <a:xfrm>
            <a:off x="3354979" y="4970126"/>
            <a:ext cx="421610" cy="427893"/>
            <a:chOff x="2436905" y="3828103"/>
            <a:chExt cx="402195" cy="408189"/>
          </a:xfrm>
        </p:grpSpPr>
        <p:grpSp>
          <p:nvGrpSpPr>
            <p:cNvPr id="300" name="그룹 299"/>
            <p:cNvGrpSpPr/>
            <p:nvPr/>
          </p:nvGrpSpPr>
          <p:grpSpPr>
            <a:xfrm>
              <a:off x="2436905" y="3828103"/>
              <a:ext cx="402195" cy="234555"/>
              <a:chOff x="1861078" y="4283172"/>
              <a:chExt cx="402195" cy="234555"/>
            </a:xfrm>
          </p:grpSpPr>
          <p:sp>
            <p:nvSpPr>
              <p:cNvPr id="302" name="타원 301"/>
              <p:cNvSpPr/>
              <p:nvPr/>
            </p:nvSpPr>
            <p:spPr>
              <a:xfrm>
                <a:off x="2028718" y="4283172"/>
                <a:ext cx="234555" cy="23455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sp>
            <p:nvSpPr>
              <p:cNvPr id="303" name="타원 302"/>
              <p:cNvSpPr/>
              <p:nvPr/>
            </p:nvSpPr>
            <p:spPr>
              <a:xfrm>
                <a:off x="1861078" y="4283172"/>
                <a:ext cx="234555" cy="234555"/>
              </a:xfrm>
              <a:prstGeom prst="ellips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</p:grpSp>
        <p:sp>
          <p:nvSpPr>
            <p:cNvPr id="301" name="제목 2"/>
            <p:cNvSpPr txBox="1">
              <a:spLocks/>
            </p:cNvSpPr>
            <p:nvPr/>
          </p:nvSpPr>
          <p:spPr bwMode="auto">
            <a:xfrm>
              <a:off x="2447373" y="4119918"/>
              <a:ext cx="373158" cy="11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0" fontAlgn="base" hangingPunct="0">
                <a:lnSpc>
                  <a:spcPct val="11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rPr>
                <a:t>Right</a:t>
              </a:r>
            </a:p>
          </p:txBody>
        </p:sp>
      </p:grpSp>
      <p:grpSp>
        <p:nvGrpSpPr>
          <p:cNvPr id="304" name="그룹 303"/>
          <p:cNvGrpSpPr/>
          <p:nvPr/>
        </p:nvGrpSpPr>
        <p:grpSpPr>
          <a:xfrm>
            <a:off x="3892889" y="4968987"/>
            <a:ext cx="421610" cy="452619"/>
            <a:chOff x="2253982" y="4653050"/>
            <a:chExt cx="402195" cy="431776"/>
          </a:xfrm>
        </p:grpSpPr>
        <p:grpSp>
          <p:nvGrpSpPr>
            <p:cNvPr id="305" name="그룹 304"/>
            <p:cNvGrpSpPr/>
            <p:nvPr/>
          </p:nvGrpSpPr>
          <p:grpSpPr>
            <a:xfrm>
              <a:off x="2253982" y="4653050"/>
              <a:ext cx="402195" cy="235100"/>
              <a:chOff x="2192219" y="5104453"/>
              <a:chExt cx="402195" cy="235100"/>
            </a:xfrm>
          </p:grpSpPr>
          <p:sp>
            <p:nvSpPr>
              <p:cNvPr id="307" name="타원 306"/>
              <p:cNvSpPr/>
              <p:nvPr/>
            </p:nvSpPr>
            <p:spPr>
              <a:xfrm>
                <a:off x="2192219" y="5104998"/>
                <a:ext cx="234555" cy="23455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sp>
            <p:nvSpPr>
              <p:cNvPr id="308" name="타원 307"/>
              <p:cNvSpPr/>
              <p:nvPr/>
            </p:nvSpPr>
            <p:spPr>
              <a:xfrm>
                <a:off x="2359859" y="5104998"/>
                <a:ext cx="234555" cy="23455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sp>
            <p:nvSpPr>
              <p:cNvPr id="309" name="타원 308"/>
              <p:cNvSpPr/>
              <p:nvPr/>
            </p:nvSpPr>
            <p:spPr>
              <a:xfrm>
                <a:off x="2192219" y="5104453"/>
                <a:ext cx="234555" cy="234555"/>
              </a:xfrm>
              <a:prstGeom prst="ellips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</p:grpSp>
        <p:sp>
          <p:nvSpPr>
            <p:cNvPr id="306" name="제목 2"/>
            <p:cNvSpPr txBox="1">
              <a:spLocks/>
            </p:cNvSpPr>
            <p:nvPr/>
          </p:nvSpPr>
          <p:spPr bwMode="auto">
            <a:xfrm>
              <a:off x="2271068" y="4968452"/>
              <a:ext cx="373158" cy="11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0" fontAlgn="base" hangingPunct="0">
                <a:lnSpc>
                  <a:spcPct val="11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rPr>
                <a:t>Full Outer</a:t>
              </a:r>
            </a:p>
          </p:txBody>
        </p:sp>
      </p:grpSp>
      <p:grpSp>
        <p:nvGrpSpPr>
          <p:cNvPr id="310" name="그룹 309"/>
          <p:cNvGrpSpPr/>
          <p:nvPr/>
        </p:nvGrpSpPr>
        <p:grpSpPr>
          <a:xfrm>
            <a:off x="5123739" y="4620056"/>
            <a:ext cx="2337821" cy="226259"/>
            <a:chOff x="8810852" y="3606447"/>
            <a:chExt cx="2982091" cy="321207"/>
          </a:xfrm>
        </p:grpSpPr>
        <p:sp>
          <p:nvSpPr>
            <p:cNvPr id="311" name="직사각형 310"/>
            <p:cNvSpPr/>
            <p:nvPr/>
          </p:nvSpPr>
          <p:spPr>
            <a:xfrm>
              <a:off x="8810854" y="3606448"/>
              <a:ext cx="2982089" cy="32120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2" name="제목 2"/>
            <p:cNvSpPr txBox="1">
              <a:spLocks/>
            </p:cNvSpPr>
            <p:nvPr/>
          </p:nvSpPr>
          <p:spPr bwMode="auto">
            <a:xfrm>
              <a:off x="8810852" y="3606448"/>
              <a:ext cx="1125655" cy="313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2000" tIns="0" rIns="72000" bIns="0" anchor="t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</a:rPr>
                <a:t>FABID</a:t>
              </a:r>
            </a:p>
          </p:txBody>
        </p:sp>
        <p:grpSp>
          <p:nvGrpSpPr>
            <p:cNvPr id="313" name="그룹 312"/>
            <p:cNvGrpSpPr/>
            <p:nvPr/>
          </p:nvGrpSpPr>
          <p:grpSpPr>
            <a:xfrm>
              <a:off x="10168546" y="3606447"/>
              <a:ext cx="266700" cy="321207"/>
              <a:chOff x="3910231" y="2667217"/>
              <a:chExt cx="266700" cy="370264"/>
            </a:xfrm>
          </p:grpSpPr>
          <p:cxnSp>
            <p:nvCxnSpPr>
              <p:cNvPr id="316" name="직선 연결선 185"/>
              <p:cNvCxnSpPr/>
              <p:nvPr/>
            </p:nvCxnSpPr>
            <p:spPr>
              <a:xfrm>
                <a:off x="3910231" y="2667217"/>
                <a:ext cx="0" cy="370264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직선 연결선 186"/>
              <p:cNvCxnSpPr/>
              <p:nvPr/>
            </p:nvCxnSpPr>
            <p:spPr>
              <a:xfrm>
                <a:off x="4176931" y="2667217"/>
                <a:ext cx="0" cy="370264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4" name="제목 2"/>
            <p:cNvSpPr txBox="1">
              <a:spLocks/>
            </p:cNvSpPr>
            <p:nvPr/>
          </p:nvSpPr>
          <p:spPr bwMode="auto">
            <a:xfrm>
              <a:off x="10443451" y="3606448"/>
              <a:ext cx="1349492" cy="230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2000" tIns="0" rIns="72000" bIns="0" anchor="t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</a:rPr>
                <a:t>EQPIDIDIDDIDIDIDIDID...</a:t>
              </a:r>
            </a:p>
          </p:txBody>
        </p:sp>
        <p:sp>
          <p:nvSpPr>
            <p:cNvPr id="315" name="제목 2"/>
            <p:cNvSpPr txBox="1">
              <a:spLocks/>
            </p:cNvSpPr>
            <p:nvPr/>
          </p:nvSpPr>
          <p:spPr bwMode="auto">
            <a:xfrm>
              <a:off x="10204441" y="3606449"/>
              <a:ext cx="194906" cy="212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2000" tIns="0" rIns="72000" bIns="0" anchor="t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</a:rPr>
                <a:t>=</a:t>
              </a:r>
            </a:p>
          </p:txBody>
        </p:sp>
      </p:grpSp>
      <p:sp>
        <p:nvSpPr>
          <p:cNvPr id="318" name="직사각형 317"/>
          <p:cNvSpPr/>
          <p:nvPr/>
        </p:nvSpPr>
        <p:spPr>
          <a:xfrm>
            <a:off x="5050173" y="4977586"/>
            <a:ext cx="1825660" cy="2059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13 Join keys</a:t>
            </a:r>
            <a:endParaRPr kumimoji="1"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319" name="직사각형 318"/>
          <p:cNvSpPr/>
          <p:nvPr/>
        </p:nvSpPr>
        <p:spPr>
          <a:xfrm>
            <a:off x="2082734" y="4450307"/>
            <a:ext cx="1825660" cy="2059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Join type</a:t>
            </a:r>
            <a:endParaRPr kumimoji="1" lang="ko-KR" altLang="en-US" sz="700" b="1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321" name="모서리가 둥근 직사각형 320"/>
          <p:cNvSpPr/>
          <p:nvPr/>
        </p:nvSpPr>
        <p:spPr>
          <a:xfrm rot="5400000" flipV="1">
            <a:off x="7782935" y="5362904"/>
            <a:ext cx="434887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322" name="직사각형 321"/>
          <p:cNvSpPr/>
          <p:nvPr/>
        </p:nvSpPr>
        <p:spPr>
          <a:xfrm>
            <a:off x="2749264" y="4882658"/>
            <a:ext cx="511173" cy="557179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80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323" name="모서리가 둥근 직사각형 127"/>
          <p:cNvSpPr/>
          <p:nvPr/>
        </p:nvSpPr>
        <p:spPr>
          <a:xfrm>
            <a:off x="7487323" y="4645706"/>
            <a:ext cx="483568" cy="200037"/>
          </a:xfrm>
          <a:prstGeom prst="roundRect">
            <a:avLst>
              <a:gd name="adj" fmla="val 18668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Add</a:t>
            </a:r>
            <a:endParaRPr lang="ko-KR" altLang="en-US" sz="70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324" name="직사각형 323"/>
          <p:cNvSpPr/>
          <p:nvPr/>
        </p:nvSpPr>
        <p:spPr>
          <a:xfrm>
            <a:off x="5050171" y="4413745"/>
            <a:ext cx="1825660" cy="2059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Join keys</a:t>
            </a:r>
            <a:endParaRPr kumimoji="1" lang="ko-KR" altLang="en-US" sz="700" b="1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326" name="삼각형 325"/>
          <p:cNvSpPr/>
          <p:nvPr/>
        </p:nvSpPr>
        <p:spPr>
          <a:xfrm rot="10800000">
            <a:off x="6084080" y="4715042"/>
            <a:ext cx="85968" cy="7411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7" name="삼각형 326"/>
          <p:cNvSpPr/>
          <p:nvPr/>
        </p:nvSpPr>
        <p:spPr>
          <a:xfrm rot="10800000">
            <a:off x="7350515" y="4715042"/>
            <a:ext cx="85968" cy="7411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8" name="타원 327"/>
          <p:cNvSpPr/>
          <p:nvPr/>
        </p:nvSpPr>
        <p:spPr>
          <a:xfrm>
            <a:off x="5056737" y="4584010"/>
            <a:ext cx="105861" cy="105874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1</a:t>
            </a:r>
            <a:endParaRPr lang="ko-KR" altLang="en-US" sz="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329" name="타원 328"/>
          <p:cNvSpPr/>
          <p:nvPr/>
        </p:nvSpPr>
        <p:spPr>
          <a:xfrm>
            <a:off x="7490374" y="4679378"/>
            <a:ext cx="105861" cy="105874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3</a:t>
            </a:r>
            <a:endParaRPr lang="ko-KR" altLang="en-US" sz="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330" name="Oval 55"/>
          <p:cNvSpPr/>
          <p:nvPr/>
        </p:nvSpPr>
        <p:spPr>
          <a:xfrm>
            <a:off x="4978408" y="4442587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1</a:t>
            </a:r>
            <a:endParaRPr lang="en-US" sz="6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331" name="타원 330"/>
          <p:cNvSpPr/>
          <p:nvPr/>
        </p:nvSpPr>
        <p:spPr>
          <a:xfrm>
            <a:off x="6400516" y="4584010"/>
            <a:ext cx="105861" cy="105874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2</a:t>
            </a:r>
            <a:endParaRPr lang="ko-KR" altLang="en-US" sz="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333" name="Oval 55"/>
          <p:cNvSpPr/>
          <p:nvPr/>
        </p:nvSpPr>
        <p:spPr>
          <a:xfrm>
            <a:off x="2009093" y="4501490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3</a:t>
            </a:r>
            <a:endParaRPr lang="en-US" sz="6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334" name="Oval 55"/>
          <p:cNvSpPr/>
          <p:nvPr/>
        </p:nvSpPr>
        <p:spPr>
          <a:xfrm>
            <a:off x="4977470" y="5026679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2</a:t>
            </a:r>
            <a:endParaRPr lang="en-US" sz="6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2040995" y="2079371"/>
            <a:ext cx="1825660" cy="2059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60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☑</a:t>
            </a:r>
            <a:r>
              <a:rPr lang="en-US" altLang="ko-KR" sz="60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Select all</a:t>
            </a:r>
            <a:endParaRPr kumimoji="1"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64" name="직사각형 163"/>
          <p:cNvSpPr/>
          <p:nvPr/>
        </p:nvSpPr>
        <p:spPr>
          <a:xfrm>
            <a:off x="5132222" y="2079371"/>
            <a:ext cx="1825660" cy="2059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6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□</a:t>
            </a:r>
            <a:r>
              <a:rPr lang="en-US" altLang="ko-KR" sz="60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Select all</a:t>
            </a:r>
            <a:endParaRPr kumimoji="1"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65" name="직사각형 164"/>
          <p:cNvSpPr/>
          <p:nvPr/>
        </p:nvSpPr>
        <p:spPr>
          <a:xfrm>
            <a:off x="2692929" y="2287447"/>
            <a:ext cx="2323313" cy="2059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60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☑</a:t>
            </a:r>
            <a:r>
              <a:rPr lang="en-US" altLang="ko-KR" sz="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                                   </a:t>
            </a:r>
            <a:r>
              <a:rPr lang="ko-KR" altLang="en-US" sz="60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☑</a:t>
            </a:r>
            <a:r>
              <a:rPr lang="en-US" altLang="ko-KR" sz="60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                                  </a:t>
            </a:r>
            <a:r>
              <a:rPr lang="ko-KR" altLang="en-US" sz="60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☑</a:t>
            </a:r>
            <a:endParaRPr kumimoji="1"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66" name="직사각형 165"/>
          <p:cNvSpPr/>
          <p:nvPr/>
        </p:nvSpPr>
        <p:spPr>
          <a:xfrm>
            <a:off x="5745858" y="2287447"/>
            <a:ext cx="2323313" cy="2059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60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☑</a:t>
            </a:r>
            <a:r>
              <a:rPr lang="en-US" altLang="ko-KR" sz="6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                                   </a:t>
            </a:r>
            <a:r>
              <a:rPr lang="ko-KR" altLang="en-US" sz="60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☑</a:t>
            </a:r>
            <a:r>
              <a:rPr lang="en-US" altLang="ko-KR" sz="60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                                  </a:t>
            </a:r>
            <a:r>
              <a:rPr lang="ko-KR" altLang="en-US" sz="60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☑</a:t>
            </a:r>
            <a:endParaRPr kumimoji="1"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cxnSp>
        <p:nvCxnSpPr>
          <p:cNvPr id="167" name="직선 연결선[R] 166"/>
          <p:cNvCxnSpPr/>
          <p:nvPr/>
        </p:nvCxnSpPr>
        <p:spPr>
          <a:xfrm>
            <a:off x="2040989" y="4358640"/>
            <a:ext cx="6066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[R] 167"/>
          <p:cNvCxnSpPr/>
          <p:nvPr/>
        </p:nvCxnSpPr>
        <p:spPr>
          <a:xfrm>
            <a:off x="4880301" y="4378960"/>
            <a:ext cx="0" cy="19202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[R] 168"/>
          <p:cNvCxnSpPr/>
          <p:nvPr/>
        </p:nvCxnSpPr>
        <p:spPr>
          <a:xfrm>
            <a:off x="2040989" y="6299200"/>
            <a:ext cx="6066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모서리가 둥근 직사각형 127"/>
          <p:cNvSpPr/>
          <p:nvPr/>
        </p:nvSpPr>
        <p:spPr>
          <a:xfrm>
            <a:off x="7289624" y="6459093"/>
            <a:ext cx="770157" cy="200037"/>
          </a:xfrm>
          <a:prstGeom prst="roundRect">
            <a:avLst>
              <a:gd name="adj" fmla="val 18668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Show result</a:t>
            </a:r>
            <a:endParaRPr lang="ko-KR" altLang="en-US" sz="7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2092020" y="1350334"/>
            <a:ext cx="1825660" cy="2059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Join column</a:t>
            </a:r>
            <a:endParaRPr kumimoji="1" lang="ko-KR" altLang="en-US" sz="700" b="1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grpSp>
        <p:nvGrpSpPr>
          <p:cNvPr id="142" name="그룹 141"/>
          <p:cNvGrpSpPr/>
          <p:nvPr/>
        </p:nvGrpSpPr>
        <p:grpSpPr>
          <a:xfrm>
            <a:off x="6960767" y="830232"/>
            <a:ext cx="1099015" cy="200037"/>
            <a:chOff x="4093583" y="6193790"/>
            <a:chExt cx="2358094" cy="249130"/>
          </a:xfrm>
        </p:grpSpPr>
        <p:sp>
          <p:nvSpPr>
            <p:cNvPr id="143" name="모서리가 둥근 직사각형 127"/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rPr>
                <a:t>Join</a:t>
              </a:r>
              <a:endParaRPr lang="ko-KR" altLang="en-US" sz="70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endParaRPr>
            </a:p>
          </p:txBody>
        </p:sp>
        <p:sp>
          <p:nvSpPr>
            <p:cNvPr id="156" name="모서리가 둥근 직사각형 127"/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rPr>
                <a:t>Cancel</a:t>
              </a:r>
              <a:endParaRPr lang="ko-KR" altLang="en-US" sz="70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3279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10800000">
            <a:off x="7289625" y="1919250"/>
            <a:ext cx="817662" cy="162380"/>
            <a:chOff x="7289625" y="1919250"/>
            <a:chExt cx="817662" cy="162380"/>
          </a:xfrm>
        </p:grpSpPr>
        <p:sp>
          <p:nvSpPr>
            <p:cNvPr id="120" name="모서리가 둥근 직사각형 114"/>
            <p:cNvSpPr/>
            <p:nvPr/>
          </p:nvSpPr>
          <p:spPr>
            <a:xfrm>
              <a:off x="7289625" y="1919250"/>
              <a:ext cx="408831" cy="162380"/>
            </a:xfrm>
            <a:custGeom>
              <a:avLst/>
              <a:gdLst>
                <a:gd name="connsiteX0" fmla="*/ 0 w 494861"/>
                <a:gd name="connsiteY0" fmla="*/ 24830 h 186688"/>
                <a:gd name="connsiteX1" fmla="*/ 24830 w 494861"/>
                <a:gd name="connsiteY1" fmla="*/ 0 h 186688"/>
                <a:gd name="connsiteX2" fmla="*/ 470031 w 494861"/>
                <a:gd name="connsiteY2" fmla="*/ 0 h 186688"/>
                <a:gd name="connsiteX3" fmla="*/ 494861 w 494861"/>
                <a:gd name="connsiteY3" fmla="*/ 24830 h 186688"/>
                <a:gd name="connsiteX4" fmla="*/ 494861 w 494861"/>
                <a:gd name="connsiteY4" fmla="*/ 161858 h 186688"/>
                <a:gd name="connsiteX5" fmla="*/ 470031 w 494861"/>
                <a:gd name="connsiteY5" fmla="*/ 186688 h 186688"/>
                <a:gd name="connsiteX6" fmla="*/ 24830 w 494861"/>
                <a:gd name="connsiteY6" fmla="*/ 186688 h 186688"/>
                <a:gd name="connsiteX7" fmla="*/ 0 w 494861"/>
                <a:gd name="connsiteY7" fmla="*/ 161858 h 186688"/>
                <a:gd name="connsiteX8" fmla="*/ 0 w 494861"/>
                <a:gd name="connsiteY8" fmla="*/ 24830 h 186688"/>
                <a:gd name="connsiteX0" fmla="*/ 0 w 512698"/>
                <a:gd name="connsiteY0" fmla="*/ 24830 h 186688"/>
                <a:gd name="connsiteX1" fmla="*/ 24830 w 512698"/>
                <a:gd name="connsiteY1" fmla="*/ 0 h 186688"/>
                <a:gd name="connsiteX2" fmla="*/ 470031 w 512698"/>
                <a:gd name="connsiteY2" fmla="*/ 0 h 186688"/>
                <a:gd name="connsiteX3" fmla="*/ 494861 w 512698"/>
                <a:gd name="connsiteY3" fmla="*/ 161858 h 186688"/>
                <a:gd name="connsiteX4" fmla="*/ 470031 w 512698"/>
                <a:gd name="connsiteY4" fmla="*/ 186688 h 186688"/>
                <a:gd name="connsiteX5" fmla="*/ 24830 w 512698"/>
                <a:gd name="connsiteY5" fmla="*/ 186688 h 186688"/>
                <a:gd name="connsiteX6" fmla="*/ 0 w 512698"/>
                <a:gd name="connsiteY6" fmla="*/ 161858 h 186688"/>
                <a:gd name="connsiteX7" fmla="*/ 0 w 512698"/>
                <a:gd name="connsiteY7" fmla="*/ 24830 h 186688"/>
                <a:gd name="connsiteX0" fmla="*/ 0 w 525681"/>
                <a:gd name="connsiteY0" fmla="*/ 24830 h 186688"/>
                <a:gd name="connsiteX1" fmla="*/ 24830 w 525681"/>
                <a:gd name="connsiteY1" fmla="*/ 0 h 186688"/>
                <a:gd name="connsiteX2" fmla="*/ 470031 w 525681"/>
                <a:gd name="connsiteY2" fmla="*/ 0 h 186688"/>
                <a:gd name="connsiteX3" fmla="*/ 470031 w 525681"/>
                <a:gd name="connsiteY3" fmla="*/ 186688 h 186688"/>
                <a:gd name="connsiteX4" fmla="*/ 24830 w 525681"/>
                <a:gd name="connsiteY4" fmla="*/ 186688 h 186688"/>
                <a:gd name="connsiteX5" fmla="*/ 0 w 525681"/>
                <a:gd name="connsiteY5" fmla="*/ 161858 h 186688"/>
                <a:gd name="connsiteX6" fmla="*/ 0 w 525681"/>
                <a:gd name="connsiteY6" fmla="*/ 24830 h 186688"/>
                <a:gd name="connsiteX0" fmla="*/ 0 w 503008"/>
                <a:gd name="connsiteY0" fmla="*/ 24830 h 186688"/>
                <a:gd name="connsiteX1" fmla="*/ 24830 w 503008"/>
                <a:gd name="connsiteY1" fmla="*/ 0 h 186688"/>
                <a:gd name="connsiteX2" fmla="*/ 470031 w 503008"/>
                <a:gd name="connsiteY2" fmla="*/ 0 h 186688"/>
                <a:gd name="connsiteX3" fmla="*/ 470031 w 503008"/>
                <a:gd name="connsiteY3" fmla="*/ 186688 h 186688"/>
                <a:gd name="connsiteX4" fmla="*/ 24830 w 503008"/>
                <a:gd name="connsiteY4" fmla="*/ 186688 h 186688"/>
                <a:gd name="connsiteX5" fmla="*/ 0 w 503008"/>
                <a:gd name="connsiteY5" fmla="*/ 161858 h 186688"/>
                <a:gd name="connsiteX6" fmla="*/ 0 w 503008"/>
                <a:gd name="connsiteY6" fmla="*/ 24830 h 186688"/>
                <a:gd name="connsiteX0" fmla="*/ 0 w 470031"/>
                <a:gd name="connsiteY0" fmla="*/ 24830 h 186688"/>
                <a:gd name="connsiteX1" fmla="*/ 24830 w 470031"/>
                <a:gd name="connsiteY1" fmla="*/ 0 h 186688"/>
                <a:gd name="connsiteX2" fmla="*/ 470031 w 470031"/>
                <a:gd name="connsiteY2" fmla="*/ 0 h 186688"/>
                <a:gd name="connsiteX3" fmla="*/ 470031 w 470031"/>
                <a:gd name="connsiteY3" fmla="*/ 186688 h 186688"/>
                <a:gd name="connsiteX4" fmla="*/ 24830 w 470031"/>
                <a:gd name="connsiteY4" fmla="*/ 186688 h 186688"/>
                <a:gd name="connsiteX5" fmla="*/ 0 w 470031"/>
                <a:gd name="connsiteY5" fmla="*/ 161858 h 186688"/>
                <a:gd name="connsiteX6" fmla="*/ 0 w 470031"/>
                <a:gd name="connsiteY6" fmla="*/ 24830 h 186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0031" h="186688">
                  <a:moveTo>
                    <a:pt x="0" y="24830"/>
                  </a:moveTo>
                  <a:cubicBezTo>
                    <a:pt x="0" y="11117"/>
                    <a:pt x="11117" y="0"/>
                    <a:pt x="24830" y="0"/>
                  </a:cubicBezTo>
                  <a:lnTo>
                    <a:pt x="470031" y="0"/>
                  </a:lnTo>
                  <a:lnTo>
                    <a:pt x="470031" y="186688"/>
                  </a:lnTo>
                  <a:lnTo>
                    <a:pt x="24830" y="186688"/>
                  </a:lnTo>
                  <a:cubicBezTo>
                    <a:pt x="11117" y="186688"/>
                    <a:pt x="0" y="175571"/>
                    <a:pt x="0" y="161858"/>
                  </a:cubicBezTo>
                  <a:lnTo>
                    <a:pt x="0" y="2483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endParaRPr>
            </a:p>
          </p:txBody>
        </p:sp>
        <p:sp>
          <p:nvSpPr>
            <p:cNvPr id="132" name="모서리가 둥근 직사각형 114"/>
            <p:cNvSpPr/>
            <p:nvPr/>
          </p:nvSpPr>
          <p:spPr>
            <a:xfrm rot="10800000">
              <a:off x="7698456" y="1919250"/>
              <a:ext cx="408831" cy="162380"/>
            </a:xfrm>
            <a:custGeom>
              <a:avLst/>
              <a:gdLst>
                <a:gd name="connsiteX0" fmla="*/ 0 w 494861"/>
                <a:gd name="connsiteY0" fmla="*/ 24830 h 186688"/>
                <a:gd name="connsiteX1" fmla="*/ 24830 w 494861"/>
                <a:gd name="connsiteY1" fmla="*/ 0 h 186688"/>
                <a:gd name="connsiteX2" fmla="*/ 470031 w 494861"/>
                <a:gd name="connsiteY2" fmla="*/ 0 h 186688"/>
                <a:gd name="connsiteX3" fmla="*/ 494861 w 494861"/>
                <a:gd name="connsiteY3" fmla="*/ 24830 h 186688"/>
                <a:gd name="connsiteX4" fmla="*/ 494861 w 494861"/>
                <a:gd name="connsiteY4" fmla="*/ 161858 h 186688"/>
                <a:gd name="connsiteX5" fmla="*/ 470031 w 494861"/>
                <a:gd name="connsiteY5" fmla="*/ 186688 h 186688"/>
                <a:gd name="connsiteX6" fmla="*/ 24830 w 494861"/>
                <a:gd name="connsiteY6" fmla="*/ 186688 h 186688"/>
                <a:gd name="connsiteX7" fmla="*/ 0 w 494861"/>
                <a:gd name="connsiteY7" fmla="*/ 161858 h 186688"/>
                <a:gd name="connsiteX8" fmla="*/ 0 w 494861"/>
                <a:gd name="connsiteY8" fmla="*/ 24830 h 186688"/>
                <a:gd name="connsiteX0" fmla="*/ 0 w 512698"/>
                <a:gd name="connsiteY0" fmla="*/ 24830 h 186688"/>
                <a:gd name="connsiteX1" fmla="*/ 24830 w 512698"/>
                <a:gd name="connsiteY1" fmla="*/ 0 h 186688"/>
                <a:gd name="connsiteX2" fmla="*/ 470031 w 512698"/>
                <a:gd name="connsiteY2" fmla="*/ 0 h 186688"/>
                <a:gd name="connsiteX3" fmla="*/ 494861 w 512698"/>
                <a:gd name="connsiteY3" fmla="*/ 161858 h 186688"/>
                <a:gd name="connsiteX4" fmla="*/ 470031 w 512698"/>
                <a:gd name="connsiteY4" fmla="*/ 186688 h 186688"/>
                <a:gd name="connsiteX5" fmla="*/ 24830 w 512698"/>
                <a:gd name="connsiteY5" fmla="*/ 186688 h 186688"/>
                <a:gd name="connsiteX6" fmla="*/ 0 w 512698"/>
                <a:gd name="connsiteY6" fmla="*/ 161858 h 186688"/>
                <a:gd name="connsiteX7" fmla="*/ 0 w 512698"/>
                <a:gd name="connsiteY7" fmla="*/ 24830 h 186688"/>
                <a:gd name="connsiteX0" fmla="*/ 0 w 525681"/>
                <a:gd name="connsiteY0" fmla="*/ 24830 h 186688"/>
                <a:gd name="connsiteX1" fmla="*/ 24830 w 525681"/>
                <a:gd name="connsiteY1" fmla="*/ 0 h 186688"/>
                <a:gd name="connsiteX2" fmla="*/ 470031 w 525681"/>
                <a:gd name="connsiteY2" fmla="*/ 0 h 186688"/>
                <a:gd name="connsiteX3" fmla="*/ 470031 w 525681"/>
                <a:gd name="connsiteY3" fmla="*/ 186688 h 186688"/>
                <a:gd name="connsiteX4" fmla="*/ 24830 w 525681"/>
                <a:gd name="connsiteY4" fmla="*/ 186688 h 186688"/>
                <a:gd name="connsiteX5" fmla="*/ 0 w 525681"/>
                <a:gd name="connsiteY5" fmla="*/ 161858 h 186688"/>
                <a:gd name="connsiteX6" fmla="*/ 0 w 525681"/>
                <a:gd name="connsiteY6" fmla="*/ 24830 h 186688"/>
                <a:gd name="connsiteX0" fmla="*/ 0 w 503008"/>
                <a:gd name="connsiteY0" fmla="*/ 24830 h 186688"/>
                <a:gd name="connsiteX1" fmla="*/ 24830 w 503008"/>
                <a:gd name="connsiteY1" fmla="*/ 0 h 186688"/>
                <a:gd name="connsiteX2" fmla="*/ 470031 w 503008"/>
                <a:gd name="connsiteY2" fmla="*/ 0 h 186688"/>
                <a:gd name="connsiteX3" fmla="*/ 470031 w 503008"/>
                <a:gd name="connsiteY3" fmla="*/ 186688 h 186688"/>
                <a:gd name="connsiteX4" fmla="*/ 24830 w 503008"/>
                <a:gd name="connsiteY4" fmla="*/ 186688 h 186688"/>
                <a:gd name="connsiteX5" fmla="*/ 0 w 503008"/>
                <a:gd name="connsiteY5" fmla="*/ 161858 h 186688"/>
                <a:gd name="connsiteX6" fmla="*/ 0 w 503008"/>
                <a:gd name="connsiteY6" fmla="*/ 24830 h 186688"/>
                <a:gd name="connsiteX0" fmla="*/ 0 w 470031"/>
                <a:gd name="connsiteY0" fmla="*/ 24830 h 186688"/>
                <a:gd name="connsiteX1" fmla="*/ 24830 w 470031"/>
                <a:gd name="connsiteY1" fmla="*/ 0 h 186688"/>
                <a:gd name="connsiteX2" fmla="*/ 470031 w 470031"/>
                <a:gd name="connsiteY2" fmla="*/ 0 h 186688"/>
                <a:gd name="connsiteX3" fmla="*/ 470031 w 470031"/>
                <a:gd name="connsiteY3" fmla="*/ 186688 h 186688"/>
                <a:gd name="connsiteX4" fmla="*/ 24830 w 470031"/>
                <a:gd name="connsiteY4" fmla="*/ 186688 h 186688"/>
                <a:gd name="connsiteX5" fmla="*/ 0 w 470031"/>
                <a:gd name="connsiteY5" fmla="*/ 161858 h 186688"/>
                <a:gd name="connsiteX6" fmla="*/ 0 w 470031"/>
                <a:gd name="connsiteY6" fmla="*/ 24830 h 186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0031" h="186688">
                  <a:moveTo>
                    <a:pt x="0" y="24830"/>
                  </a:moveTo>
                  <a:cubicBezTo>
                    <a:pt x="0" y="11117"/>
                    <a:pt x="11117" y="0"/>
                    <a:pt x="24830" y="0"/>
                  </a:cubicBezTo>
                  <a:lnTo>
                    <a:pt x="470031" y="0"/>
                  </a:lnTo>
                  <a:lnTo>
                    <a:pt x="470031" y="186688"/>
                  </a:lnTo>
                  <a:lnTo>
                    <a:pt x="24830" y="186688"/>
                  </a:lnTo>
                  <a:cubicBezTo>
                    <a:pt x="11117" y="186688"/>
                    <a:pt x="0" y="175571"/>
                    <a:pt x="0" y="161858"/>
                  </a:cubicBezTo>
                  <a:lnTo>
                    <a:pt x="0" y="2483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endParaRPr>
            </a:p>
          </p:txBody>
        </p:sp>
      </p:grpSp>
      <p:sp>
        <p:nvSpPr>
          <p:cNvPr id="97" name="직사각형 96"/>
          <p:cNvSpPr/>
          <p:nvPr/>
        </p:nvSpPr>
        <p:spPr>
          <a:xfrm>
            <a:off x="2040989" y="1639672"/>
            <a:ext cx="2988000" cy="19969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Master </a:t>
            </a:r>
            <a:r>
              <a:rPr kumimoji="1" lang="en-US" altLang="ko-KR" sz="7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Datasource</a:t>
            </a:r>
            <a:endParaRPr kumimoji="1" lang="ko-KR" altLang="en-US" sz="700" b="1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5150817" y="1639672"/>
            <a:ext cx="2988000" cy="19969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Datasource</a:t>
            </a:r>
            <a:r>
              <a:rPr kumimoji="1" lang="en-US" altLang="ko-KR" sz="7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to join</a:t>
            </a:r>
            <a:endParaRPr kumimoji="1" lang="ko-KR" altLang="en-US" sz="700" u="sng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grpSp>
        <p:nvGrpSpPr>
          <p:cNvPr id="125" name="그룹 124"/>
          <p:cNvGrpSpPr/>
          <p:nvPr/>
        </p:nvGrpSpPr>
        <p:grpSpPr>
          <a:xfrm>
            <a:off x="5158271" y="1905473"/>
            <a:ext cx="1737317" cy="157766"/>
            <a:chOff x="4563752" y="2839943"/>
            <a:chExt cx="2088930" cy="157766"/>
          </a:xfrm>
        </p:grpSpPr>
        <p:sp>
          <p:nvSpPr>
            <p:cNvPr id="126" name="Username Box"/>
            <p:cNvSpPr>
              <a:spLocks/>
            </p:cNvSpPr>
            <p:nvPr>
              <p:custDataLst>
                <p:tags r:id="rId1"/>
              </p:custDataLst>
            </p:nvPr>
          </p:nvSpPr>
          <p:spPr bwMode="auto">
            <a:xfrm>
              <a:off x="4563752" y="2839943"/>
              <a:ext cx="2088930" cy="157766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32400" rIns="72000" bIns="3240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60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rPr>
                <a:t>데이터소스</a:t>
              </a:r>
              <a:r>
                <a:rPr lang="en-US" altLang="ko-KR" sz="600" dirty="0">
                  <a:solidFill>
                    <a:prstClr val="black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rPr>
                <a:t> 02</a:t>
              </a:r>
              <a:endParaRPr lang="en-US" sz="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endParaRPr>
            </a:p>
          </p:txBody>
        </p:sp>
        <p:grpSp>
          <p:nvGrpSpPr>
            <p:cNvPr id="127" name="그룹 126"/>
            <p:cNvGrpSpPr/>
            <p:nvPr/>
          </p:nvGrpSpPr>
          <p:grpSpPr>
            <a:xfrm>
              <a:off x="6567653" y="2883054"/>
              <a:ext cx="45719" cy="83827"/>
              <a:chOff x="1645121" y="2748516"/>
              <a:chExt cx="134015" cy="245721"/>
            </a:xfrm>
          </p:grpSpPr>
          <p:sp>
            <p:nvSpPr>
              <p:cNvPr id="128" name="삼각형 127"/>
              <p:cNvSpPr/>
              <p:nvPr/>
            </p:nvSpPr>
            <p:spPr>
              <a:xfrm rot="10800000">
                <a:off x="1645121" y="2881798"/>
                <a:ext cx="134015" cy="112439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29" name="삼각형 128"/>
              <p:cNvSpPr/>
              <p:nvPr/>
            </p:nvSpPr>
            <p:spPr>
              <a:xfrm>
                <a:off x="1645121" y="2748516"/>
                <a:ext cx="134015" cy="112439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graphicFrame>
        <p:nvGraphicFramePr>
          <p:cNvPr id="130" name="표 129"/>
          <p:cNvGraphicFramePr>
            <a:graphicFrameLocks noGrp="1"/>
          </p:cNvGraphicFramePr>
          <p:nvPr>
            <p:extLst/>
          </p:nvPr>
        </p:nvGraphicFramePr>
        <p:xfrm>
          <a:off x="2045593" y="2271588"/>
          <a:ext cx="2970161" cy="2005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2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22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455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69743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타입</a:t>
                      </a:r>
                    </a:p>
                  </a:txBody>
                  <a:tcPr marL="72000" marR="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컬럼</a:t>
                      </a:r>
                    </a:p>
                  </a:txBody>
                  <a:tcPr marL="72000" marR="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9743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700" b="1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☑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0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+mn-lt"/>
                        </a:rPr>
                        <a:t>Column 01</a:t>
                      </a:r>
                      <a:endParaRPr lang="ko-KR" altLang="en-US" sz="4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+mn-lt"/>
                      </a:endParaRPr>
                    </a:p>
                  </a:txBody>
                  <a:tcPr marL="72000" marR="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7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☑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+mn-lt"/>
                        </a:rPr>
                        <a:t>Column 02</a:t>
                      </a:r>
                      <a:endParaRPr lang="ko-KR" altLang="en-US" sz="4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+mn-lt"/>
                      </a:endParaRPr>
                    </a:p>
                  </a:txBody>
                  <a:tcPr marL="72000" marR="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97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☑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+mn-lt"/>
                        </a:rPr>
                        <a:t>Column 03</a:t>
                      </a:r>
                      <a:endParaRPr lang="ko-KR" altLang="en-US" sz="4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+mn-lt"/>
                      </a:endParaRPr>
                    </a:p>
                  </a:txBody>
                  <a:tcPr marL="72000" marR="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697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☑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+mn-lt"/>
                        </a:rPr>
                        <a:t>Column 04</a:t>
                      </a:r>
                      <a:endParaRPr lang="ko-KR" altLang="en-US" sz="4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+mn-lt"/>
                      </a:endParaRPr>
                    </a:p>
                  </a:txBody>
                  <a:tcPr marL="72000" marR="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697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☑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+mn-lt"/>
                        </a:rPr>
                        <a:t>Column 05</a:t>
                      </a:r>
                      <a:endParaRPr lang="ko-KR" altLang="en-US" sz="4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+mn-lt"/>
                      </a:endParaRPr>
                    </a:p>
                  </a:txBody>
                  <a:tcPr marL="72000" marR="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697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☑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+mn-lt"/>
                        </a:rPr>
                        <a:t>Column 06</a:t>
                      </a:r>
                      <a:endParaRPr lang="ko-KR" altLang="en-US" sz="4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+mn-lt"/>
                      </a:endParaRPr>
                    </a:p>
                  </a:txBody>
                  <a:tcPr marL="72000" marR="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697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☑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+mn-lt"/>
                        </a:rPr>
                        <a:t>Column 07</a:t>
                      </a:r>
                      <a:endParaRPr lang="ko-KR" altLang="en-US" sz="4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+mn-lt"/>
                      </a:endParaRPr>
                    </a:p>
                  </a:txBody>
                  <a:tcPr marL="72000" marR="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 err="1">
                <a:cs typeface="Nanum Gothic" charset="-127"/>
              </a:rPr>
              <a:t>데이터소스</a:t>
            </a:r>
            <a:r>
              <a:rPr kumimoji="1" lang="ko-KR" altLang="en-US" dirty="0">
                <a:cs typeface="Nanum Gothic" charset="-127"/>
              </a:rPr>
              <a:t> 조인</a:t>
            </a:r>
            <a:r>
              <a:rPr kumimoji="1" lang="en-US" altLang="ko-KR" dirty="0">
                <a:cs typeface="Nanum Gothic" charset="-127"/>
              </a:rPr>
              <a:t>(3)</a:t>
            </a:r>
            <a:endParaRPr lang="ko-KR" altLang="en-US" dirty="0">
              <a:cs typeface="Nanum Gothic" charset="-127"/>
            </a:endParaRPr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xmlns="" id="{2A392656-8E10-6B4B-9250-876DAF8F8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1.3</a:t>
            </a:r>
            <a:r>
              <a:rPr kumimoji="1" lang="ko-KR" altLang="en-US" dirty="0"/>
              <a:t> 대시보드 생성 </a:t>
            </a:r>
            <a:r>
              <a:rPr kumimoji="1" lang="en-US" altLang="ko-KR" dirty="0"/>
              <a:t>2</a:t>
            </a:r>
            <a:r>
              <a:rPr kumimoji="1" lang="ko-KR" altLang="en-US" dirty="0"/>
              <a:t>단계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조인 팝업 </a:t>
            </a:r>
            <a:r>
              <a:rPr kumimoji="1" lang="en-US" altLang="ko-KR" dirty="0"/>
              <a:t>(</a:t>
            </a:r>
            <a:r>
              <a:rPr lang="ko-KR" altLang="en-US" dirty="0">
                <a:cs typeface="Nanum Gothic" charset="-127"/>
              </a:rPr>
              <a:t>조인 불가능한 경우</a:t>
            </a:r>
            <a:r>
              <a:rPr lang="en-US" altLang="ko-KR" dirty="0">
                <a:cs typeface="Nanum Gothic" charset="-127"/>
              </a:rPr>
              <a:t>)</a:t>
            </a:r>
          </a:p>
        </p:txBody>
      </p:sp>
      <p:sp>
        <p:nvSpPr>
          <p:cNvPr id="3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rgbClr val="FFC000">
                    <a:lumMod val="75000"/>
                  </a:srgbClr>
                </a:solidFill>
                <a:cs typeface="Nanum Gothic" charset="-127"/>
              </a:rPr>
              <a:pPr/>
              <a:t>35</a:t>
            </a:fld>
            <a:endParaRPr lang="ko-KR" altLang="en-US" dirty="0">
              <a:solidFill>
                <a:srgbClr val="FFC000">
                  <a:lumMod val="75000"/>
                </a:srgbClr>
              </a:solidFill>
              <a:cs typeface="Nanum Gothic" charset="-127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dirty="0"/>
              <a:t>[</a:t>
            </a:r>
            <a:r>
              <a:rPr kumimoji="1" lang="ko-KR" altLang="en-US" dirty="0"/>
              <a:t>조인 불가 시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선택된 조인 키 열람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컬럼 타입이 서로 달라 조인이 불가할 경우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메시지 영역에 문구 표시 </a:t>
            </a:r>
            <a:r>
              <a:rPr kumimoji="1" lang="en-US" altLang="ko-KR" dirty="0"/>
              <a:t>&amp; Add </a:t>
            </a:r>
            <a:r>
              <a:rPr kumimoji="1" lang="ko-KR" altLang="en-US" dirty="0"/>
              <a:t>버튼 비활성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문구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컬럼 타입이 다릅니다</a:t>
            </a:r>
            <a:r>
              <a:rPr kumimoji="1" lang="en-US" altLang="ko-KR" dirty="0"/>
              <a:t>.</a:t>
            </a:r>
          </a:p>
          <a:p>
            <a:pPr lvl="1"/>
            <a:r>
              <a:rPr kumimoji="1" lang="ko-KR" altLang="en-US" dirty="0" err="1"/>
              <a:t>조인키</a:t>
            </a:r>
            <a:r>
              <a:rPr kumimoji="1" lang="ko-KR" altLang="en-US" dirty="0"/>
              <a:t> 추가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조인 가능한 </a:t>
            </a:r>
            <a:r>
              <a:rPr kumimoji="1" lang="ko-KR" altLang="en-US" dirty="0" err="1"/>
              <a:t>조인키가</a:t>
            </a:r>
            <a:r>
              <a:rPr kumimoji="1" lang="ko-KR" altLang="en-US" dirty="0"/>
              <a:t> 입력된 경우 활성</a:t>
            </a:r>
            <a:endParaRPr kumimoji="1" lang="en-US" altLang="ko-KR" dirty="0"/>
          </a:p>
          <a:p>
            <a:endParaRPr lang="ko-KR" altLang="en-US" dirty="0">
              <a:cs typeface="Nanum Gothic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2040995" y="1881386"/>
            <a:ext cx="1825660" cy="2059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</a:t>
            </a:r>
            <a:r>
              <a:rPr kumimoji="1" lang="ko-KR" altLang="en-US" sz="7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데이터소스</a:t>
            </a:r>
            <a:r>
              <a:rPr kumimoji="1" lang="en-US" altLang="ko-KR" sz="7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01</a:t>
            </a:r>
            <a:endParaRPr kumimoji="1" lang="ko-KR" altLang="en-US" sz="700" b="1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grpSp>
        <p:nvGrpSpPr>
          <p:cNvPr id="60" name="그룹 59"/>
          <p:cNvGrpSpPr/>
          <p:nvPr/>
        </p:nvGrpSpPr>
        <p:grpSpPr>
          <a:xfrm>
            <a:off x="7444075" y="1949531"/>
            <a:ext cx="101238" cy="107793"/>
            <a:chOff x="5199443" y="1081903"/>
            <a:chExt cx="852062" cy="907232"/>
          </a:xfrm>
        </p:grpSpPr>
        <p:sp>
          <p:nvSpPr>
            <p:cNvPr id="77" name="모서리가 둥근 직사각형 76"/>
            <p:cNvSpPr/>
            <p:nvPr userDrawn="1"/>
          </p:nvSpPr>
          <p:spPr>
            <a:xfrm>
              <a:off x="5199443" y="1081903"/>
              <a:ext cx="852062" cy="852062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endParaRPr>
            </a:p>
          </p:txBody>
        </p:sp>
        <p:cxnSp>
          <p:nvCxnSpPr>
            <p:cNvPr id="78" name="직선 연결선[R] 77"/>
            <p:cNvCxnSpPr/>
            <p:nvPr userDrawn="1"/>
          </p:nvCxnSpPr>
          <p:spPr>
            <a:xfrm>
              <a:off x="5199443" y="1323124"/>
              <a:ext cx="85206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그룹 79"/>
            <p:cNvGrpSpPr/>
            <p:nvPr userDrawn="1"/>
          </p:nvGrpSpPr>
          <p:grpSpPr>
            <a:xfrm>
              <a:off x="5486400" y="1311600"/>
              <a:ext cx="363656" cy="677535"/>
              <a:chOff x="5486400" y="1379532"/>
              <a:chExt cx="363656" cy="603580"/>
            </a:xfrm>
          </p:grpSpPr>
          <p:cxnSp>
            <p:nvCxnSpPr>
              <p:cNvPr id="82" name="직선 연결선[R] 81"/>
              <p:cNvCxnSpPr/>
              <p:nvPr userDrawn="1"/>
            </p:nvCxnSpPr>
            <p:spPr>
              <a:xfrm>
                <a:off x="5486400" y="1379532"/>
                <a:ext cx="0" cy="5544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직선 연결선[R] 82"/>
              <p:cNvCxnSpPr/>
              <p:nvPr userDrawn="1"/>
            </p:nvCxnSpPr>
            <p:spPr>
              <a:xfrm>
                <a:off x="5850056" y="1428679"/>
                <a:ext cx="0" cy="5544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31" name="표 130"/>
          <p:cNvGraphicFramePr>
            <a:graphicFrameLocks noGrp="1"/>
          </p:cNvGraphicFramePr>
          <p:nvPr>
            <p:extLst/>
          </p:nvPr>
        </p:nvGraphicFramePr>
        <p:xfrm>
          <a:off x="5148030" y="2271588"/>
          <a:ext cx="2970161" cy="2005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2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22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455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69743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타입</a:t>
                      </a:r>
                    </a:p>
                  </a:txBody>
                  <a:tcPr marL="72000" marR="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컬럼</a:t>
                      </a:r>
                    </a:p>
                  </a:txBody>
                  <a:tcPr marL="72000" marR="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9743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ko-KR" altLang="en-US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□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+mn-lt"/>
                        </a:rPr>
                        <a:t>Column 01</a:t>
                      </a:r>
                      <a:endParaRPr lang="ko-KR" altLang="en-US" sz="4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+mn-lt"/>
                      </a:endParaRPr>
                    </a:p>
                  </a:txBody>
                  <a:tcPr marL="72000" marR="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97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□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+mn-lt"/>
                        </a:rPr>
                        <a:t>Column 02</a:t>
                      </a:r>
                      <a:endParaRPr lang="ko-KR" altLang="en-US" sz="4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+mn-lt"/>
                      </a:endParaRPr>
                    </a:p>
                  </a:txBody>
                  <a:tcPr marL="72000" marR="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97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□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+mn-lt"/>
                        </a:rPr>
                        <a:t>Column 03</a:t>
                      </a:r>
                      <a:endParaRPr lang="ko-KR" altLang="en-US" sz="4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+mn-lt"/>
                      </a:endParaRPr>
                    </a:p>
                  </a:txBody>
                  <a:tcPr marL="72000" marR="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697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□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+mn-lt"/>
                        </a:rPr>
                        <a:t>Column 04</a:t>
                      </a:r>
                      <a:endParaRPr lang="ko-KR" altLang="en-US" sz="4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+mn-lt"/>
                      </a:endParaRPr>
                    </a:p>
                  </a:txBody>
                  <a:tcPr marL="72000" marR="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697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□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+mn-lt"/>
                        </a:rPr>
                        <a:t>Column 05</a:t>
                      </a:r>
                      <a:endParaRPr lang="ko-KR" altLang="en-US" sz="4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+mn-lt"/>
                      </a:endParaRPr>
                    </a:p>
                  </a:txBody>
                  <a:tcPr marL="72000" marR="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697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□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+mn-lt"/>
                        </a:rPr>
                        <a:t>Column 06</a:t>
                      </a:r>
                      <a:endParaRPr lang="ko-KR" altLang="en-US" sz="4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+mn-lt"/>
                      </a:endParaRPr>
                    </a:p>
                  </a:txBody>
                  <a:tcPr marL="72000" marR="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6974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□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ab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+mn-lt"/>
                        </a:rPr>
                        <a:t>Column 07</a:t>
                      </a:r>
                      <a:endParaRPr lang="ko-KR" altLang="en-US" sz="4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+mn-lt"/>
                      </a:endParaRPr>
                    </a:p>
                  </a:txBody>
                  <a:tcPr marL="72000" marR="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63" name="직사각형 62"/>
          <p:cNvSpPr/>
          <p:nvPr/>
        </p:nvSpPr>
        <p:spPr>
          <a:xfrm>
            <a:off x="1993449" y="649415"/>
            <a:ext cx="3653744" cy="60703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Set join</a:t>
            </a:r>
            <a:endParaRPr lang="en-US" altLang="ko-KR" sz="10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971259" y="504093"/>
            <a:ext cx="525395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mr-IN" altLang="ko-KR" sz="5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[037.</a:t>
            </a:r>
            <a:r>
              <a:rPr lang="en-US" altLang="ko-KR" sz="5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5</a:t>
            </a:r>
            <a:r>
              <a:rPr lang="mr-IN" altLang="ko-KR" sz="5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]</a:t>
            </a:r>
            <a:endParaRPr lang="ko-KR" altLang="en-US" sz="5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grpSp>
        <p:nvGrpSpPr>
          <p:cNvPr id="178" name="그룹 177"/>
          <p:cNvGrpSpPr/>
          <p:nvPr/>
        </p:nvGrpSpPr>
        <p:grpSpPr>
          <a:xfrm>
            <a:off x="5132225" y="5227868"/>
            <a:ext cx="2647570" cy="405995"/>
            <a:chOff x="5170185" y="4370220"/>
            <a:chExt cx="2647570" cy="405995"/>
          </a:xfrm>
        </p:grpSpPr>
        <p:grpSp>
          <p:nvGrpSpPr>
            <p:cNvPr id="194" name="그룹 193"/>
            <p:cNvGrpSpPr/>
            <p:nvPr/>
          </p:nvGrpSpPr>
          <p:grpSpPr>
            <a:xfrm>
              <a:off x="5170185" y="4370220"/>
              <a:ext cx="2530439" cy="405995"/>
              <a:chOff x="8810850" y="3606448"/>
              <a:chExt cx="2985515" cy="405995"/>
            </a:xfrm>
          </p:grpSpPr>
          <p:sp>
            <p:nvSpPr>
              <p:cNvPr id="202" name="직사각형 201"/>
              <p:cNvSpPr/>
              <p:nvPr/>
            </p:nvSpPr>
            <p:spPr>
              <a:xfrm>
                <a:off x="8810854" y="3606448"/>
                <a:ext cx="2982089" cy="40599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03" name="제목 2"/>
              <p:cNvSpPr txBox="1">
                <a:spLocks/>
              </p:cNvSpPr>
              <p:nvPr/>
            </p:nvSpPr>
            <p:spPr bwMode="auto">
              <a:xfrm>
                <a:off x="8810852" y="3606448"/>
                <a:ext cx="1125655" cy="3894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2000" tIns="0" rIns="72000" bIns="0" anchor="t">
                <a:no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0" fontAlgn="base" hangingPunct="0">
                  <a:lnSpc>
                    <a:spcPct val="2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36699"/>
                  </a:buClr>
                </a:pPr>
                <a:r>
                  <a:rPr lang="en-US" altLang="ko-KR" sz="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</a:rPr>
                  <a:t>Column A</a:t>
                </a:r>
              </a:p>
              <a:p>
                <a:pPr eaLnBrk="0" fontAlgn="base" hangingPunct="0">
                  <a:lnSpc>
                    <a:spcPct val="2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36699"/>
                  </a:buClr>
                </a:pPr>
                <a:r>
                  <a:rPr lang="en-US" altLang="ko-KR" sz="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</a:rPr>
                  <a:t>Column B	</a:t>
                </a:r>
              </a:p>
            </p:txBody>
          </p:sp>
          <p:cxnSp>
            <p:nvCxnSpPr>
              <p:cNvPr id="204" name="직선 연결선 167"/>
              <p:cNvCxnSpPr/>
              <p:nvPr/>
            </p:nvCxnSpPr>
            <p:spPr>
              <a:xfrm rot="5400000">
                <a:off x="10303608" y="2316484"/>
                <a:ext cx="0" cy="2985515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5" name="그룹 204"/>
              <p:cNvGrpSpPr/>
              <p:nvPr/>
            </p:nvGrpSpPr>
            <p:grpSpPr>
              <a:xfrm>
                <a:off x="10168546" y="3606448"/>
                <a:ext cx="266700" cy="405994"/>
                <a:chOff x="3910231" y="2667217"/>
                <a:chExt cx="266700" cy="468000"/>
              </a:xfrm>
            </p:grpSpPr>
            <p:cxnSp>
              <p:nvCxnSpPr>
                <p:cNvPr id="209" name="직선 연결선 185"/>
                <p:cNvCxnSpPr/>
                <p:nvPr/>
              </p:nvCxnSpPr>
              <p:spPr>
                <a:xfrm>
                  <a:off x="3910231" y="2667217"/>
                  <a:ext cx="0" cy="4680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직선 연결선 186"/>
                <p:cNvCxnSpPr/>
                <p:nvPr/>
              </p:nvCxnSpPr>
              <p:spPr>
                <a:xfrm>
                  <a:off x="4176931" y="2667217"/>
                  <a:ext cx="0" cy="468000"/>
                </a:xfrm>
                <a:prstGeom prst="line">
                  <a:avLst/>
                </a:prstGeom>
                <a:ln w="317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6" name="직선 연결선 117"/>
              <p:cNvCxnSpPr/>
              <p:nvPr/>
            </p:nvCxnSpPr>
            <p:spPr>
              <a:xfrm rot="5400000">
                <a:off x="10303608" y="2519685"/>
                <a:ext cx="0" cy="2985515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7" name="제목 2"/>
              <p:cNvSpPr txBox="1">
                <a:spLocks/>
              </p:cNvSpPr>
              <p:nvPr/>
            </p:nvSpPr>
            <p:spPr bwMode="auto">
              <a:xfrm>
                <a:off x="10443451" y="3606448"/>
                <a:ext cx="1125655" cy="3894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2000" tIns="0" rIns="72000" bIns="0" anchor="t">
                <a:no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0" fontAlgn="base" hangingPunct="0">
                  <a:lnSpc>
                    <a:spcPct val="2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36699"/>
                  </a:buClr>
                </a:pPr>
                <a:r>
                  <a:rPr lang="en-US" altLang="ko-KR" sz="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</a:rPr>
                  <a:t>Column 001</a:t>
                </a:r>
              </a:p>
              <a:p>
                <a:pPr eaLnBrk="0" fontAlgn="base" hangingPunct="0">
                  <a:lnSpc>
                    <a:spcPct val="2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36699"/>
                  </a:buClr>
                </a:pPr>
                <a:r>
                  <a:rPr lang="en-US" altLang="ko-KR" sz="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</a:rPr>
                  <a:t>Column 002	</a:t>
                </a:r>
              </a:p>
            </p:txBody>
          </p:sp>
          <p:sp>
            <p:nvSpPr>
              <p:cNvPr id="208" name="제목 2"/>
              <p:cNvSpPr txBox="1">
                <a:spLocks/>
              </p:cNvSpPr>
              <p:nvPr/>
            </p:nvSpPr>
            <p:spPr bwMode="auto">
              <a:xfrm>
                <a:off x="10204441" y="3606448"/>
                <a:ext cx="194906" cy="3894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2000" tIns="0" rIns="72000" bIns="0" anchor="t">
                <a:no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0" fontAlgn="base" hangingPunct="0">
                  <a:lnSpc>
                    <a:spcPct val="2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36699"/>
                  </a:buClr>
                </a:pPr>
                <a:r>
                  <a:rPr lang="en-US" altLang="ko-KR" sz="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</a:rPr>
                  <a:t>=</a:t>
                </a:r>
              </a:p>
              <a:p>
                <a:pPr eaLnBrk="0" fontAlgn="base" hangingPunct="0">
                  <a:lnSpc>
                    <a:spcPct val="2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336699"/>
                  </a:buClr>
                </a:pPr>
                <a:r>
                  <a:rPr lang="en-US" altLang="ko-KR" sz="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Calibri" pitchFamily="34" charset="0"/>
                  </a:rPr>
                  <a:t>=</a:t>
                </a:r>
              </a:p>
            </p:txBody>
          </p:sp>
        </p:grpSp>
        <p:grpSp>
          <p:nvGrpSpPr>
            <p:cNvPr id="196" name="그룹 195"/>
            <p:cNvGrpSpPr/>
            <p:nvPr/>
          </p:nvGrpSpPr>
          <p:grpSpPr>
            <a:xfrm>
              <a:off x="7731640" y="4443977"/>
              <a:ext cx="86115" cy="86115"/>
              <a:chOff x="2840966" y="2007781"/>
              <a:chExt cx="129589" cy="129589"/>
            </a:xfrm>
          </p:grpSpPr>
          <p:sp>
            <p:nvSpPr>
              <p:cNvPr id="200" name="타원 199"/>
              <p:cNvSpPr/>
              <p:nvPr/>
            </p:nvSpPr>
            <p:spPr>
              <a:xfrm>
                <a:off x="2840966" y="2007781"/>
                <a:ext cx="129589" cy="129589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sp>
            <p:nvSpPr>
              <p:cNvPr id="201" name="십자형[C] 200"/>
              <p:cNvSpPr/>
              <p:nvPr/>
            </p:nvSpPr>
            <p:spPr>
              <a:xfrm rot="18900000">
                <a:off x="2861942" y="2028757"/>
                <a:ext cx="87636" cy="87636"/>
              </a:xfrm>
              <a:prstGeom prst="plus">
                <a:avLst>
                  <a:gd name="adj" fmla="val 43801"/>
                </a:avLst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</p:grpSp>
        <p:grpSp>
          <p:nvGrpSpPr>
            <p:cNvPr id="197" name="그룹 196"/>
            <p:cNvGrpSpPr/>
            <p:nvPr/>
          </p:nvGrpSpPr>
          <p:grpSpPr>
            <a:xfrm>
              <a:off x="7731640" y="4637985"/>
              <a:ext cx="86115" cy="86115"/>
              <a:chOff x="2840966" y="2007781"/>
              <a:chExt cx="129589" cy="129589"/>
            </a:xfrm>
          </p:grpSpPr>
          <p:sp>
            <p:nvSpPr>
              <p:cNvPr id="198" name="타원 197"/>
              <p:cNvSpPr/>
              <p:nvPr/>
            </p:nvSpPr>
            <p:spPr>
              <a:xfrm>
                <a:off x="2840966" y="2007781"/>
                <a:ext cx="129589" cy="129589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sp>
            <p:nvSpPr>
              <p:cNvPr id="199" name="십자형[C] 198"/>
              <p:cNvSpPr/>
              <p:nvPr/>
            </p:nvSpPr>
            <p:spPr>
              <a:xfrm rot="18900000">
                <a:off x="2861942" y="2028757"/>
                <a:ext cx="87636" cy="87636"/>
              </a:xfrm>
              <a:prstGeom prst="plus">
                <a:avLst>
                  <a:gd name="adj" fmla="val 43801"/>
                </a:avLst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</p:grpSp>
      </p:grpSp>
      <p:grpSp>
        <p:nvGrpSpPr>
          <p:cNvPr id="212" name="그룹 211"/>
          <p:cNvGrpSpPr/>
          <p:nvPr/>
        </p:nvGrpSpPr>
        <p:grpSpPr>
          <a:xfrm>
            <a:off x="5132227" y="5631584"/>
            <a:ext cx="2527537" cy="389435"/>
            <a:chOff x="8810852" y="3606446"/>
            <a:chExt cx="2982091" cy="389435"/>
          </a:xfrm>
        </p:grpSpPr>
        <p:sp>
          <p:nvSpPr>
            <p:cNvPr id="216" name="직사각형 215"/>
            <p:cNvSpPr/>
            <p:nvPr/>
          </p:nvSpPr>
          <p:spPr>
            <a:xfrm>
              <a:off x="8810854" y="3606448"/>
              <a:ext cx="2982089" cy="20279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7" name="제목 2"/>
            <p:cNvSpPr txBox="1">
              <a:spLocks/>
            </p:cNvSpPr>
            <p:nvPr/>
          </p:nvSpPr>
          <p:spPr bwMode="auto">
            <a:xfrm>
              <a:off x="8810852" y="3606448"/>
              <a:ext cx="1125655" cy="168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2000" tIns="0" rIns="72000" bIns="0" anchor="t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</a:rPr>
                <a:t>Column A</a:t>
              </a:r>
            </a:p>
          </p:txBody>
        </p:sp>
        <p:cxnSp>
          <p:nvCxnSpPr>
            <p:cNvPr id="218" name="직선 연결선 185"/>
            <p:cNvCxnSpPr/>
            <p:nvPr/>
          </p:nvCxnSpPr>
          <p:spPr>
            <a:xfrm>
              <a:off x="10168546" y="3606446"/>
              <a:ext cx="0" cy="202793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제목 2"/>
            <p:cNvSpPr txBox="1">
              <a:spLocks/>
            </p:cNvSpPr>
            <p:nvPr/>
          </p:nvSpPr>
          <p:spPr bwMode="auto">
            <a:xfrm>
              <a:off x="10443451" y="3606449"/>
              <a:ext cx="1125655" cy="194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2000" tIns="0" rIns="72000" bIns="0" anchor="t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</a:rPr>
                <a:t>Column 001</a:t>
              </a:r>
            </a:p>
          </p:txBody>
        </p:sp>
        <p:sp>
          <p:nvSpPr>
            <p:cNvPr id="220" name="제목 2"/>
            <p:cNvSpPr txBox="1">
              <a:spLocks/>
            </p:cNvSpPr>
            <p:nvPr/>
          </p:nvSpPr>
          <p:spPr bwMode="auto">
            <a:xfrm>
              <a:off x="10204441" y="3606448"/>
              <a:ext cx="194906" cy="389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2000" tIns="0" rIns="72000" bIns="0" anchor="t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</a:rPr>
                <a:t>=</a:t>
              </a:r>
            </a:p>
          </p:txBody>
        </p:sp>
        <p:cxnSp>
          <p:nvCxnSpPr>
            <p:cNvPr id="221" name="직선 연결선 185"/>
            <p:cNvCxnSpPr/>
            <p:nvPr/>
          </p:nvCxnSpPr>
          <p:spPr>
            <a:xfrm>
              <a:off x="10435245" y="3606446"/>
              <a:ext cx="0" cy="202793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그룹 212"/>
          <p:cNvGrpSpPr/>
          <p:nvPr/>
        </p:nvGrpSpPr>
        <p:grpSpPr>
          <a:xfrm>
            <a:off x="7693680" y="5705343"/>
            <a:ext cx="86115" cy="86115"/>
            <a:chOff x="2840966" y="2007781"/>
            <a:chExt cx="129589" cy="129589"/>
          </a:xfrm>
        </p:grpSpPr>
        <p:sp>
          <p:nvSpPr>
            <p:cNvPr id="214" name="타원 213"/>
            <p:cNvSpPr/>
            <p:nvPr/>
          </p:nvSpPr>
          <p:spPr>
            <a:xfrm>
              <a:off x="2840966" y="2007781"/>
              <a:ext cx="129589" cy="12958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endParaRPr>
            </a:p>
          </p:txBody>
        </p:sp>
        <p:sp>
          <p:nvSpPr>
            <p:cNvPr id="215" name="십자형[C] 214"/>
            <p:cNvSpPr/>
            <p:nvPr/>
          </p:nvSpPr>
          <p:spPr>
            <a:xfrm rot="18900000">
              <a:off x="2861942" y="2028757"/>
              <a:ext cx="87636" cy="87636"/>
            </a:xfrm>
            <a:prstGeom prst="plus">
              <a:avLst>
                <a:gd name="adj" fmla="val 43801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endParaRPr>
            </a:p>
          </p:txBody>
        </p:sp>
      </p:grpSp>
      <p:grpSp>
        <p:nvGrpSpPr>
          <p:cNvPr id="222" name="그룹 221"/>
          <p:cNvGrpSpPr/>
          <p:nvPr/>
        </p:nvGrpSpPr>
        <p:grpSpPr>
          <a:xfrm>
            <a:off x="2206671" y="5002120"/>
            <a:ext cx="442059" cy="384539"/>
            <a:chOff x="2791373" y="2210693"/>
            <a:chExt cx="421702" cy="366831"/>
          </a:xfrm>
        </p:grpSpPr>
        <p:grpSp>
          <p:nvGrpSpPr>
            <p:cNvPr id="223" name="그룹 222"/>
            <p:cNvGrpSpPr/>
            <p:nvPr/>
          </p:nvGrpSpPr>
          <p:grpSpPr>
            <a:xfrm>
              <a:off x="2801126" y="2210693"/>
              <a:ext cx="402195" cy="234555"/>
              <a:chOff x="5634963" y="1578816"/>
              <a:chExt cx="402195" cy="234555"/>
            </a:xfrm>
          </p:grpSpPr>
          <p:sp>
            <p:nvSpPr>
              <p:cNvPr id="225" name="자유형 224"/>
              <p:cNvSpPr/>
              <p:nvPr/>
            </p:nvSpPr>
            <p:spPr>
              <a:xfrm>
                <a:off x="5802603" y="1614488"/>
                <a:ext cx="66916" cy="163210"/>
              </a:xfrm>
              <a:custGeom>
                <a:avLst/>
                <a:gdLst>
                  <a:gd name="connsiteX0" fmla="*/ 33458 w 66916"/>
                  <a:gd name="connsiteY0" fmla="*/ 0 h 163210"/>
                  <a:gd name="connsiteX1" fmla="*/ 57700 w 66916"/>
                  <a:gd name="connsiteY1" fmla="*/ 35955 h 163210"/>
                  <a:gd name="connsiteX2" fmla="*/ 66916 w 66916"/>
                  <a:gd name="connsiteY2" fmla="*/ 81605 h 163210"/>
                  <a:gd name="connsiteX3" fmla="*/ 57700 w 66916"/>
                  <a:gd name="connsiteY3" fmla="*/ 127255 h 163210"/>
                  <a:gd name="connsiteX4" fmla="*/ 33458 w 66916"/>
                  <a:gd name="connsiteY4" fmla="*/ 163210 h 163210"/>
                  <a:gd name="connsiteX5" fmla="*/ 9217 w 66916"/>
                  <a:gd name="connsiteY5" fmla="*/ 127255 h 163210"/>
                  <a:gd name="connsiteX6" fmla="*/ 0 w 66916"/>
                  <a:gd name="connsiteY6" fmla="*/ 81605 h 163210"/>
                  <a:gd name="connsiteX7" fmla="*/ 9217 w 66916"/>
                  <a:gd name="connsiteY7" fmla="*/ 35955 h 163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916" h="163210">
                    <a:moveTo>
                      <a:pt x="33458" y="0"/>
                    </a:moveTo>
                    <a:lnTo>
                      <a:pt x="57700" y="35955"/>
                    </a:lnTo>
                    <a:cubicBezTo>
                      <a:pt x="63635" y="49986"/>
                      <a:pt x="66916" y="65412"/>
                      <a:pt x="66916" y="81605"/>
                    </a:cubicBezTo>
                    <a:cubicBezTo>
                      <a:pt x="66916" y="97798"/>
                      <a:pt x="63635" y="113224"/>
                      <a:pt x="57700" y="127255"/>
                    </a:cubicBezTo>
                    <a:lnTo>
                      <a:pt x="33458" y="163210"/>
                    </a:lnTo>
                    <a:lnTo>
                      <a:pt x="9217" y="127255"/>
                    </a:lnTo>
                    <a:cubicBezTo>
                      <a:pt x="3282" y="113224"/>
                      <a:pt x="0" y="97798"/>
                      <a:pt x="0" y="81605"/>
                    </a:cubicBezTo>
                    <a:cubicBezTo>
                      <a:pt x="0" y="65412"/>
                      <a:pt x="3282" y="49986"/>
                      <a:pt x="9217" y="3595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sp>
            <p:nvSpPr>
              <p:cNvPr id="226" name="타원 225"/>
              <p:cNvSpPr/>
              <p:nvPr/>
            </p:nvSpPr>
            <p:spPr>
              <a:xfrm>
                <a:off x="5634963" y="1578816"/>
                <a:ext cx="234555" cy="234555"/>
              </a:xfrm>
              <a:prstGeom prst="ellips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sp>
            <p:nvSpPr>
              <p:cNvPr id="227" name="타원 226"/>
              <p:cNvSpPr/>
              <p:nvPr/>
            </p:nvSpPr>
            <p:spPr>
              <a:xfrm>
                <a:off x="5802603" y="1578816"/>
                <a:ext cx="234555" cy="234555"/>
              </a:xfrm>
              <a:prstGeom prst="ellips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</p:grpSp>
        <p:sp>
          <p:nvSpPr>
            <p:cNvPr id="224" name="제목 2"/>
            <p:cNvSpPr txBox="1">
              <a:spLocks/>
            </p:cNvSpPr>
            <p:nvPr/>
          </p:nvSpPr>
          <p:spPr bwMode="auto">
            <a:xfrm>
              <a:off x="2791373" y="2461150"/>
              <a:ext cx="421702" cy="11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0" fontAlgn="base" hangingPunct="0">
                <a:lnSpc>
                  <a:spcPct val="11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rPr>
                <a:t>Inner</a:t>
              </a:r>
            </a:p>
          </p:txBody>
        </p:sp>
      </p:grpSp>
      <p:grpSp>
        <p:nvGrpSpPr>
          <p:cNvPr id="228" name="그룹 227"/>
          <p:cNvGrpSpPr/>
          <p:nvPr/>
        </p:nvGrpSpPr>
        <p:grpSpPr>
          <a:xfrm>
            <a:off x="2765030" y="5000814"/>
            <a:ext cx="442058" cy="412907"/>
            <a:chOff x="2601745" y="2918973"/>
            <a:chExt cx="421702" cy="393893"/>
          </a:xfrm>
        </p:grpSpPr>
        <p:grpSp>
          <p:nvGrpSpPr>
            <p:cNvPr id="229" name="그룹 228"/>
            <p:cNvGrpSpPr/>
            <p:nvPr/>
          </p:nvGrpSpPr>
          <p:grpSpPr>
            <a:xfrm>
              <a:off x="2608760" y="2918973"/>
              <a:ext cx="402195" cy="234555"/>
              <a:chOff x="2620880" y="3377708"/>
              <a:chExt cx="402195" cy="234555"/>
            </a:xfrm>
          </p:grpSpPr>
          <p:sp>
            <p:nvSpPr>
              <p:cNvPr id="231" name="타원 230"/>
              <p:cNvSpPr/>
              <p:nvPr/>
            </p:nvSpPr>
            <p:spPr>
              <a:xfrm>
                <a:off x="2620880" y="3377708"/>
                <a:ext cx="234555" cy="23455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sp>
            <p:nvSpPr>
              <p:cNvPr id="232" name="타원 231"/>
              <p:cNvSpPr/>
              <p:nvPr/>
            </p:nvSpPr>
            <p:spPr>
              <a:xfrm>
                <a:off x="2788520" y="3377708"/>
                <a:ext cx="234555" cy="234555"/>
              </a:xfrm>
              <a:prstGeom prst="ellips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</p:grpSp>
        <p:sp>
          <p:nvSpPr>
            <p:cNvPr id="230" name="제목 2"/>
            <p:cNvSpPr txBox="1">
              <a:spLocks/>
            </p:cNvSpPr>
            <p:nvPr/>
          </p:nvSpPr>
          <p:spPr bwMode="auto">
            <a:xfrm>
              <a:off x="2601745" y="3196492"/>
              <a:ext cx="421702" cy="11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0" fontAlgn="base" hangingPunct="0">
                <a:lnSpc>
                  <a:spcPct val="11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rPr>
                <a:t>Left</a:t>
              </a:r>
            </a:p>
          </p:txBody>
        </p:sp>
      </p:grpSp>
      <p:grpSp>
        <p:nvGrpSpPr>
          <p:cNvPr id="233" name="그룹 232"/>
          <p:cNvGrpSpPr/>
          <p:nvPr/>
        </p:nvGrpSpPr>
        <p:grpSpPr>
          <a:xfrm>
            <a:off x="3323388" y="5000124"/>
            <a:ext cx="421610" cy="427893"/>
            <a:chOff x="2436905" y="3828103"/>
            <a:chExt cx="402195" cy="408189"/>
          </a:xfrm>
        </p:grpSpPr>
        <p:grpSp>
          <p:nvGrpSpPr>
            <p:cNvPr id="234" name="그룹 233"/>
            <p:cNvGrpSpPr/>
            <p:nvPr/>
          </p:nvGrpSpPr>
          <p:grpSpPr>
            <a:xfrm>
              <a:off x="2436905" y="3828103"/>
              <a:ext cx="402195" cy="234555"/>
              <a:chOff x="1861078" y="4283172"/>
              <a:chExt cx="402195" cy="234555"/>
            </a:xfrm>
          </p:grpSpPr>
          <p:sp>
            <p:nvSpPr>
              <p:cNvPr id="236" name="타원 235"/>
              <p:cNvSpPr/>
              <p:nvPr/>
            </p:nvSpPr>
            <p:spPr>
              <a:xfrm>
                <a:off x="2028718" y="4283172"/>
                <a:ext cx="234555" cy="23455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sp>
            <p:nvSpPr>
              <p:cNvPr id="237" name="타원 236"/>
              <p:cNvSpPr/>
              <p:nvPr/>
            </p:nvSpPr>
            <p:spPr>
              <a:xfrm>
                <a:off x="1861078" y="4283172"/>
                <a:ext cx="234555" cy="234555"/>
              </a:xfrm>
              <a:prstGeom prst="ellips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</p:grpSp>
        <p:sp>
          <p:nvSpPr>
            <p:cNvPr id="235" name="제목 2"/>
            <p:cNvSpPr txBox="1">
              <a:spLocks/>
            </p:cNvSpPr>
            <p:nvPr/>
          </p:nvSpPr>
          <p:spPr bwMode="auto">
            <a:xfrm>
              <a:off x="2447373" y="4119918"/>
              <a:ext cx="373158" cy="11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0" fontAlgn="base" hangingPunct="0">
                <a:lnSpc>
                  <a:spcPct val="11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rPr>
                <a:t>Right</a:t>
              </a:r>
            </a:p>
          </p:txBody>
        </p:sp>
      </p:grpSp>
      <p:grpSp>
        <p:nvGrpSpPr>
          <p:cNvPr id="238" name="그룹 237"/>
          <p:cNvGrpSpPr/>
          <p:nvPr/>
        </p:nvGrpSpPr>
        <p:grpSpPr>
          <a:xfrm>
            <a:off x="3861298" y="4998985"/>
            <a:ext cx="421610" cy="452619"/>
            <a:chOff x="2253982" y="4653050"/>
            <a:chExt cx="402195" cy="431776"/>
          </a:xfrm>
        </p:grpSpPr>
        <p:grpSp>
          <p:nvGrpSpPr>
            <p:cNvPr id="239" name="그룹 238"/>
            <p:cNvGrpSpPr/>
            <p:nvPr/>
          </p:nvGrpSpPr>
          <p:grpSpPr>
            <a:xfrm>
              <a:off x="2253982" y="4653050"/>
              <a:ext cx="402195" cy="235100"/>
              <a:chOff x="2192219" y="5104453"/>
              <a:chExt cx="402195" cy="235100"/>
            </a:xfrm>
          </p:grpSpPr>
          <p:sp>
            <p:nvSpPr>
              <p:cNvPr id="241" name="타원 240"/>
              <p:cNvSpPr/>
              <p:nvPr/>
            </p:nvSpPr>
            <p:spPr>
              <a:xfrm>
                <a:off x="2192219" y="5104998"/>
                <a:ext cx="234555" cy="23455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sp>
            <p:nvSpPr>
              <p:cNvPr id="242" name="타원 241"/>
              <p:cNvSpPr/>
              <p:nvPr/>
            </p:nvSpPr>
            <p:spPr>
              <a:xfrm>
                <a:off x="2359859" y="5104998"/>
                <a:ext cx="234555" cy="23455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sp>
            <p:nvSpPr>
              <p:cNvPr id="243" name="타원 242"/>
              <p:cNvSpPr/>
              <p:nvPr/>
            </p:nvSpPr>
            <p:spPr>
              <a:xfrm>
                <a:off x="2192219" y="5104453"/>
                <a:ext cx="234555" cy="234555"/>
              </a:xfrm>
              <a:prstGeom prst="ellipse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latinLnBrk="0" hangingPunct="0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en-US" sz="80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</p:grpSp>
        <p:sp>
          <p:nvSpPr>
            <p:cNvPr id="240" name="제목 2"/>
            <p:cNvSpPr txBox="1">
              <a:spLocks/>
            </p:cNvSpPr>
            <p:nvPr/>
          </p:nvSpPr>
          <p:spPr bwMode="auto">
            <a:xfrm>
              <a:off x="2271068" y="4968452"/>
              <a:ext cx="373158" cy="116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0" fontAlgn="base" hangingPunct="0">
                <a:lnSpc>
                  <a:spcPct val="11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rPr>
                <a:t>Full Outer</a:t>
              </a:r>
            </a:p>
          </p:txBody>
        </p:sp>
      </p:grpSp>
      <p:grpSp>
        <p:nvGrpSpPr>
          <p:cNvPr id="244" name="그룹 243"/>
          <p:cNvGrpSpPr/>
          <p:nvPr/>
        </p:nvGrpSpPr>
        <p:grpSpPr>
          <a:xfrm>
            <a:off x="5132222" y="4677864"/>
            <a:ext cx="2337821" cy="226259"/>
            <a:chOff x="8810852" y="3606447"/>
            <a:chExt cx="2982091" cy="321207"/>
          </a:xfrm>
        </p:grpSpPr>
        <p:sp>
          <p:nvSpPr>
            <p:cNvPr id="245" name="직사각형 244"/>
            <p:cNvSpPr/>
            <p:nvPr/>
          </p:nvSpPr>
          <p:spPr>
            <a:xfrm>
              <a:off x="8810854" y="3606448"/>
              <a:ext cx="2982089" cy="32120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80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6" name="제목 2"/>
            <p:cNvSpPr txBox="1">
              <a:spLocks/>
            </p:cNvSpPr>
            <p:nvPr/>
          </p:nvSpPr>
          <p:spPr bwMode="auto">
            <a:xfrm>
              <a:off x="8810852" y="3606448"/>
              <a:ext cx="1125655" cy="313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2000" tIns="0" rIns="72000" bIns="0" anchor="t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</a:rPr>
                <a:t>FABID</a:t>
              </a:r>
            </a:p>
          </p:txBody>
        </p:sp>
        <p:grpSp>
          <p:nvGrpSpPr>
            <p:cNvPr id="247" name="그룹 246"/>
            <p:cNvGrpSpPr/>
            <p:nvPr/>
          </p:nvGrpSpPr>
          <p:grpSpPr>
            <a:xfrm>
              <a:off x="10168546" y="3606447"/>
              <a:ext cx="266700" cy="321207"/>
              <a:chOff x="3910231" y="2667217"/>
              <a:chExt cx="266700" cy="370264"/>
            </a:xfrm>
          </p:grpSpPr>
          <p:cxnSp>
            <p:nvCxnSpPr>
              <p:cNvPr id="250" name="직선 연결선 185"/>
              <p:cNvCxnSpPr/>
              <p:nvPr/>
            </p:nvCxnSpPr>
            <p:spPr>
              <a:xfrm>
                <a:off x="3910231" y="2667217"/>
                <a:ext cx="0" cy="370264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직선 연결선 186"/>
              <p:cNvCxnSpPr/>
              <p:nvPr/>
            </p:nvCxnSpPr>
            <p:spPr>
              <a:xfrm>
                <a:off x="4176931" y="2667217"/>
                <a:ext cx="0" cy="370264"/>
              </a:xfrm>
              <a:prstGeom prst="line">
                <a:avLst/>
              </a:prstGeom>
              <a:ln w="3175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8" name="제목 2"/>
            <p:cNvSpPr txBox="1">
              <a:spLocks/>
            </p:cNvSpPr>
            <p:nvPr/>
          </p:nvSpPr>
          <p:spPr bwMode="auto">
            <a:xfrm>
              <a:off x="10443451" y="3606448"/>
              <a:ext cx="1349492" cy="230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2000" tIns="0" rIns="72000" bIns="0" anchor="t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</a:rPr>
                <a:t>EQPIDIDIDDIDIDIDIDID...</a:t>
              </a:r>
            </a:p>
          </p:txBody>
        </p:sp>
        <p:sp>
          <p:nvSpPr>
            <p:cNvPr id="249" name="제목 2"/>
            <p:cNvSpPr txBox="1">
              <a:spLocks/>
            </p:cNvSpPr>
            <p:nvPr/>
          </p:nvSpPr>
          <p:spPr bwMode="auto">
            <a:xfrm>
              <a:off x="10204441" y="3606449"/>
              <a:ext cx="194906" cy="212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72000" tIns="0" rIns="72000" bIns="0" anchor="t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alibri" pitchFamily="34" charset="0"/>
                </a:rPr>
                <a:t>=</a:t>
              </a:r>
            </a:p>
          </p:txBody>
        </p:sp>
      </p:grpSp>
      <p:sp>
        <p:nvSpPr>
          <p:cNvPr id="252" name="직사각형 251"/>
          <p:cNvSpPr/>
          <p:nvPr/>
        </p:nvSpPr>
        <p:spPr>
          <a:xfrm>
            <a:off x="5058656" y="5035394"/>
            <a:ext cx="1825660" cy="2059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13 Join keys</a:t>
            </a:r>
            <a:endParaRPr kumimoji="1"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253" name="직사각형 252"/>
          <p:cNvSpPr/>
          <p:nvPr/>
        </p:nvSpPr>
        <p:spPr>
          <a:xfrm>
            <a:off x="2051143" y="4480305"/>
            <a:ext cx="1825660" cy="2059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Join type</a:t>
            </a:r>
            <a:endParaRPr kumimoji="1" lang="ko-KR" altLang="en-US" sz="700" b="1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254" name="직사각형 253"/>
          <p:cNvSpPr/>
          <p:nvPr/>
        </p:nvSpPr>
        <p:spPr>
          <a:xfrm>
            <a:off x="5753677" y="4471471"/>
            <a:ext cx="2311674" cy="2059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6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Column type is different</a:t>
            </a:r>
          </a:p>
        </p:txBody>
      </p:sp>
      <p:sp>
        <p:nvSpPr>
          <p:cNvPr id="255" name="모서리가 둥근 직사각형 254"/>
          <p:cNvSpPr/>
          <p:nvPr/>
        </p:nvSpPr>
        <p:spPr>
          <a:xfrm rot="5400000" flipV="1">
            <a:off x="7791418" y="5420712"/>
            <a:ext cx="434887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256" name="직사각형 255"/>
          <p:cNvSpPr/>
          <p:nvPr/>
        </p:nvSpPr>
        <p:spPr>
          <a:xfrm>
            <a:off x="2717673" y="4912656"/>
            <a:ext cx="511173" cy="557179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80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257" name="모서리가 둥근 직사각형 127"/>
          <p:cNvSpPr/>
          <p:nvPr/>
        </p:nvSpPr>
        <p:spPr>
          <a:xfrm>
            <a:off x="7495806" y="4703514"/>
            <a:ext cx="483568" cy="200037"/>
          </a:xfrm>
          <a:prstGeom prst="roundRect">
            <a:avLst>
              <a:gd name="adj" fmla="val 18668"/>
            </a:avLst>
          </a:prstGeom>
          <a:solidFill>
            <a:schemeClr val="bg1">
              <a:lumMod val="7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Add</a:t>
            </a:r>
            <a:endParaRPr lang="ko-KR" altLang="en-US" sz="70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258" name="직사각형 257"/>
          <p:cNvSpPr/>
          <p:nvPr/>
        </p:nvSpPr>
        <p:spPr>
          <a:xfrm>
            <a:off x="5058654" y="4471553"/>
            <a:ext cx="1825660" cy="2059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Join keys</a:t>
            </a:r>
            <a:endParaRPr kumimoji="1" lang="ko-KR" altLang="en-US" sz="700" b="1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260" name="삼각형 259"/>
          <p:cNvSpPr/>
          <p:nvPr/>
        </p:nvSpPr>
        <p:spPr>
          <a:xfrm rot="10800000">
            <a:off x="6092563" y="4772850"/>
            <a:ext cx="85968" cy="7411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1" name="삼각형 260"/>
          <p:cNvSpPr/>
          <p:nvPr/>
        </p:nvSpPr>
        <p:spPr>
          <a:xfrm rot="10800000">
            <a:off x="7358998" y="4772850"/>
            <a:ext cx="85968" cy="7411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2" name="직사각형 261"/>
          <p:cNvSpPr/>
          <p:nvPr/>
        </p:nvSpPr>
        <p:spPr>
          <a:xfrm>
            <a:off x="3874946" y="7575864"/>
            <a:ext cx="2456321" cy="2059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b="1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Wrong....</a:t>
            </a:r>
            <a:endParaRPr kumimoji="1" lang="ko-KR" altLang="en-US" sz="700" b="1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63" name="직사각형 262"/>
          <p:cNvSpPr/>
          <p:nvPr/>
        </p:nvSpPr>
        <p:spPr>
          <a:xfrm>
            <a:off x="3749383" y="7499694"/>
            <a:ext cx="1026258" cy="379856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조인키 또는 조인 타입 설정으로 </a:t>
            </a:r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’</a:t>
            </a:r>
            <a:r>
              <a:rPr lang="ko-KR" altLang="en-US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조인</a:t>
            </a:r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’</a:t>
            </a:r>
            <a:r>
              <a:rPr lang="ko-KR" altLang="en-US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을 완성할 수 없을 때</a:t>
            </a:r>
            <a:endParaRPr lang="en-US" altLang="ko-KR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64" name="타원 263"/>
          <p:cNvSpPr/>
          <p:nvPr/>
        </p:nvSpPr>
        <p:spPr>
          <a:xfrm>
            <a:off x="6960767" y="4526772"/>
            <a:ext cx="105861" cy="105874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1</a:t>
            </a:r>
            <a:endParaRPr lang="ko-KR" altLang="en-US" sz="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265" name="타원 264"/>
          <p:cNvSpPr/>
          <p:nvPr/>
        </p:nvSpPr>
        <p:spPr>
          <a:xfrm>
            <a:off x="7498857" y="4737186"/>
            <a:ext cx="105861" cy="105874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2</a:t>
            </a:r>
            <a:endParaRPr lang="ko-KR" altLang="en-US" sz="6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266" name="Oval 55"/>
          <p:cNvSpPr/>
          <p:nvPr/>
        </p:nvSpPr>
        <p:spPr>
          <a:xfrm>
            <a:off x="5045985" y="4628048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1</a:t>
            </a:r>
            <a:endParaRPr lang="en-US" sz="6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267" name="Oval 55"/>
          <p:cNvSpPr/>
          <p:nvPr/>
        </p:nvSpPr>
        <p:spPr>
          <a:xfrm>
            <a:off x="2055469" y="7259170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en-US" sz="600" b="1" dirty="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4" name="모서리가 둥근 직사각형 127"/>
          <p:cNvSpPr/>
          <p:nvPr/>
        </p:nvSpPr>
        <p:spPr>
          <a:xfrm>
            <a:off x="7289624" y="6459093"/>
            <a:ext cx="770157" cy="200037"/>
          </a:xfrm>
          <a:prstGeom prst="roundRect">
            <a:avLst>
              <a:gd name="adj" fmla="val 18668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Show result</a:t>
            </a:r>
            <a:endParaRPr lang="ko-KR" altLang="en-US" sz="7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cxnSp>
        <p:nvCxnSpPr>
          <p:cNvPr id="6" name="직선 연결선[R] 5"/>
          <p:cNvCxnSpPr/>
          <p:nvPr/>
        </p:nvCxnSpPr>
        <p:spPr>
          <a:xfrm>
            <a:off x="2040989" y="4358640"/>
            <a:ext cx="6066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/>
          <p:cNvCxnSpPr/>
          <p:nvPr/>
        </p:nvCxnSpPr>
        <p:spPr>
          <a:xfrm>
            <a:off x="4880301" y="4378960"/>
            <a:ext cx="0" cy="19202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[R] 140"/>
          <p:cNvCxnSpPr/>
          <p:nvPr/>
        </p:nvCxnSpPr>
        <p:spPr>
          <a:xfrm>
            <a:off x="2040989" y="6299200"/>
            <a:ext cx="606629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직사각형 141"/>
          <p:cNvSpPr/>
          <p:nvPr/>
        </p:nvSpPr>
        <p:spPr>
          <a:xfrm>
            <a:off x="2040995" y="2079371"/>
            <a:ext cx="1825660" cy="2059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60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☑</a:t>
            </a:r>
            <a:r>
              <a:rPr lang="en-US" altLang="ko-KR" sz="60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Select all</a:t>
            </a:r>
            <a:endParaRPr kumimoji="1"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5132222" y="2079371"/>
            <a:ext cx="1825660" cy="2059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600" b="1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□</a:t>
            </a:r>
            <a:r>
              <a:rPr lang="en-US" altLang="ko-KR" sz="600" i="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Select all</a:t>
            </a:r>
            <a:endParaRPr kumimoji="1"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979374" y="4705295"/>
            <a:ext cx="1037743" cy="209853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칼럼 타입이 다른 경우 비활성</a:t>
            </a:r>
          </a:p>
        </p:txBody>
      </p:sp>
      <p:sp>
        <p:nvSpPr>
          <p:cNvPr id="123" name="모서리가 둥근 직사각형 127"/>
          <p:cNvSpPr/>
          <p:nvPr/>
        </p:nvSpPr>
        <p:spPr>
          <a:xfrm>
            <a:off x="7521377" y="830232"/>
            <a:ext cx="544699" cy="200037"/>
          </a:xfrm>
          <a:prstGeom prst="roundRect">
            <a:avLst>
              <a:gd name="adj" fmla="val 18668"/>
            </a:avLst>
          </a:prstGeom>
          <a:solidFill>
            <a:schemeClr val="bg1">
              <a:lumMod val="50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Cancel</a:t>
            </a:r>
            <a:endParaRPr lang="ko-KR" altLang="en-US" sz="70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2040989" y="1350334"/>
            <a:ext cx="1825660" cy="2059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Join column</a:t>
            </a:r>
            <a:endParaRPr kumimoji="1" lang="ko-KR" altLang="en-US" sz="700" b="1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pic>
        <p:nvPicPr>
          <p:cNvPr id="133" name="그림 132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179" y="1919247"/>
            <a:ext cx="120794" cy="160123"/>
          </a:xfrm>
          <a:prstGeom prst="rect">
            <a:avLst/>
          </a:prstGeom>
        </p:spPr>
      </p:pic>
      <p:grpSp>
        <p:nvGrpSpPr>
          <p:cNvPr id="135" name="그룹 134"/>
          <p:cNvGrpSpPr/>
          <p:nvPr/>
        </p:nvGrpSpPr>
        <p:grpSpPr>
          <a:xfrm rot="10800000">
            <a:off x="4198092" y="1919250"/>
            <a:ext cx="817662" cy="162380"/>
            <a:chOff x="7289625" y="1919250"/>
            <a:chExt cx="817662" cy="162380"/>
          </a:xfrm>
        </p:grpSpPr>
        <p:sp>
          <p:nvSpPr>
            <p:cNvPr id="136" name="모서리가 둥근 직사각형 114"/>
            <p:cNvSpPr/>
            <p:nvPr/>
          </p:nvSpPr>
          <p:spPr>
            <a:xfrm>
              <a:off x="7289625" y="1919250"/>
              <a:ext cx="408831" cy="162380"/>
            </a:xfrm>
            <a:custGeom>
              <a:avLst/>
              <a:gdLst>
                <a:gd name="connsiteX0" fmla="*/ 0 w 494861"/>
                <a:gd name="connsiteY0" fmla="*/ 24830 h 186688"/>
                <a:gd name="connsiteX1" fmla="*/ 24830 w 494861"/>
                <a:gd name="connsiteY1" fmla="*/ 0 h 186688"/>
                <a:gd name="connsiteX2" fmla="*/ 470031 w 494861"/>
                <a:gd name="connsiteY2" fmla="*/ 0 h 186688"/>
                <a:gd name="connsiteX3" fmla="*/ 494861 w 494861"/>
                <a:gd name="connsiteY3" fmla="*/ 24830 h 186688"/>
                <a:gd name="connsiteX4" fmla="*/ 494861 w 494861"/>
                <a:gd name="connsiteY4" fmla="*/ 161858 h 186688"/>
                <a:gd name="connsiteX5" fmla="*/ 470031 w 494861"/>
                <a:gd name="connsiteY5" fmla="*/ 186688 h 186688"/>
                <a:gd name="connsiteX6" fmla="*/ 24830 w 494861"/>
                <a:gd name="connsiteY6" fmla="*/ 186688 h 186688"/>
                <a:gd name="connsiteX7" fmla="*/ 0 w 494861"/>
                <a:gd name="connsiteY7" fmla="*/ 161858 h 186688"/>
                <a:gd name="connsiteX8" fmla="*/ 0 w 494861"/>
                <a:gd name="connsiteY8" fmla="*/ 24830 h 186688"/>
                <a:gd name="connsiteX0" fmla="*/ 0 w 512698"/>
                <a:gd name="connsiteY0" fmla="*/ 24830 h 186688"/>
                <a:gd name="connsiteX1" fmla="*/ 24830 w 512698"/>
                <a:gd name="connsiteY1" fmla="*/ 0 h 186688"/>
                <a:gd name="connsiteX2" fmla="*/ 470031 w 512698"/>
                <a:gd name="connsiteY2" fmla="*/ 0 h 186688"/>
                <a:gd name="connsiteX3" fmla="*/ 494861 w 512698"/>
                <a:gd name="connsiteY3" fmla="*/ 161858 h 186688"/>
                <a:gd name="connsiteX4" fmla="*/ 470031 w 512698"/>
                <a:gd name="connsiteY4" fmla="*/ 186688 h 186688"/>
                <a:gd name="connsiteX5" fmla="*/ 24830 w 512698"/>
                <a:gd name="connsiteY5" fmla="*/ 186688 h 186688"/>
                <a:gd name="connsiteX6" fmla="*/ 0 w 512698"/>
                <a:gd name="connsiteY6" fmla="*/ 161858 h 186688"/>
                <a:gd name="connsiteX7" fmla="*/ 0 w 512698"/>
                <a:gd name="connsiteY7" fmla="*/ 24830 h 186688"/>
                <a:gd name="connsiteX0" fmla="*/ 0 w 525681"/>
                <a:gd name="connsiteY0" fmla="*/ 24830 h 186688"/>
                <a:gd name="connsiteX1" fmla="*/ 24830 w 525681"/>
                <a:gd name="connsiteY1" fmla="*/ 0 h 186688"/>
                <a:gd name="connsiteX2" fmla="*/ 470031 w 525681"/>
                <a:gd name="connsiteY2" fmla="*/ 0 h 186688"/>
                <a:gd name="connsiteX3" fmla="*/ 470031 w 525681"/>
                <a:gd name="connsiteY3" fmla="*/ 186688 h 186688"/>
                <a:gd name="connsiteX4" fmla="*/ 24830 w 525681"/>
                <a:gd name="connsiteY4" fmla="*/ 186688 h 186688"/>
                <a:gd name="connsiteX5" fmla="*/ 0 w 525681"/>
                <a:gd name="connsiteY5" fmla="*/ 161858 h 186688"/>
                <a:gd name="connsiteX6" fmla="*/ 0 w 525681"/>
                <a:gd name="connsiteY6" fmla="*/ 24830 h 186688"/>
                <a:gd name="connsiteX0" fmla="*/ 0 w 503008"/>
                <a:gd name="connsiteY0" fmla="*/ 24830 h 186688"/>
                <a:gd name="connsiteX1" fmla="*/ 24830 w 503008"/>
                <a:gd name="connsiteY1" fmla="*/ 0 h 186688"/>
                <a:gd name="connsiteX2" fmla="*/ 470031 w 503008"/>
                <a:gd name="connsiteY2" fmla="*/ 0 h 186688"/>
                <a:gd name="connsiteX3" fmla="*/ 470031 w 503008"/>
                <a:gd name="connsiteY3" fmla="*/ 186688 h 186688"/>
                <a:gd name="connsiteX4" fmla="*/ 24830 w 503008"/>
                <a:gd name="connsiteY4" fmla="*/ 186688 h 186688"/>
                <a:gd name="connsiteX5" fmla="*/ 0 w 503008"/>
                <a:gd name="connsiteY5" fmla="*/ 161858 h 186688"/>
                <a:gd name="connsiteX6" fmla="*/ 0 w 503008"/>
                <a:gd name="connsiteY6" fmla="*/ 24830 h 186688"/>
                <a:gd name="connsiteX0" fmla="*/ 0 w 470031"/>
                <a:gd name="connsiteY0" fmla="*/ 24830 h 186688"/>
                <a:gd name="connsiteX1" fmla="*/ 24830 w 470031"/>
                <a:gd name="connsiteY1" fmla="*/ 0 h 186688"/>
                <a:gd name="connsiteX2" fmla="*/ 470031 w 470031"/>
                <a:gd name="connsiteY2" fmla="*/ 0 h 186688"/>
                <a:gd name="connsiteX3" fmla="*/ 470031 w 470031"/>
                <a:gd name="connsiteY3" fmla="*/ 186688 h 186688"/>
                <a:gd name="connsiteX4" fmla="*/ 24830 w 470031"/>
                <a:gd name="connsiteY4" fmla="*/ 186688 h 186688"/>
                <a:gd name="connsiteX5" fmla="*/ 0 w 470031"/>
                <a:gd name="connsiteY5" fmla="*/ 161858 h 186688"/>
                <a:gd name="connsiteX6" fmla="*/ 0 w 470031"/>
                <a:gd name="connsiteY6" fmla="*/ 24830 h 186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0031" h="186688">
                  <a:moveTo>
                    <a:pt x="0" y="24830"/>
                  </a:moveTo>
                  <a:cubicBezTo>
                    <a:pt x="0" y="11117"/>
                    <a:pt x="11117" y="0"/>
                    <a:pt x="24830" y="0"/>
                  </a:cubicBezTo>
                  <a:lnTo>
                    <a:pt x="470031" y="0"/>
                  </a:lnTo>
                  <a:lnTo>
                    <a:pt x="470031" y="186688"/>
                  </a:lnTo>
                  <a:lnTo>
                    <a:pt x="24830" y="186688"/>
                  </a:lnTo>
                  <a:cubicBezTo>
                    <a:pt x="11117" y="186688"/>
                    <a:pt x="0" y="175571"/>
                    <a:pt x="0" y="161858"/>
                  </a:cubicBezTo>
                  <a:lnTo>
                    <a:pt x="0" y="2483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endParaRPr>
            </a:p>
          </p:txBody>
        </p:sp>
        <p:sp>
          <p:nvSpPr>
            <p:cNvPr id="138" name="모서리가 둥근 직사각형 114"/>
            <p:cNvSpPr/>
            <p:nvPr/>
          </p:nvSpPr>
          <p:spPr>
            <a:xfrm rot="10800000">
              <a:off x="7698456" y="1919250"/>
              <a:ext cx="408831" cy="162380"/>
            </a:xfrm>
            <a:custGeom>
              <a:avLst/>
              <a:gdLst>
                <a:gd name="connsiteX0" fmla="*/ 0 w 494861"/>
                <a:gd name="connsiteY0" fmla="*/ 24830 h 186688"/>
                <a:gd name="connsiteX1" fmla="*/ 24830 w 494861"/>
                <a:gd name="connsiteY1" fmla="*/ 0 h 186688"/>
                <a:gd name="connsiteX2" fmla="*/ 470031 w 494861"/>
                <a:gd name="connsiteY2" fmla="*/ 0 h 186688"/>
                <a:gd name="connsiteX3" fmla="*/ 494861 w 494861"/>
                <a:gd name="connsiteY3" fmla="*/ 24830 h 186688"/>
                <a:gd name="connsiteX4" fmla="*/ 494861 w 494861"/>
                <a:gd name="connsiteY4" fmla="*/ 161858 h 186688"/>
                <a:gd name="connsiteX5" fmla="*/ 470031 w 494861"/>
                <a:gd name="connsiteY5" fmla="*/ 186688 h 186688"/>
                <a:gd name="connsiteX6" fmla="*/ 24830 w 494861"/>
                <a:gd name="connsiteY6" fmla="*/ 186688 h 186688"/>
                <a:gd name="connsiteX7" fmla="*/ 0 w 494861"/>
                <a:gd name="connsiteY7" fmla="*/ 161858 h 186688"/>
                <a:gd name="connsiteX8" fmla="*/ 0 w 494861"/>
                <a:gd name="connsiteY8" fmla="*/ 24830 h 186688"/>
                <a:gd name="connsiteX0" fmla="*/ 0 w 512698"/>
                <a:gd name="connsiteY0" fmla="*/ 24830 h 186688"/>
                <a:gd name="connsiteX1" fmla="*/ 24830 w 512698"/>
                <a:gd name="connsiteY1" fmla="*/ 0 h 186688"/>
                <a:gd name="connsiteX2" fmla="*/ 470031 w 512698"/>
                <a:gd name="connsiteY2" fmla="*/ 0 h 186688"/>
                <a:gd name="connsiteX3" fmla="*/ 494861 w 512698"/>
                <a:gd name="connsiteY3" fmla="*/ 161858 h 186688"/>
                <a:gd name="connsiteX4" fmla="*/ 470031 w 512698"/>
                <a:gd name="connsiteY4" fmla="*/ 186688 h 186688"/>
                <a:gd name="connsiteX5" fmla="*/ 24830 w 512698"/>
                <a:gd name="connsiteY5" fmla="*/ 186688 h 186688"/>
                <a:gd name="connsiteX6" fmla="*/ 0 w 512698"/>
                <a:gd name="connsiteY6" fmla="*/ 161858 h 186688"/>
                <a:gd name="connsiteX7" fmla="*/ 0 w 512698"/>
                <a:gd name="connsiteY7" fmla="*/ 24830 h 186688"/>
                <a:gd name="connsiteX0" fmla="*/ 0 w 525681"/>
                <a:gd name="connsiteY0" fmla="*/ 24830 h 186688"/>
                <a:gd name="connsiteX1" fmla="*/ 24830 w 525681"/>
                <a:gd name="connsiteY1" fmla="*/ 0 h 186688"/>
                <a:gd name="connsiteX2" fmla="*/ 470031 w 525681"/>
                <a:gd name="connsiteY2" fmla="*/ 0 h 186688"/>
                <a:gd name="connsiteX3" fmla="*/ 470031 w 525681"/>
                <a:gd name="connsiteY3" fmla="*/ 186688 h 186688"/>
                <a:gd name="connsiteX4" fmla="*/ 24830 w 525681"/>
                <a:gd name="connsiteY4" fmla="*/ 186688 h 186688"/>
                <a:gd name="connsiteX5" fmla="*/ 0 w 525681"/>
                <a:gd name="connsiteY5" fmla="*/ 161858 h 186688"/>
                <a:gd name="connsiteX6" fmla="*/ 0 w 525681"/>
                <a:gd name="connsiteY6" fmla="*/ 24830 h 186688"/>
                <a:gd name="connsiteX0" fmla="*/ 0 w 503008"/>
                <a:gd name="connsiteY0" fmla="*/ 24830 h 186688"/>
                <a:gd name="connsiteX1" fmla="*/ 24830 w 503008"/>
                <a:gd name="connsiteY1" fmla="*/ 0 h 186688"/>
                <a:gd name="connsiteX2" fmla="*/ 470031 w 503008"/>
                <a:gd name="connsiteY2" fmla="*/ 0 h 186688"/>
                <a:gd name="connsiteX3" fmla="*/ 470031 w 503008"/>
                <a:gd name="connsiteY3" fmla="*/ 186688 h 186688"/>
                <a:gd name="connsiteX4" fmla="*/ 24830 w 503008"/>
                <a:gd name="connsiteY4" fmla="*/ 186688 h 186688"/>
                <a:gd name="connsiteX5" fmla="*/ 0 w 503008"/>
                <a:gd name="connsiteY5" fmla="*/ 161858 h 186688"/>
                <a:gd name="connsiteX6" fmla="*/ 0 w 503008"/>
                <a:gd name="connsiteY6" fmla="*/ 24830 h 186688"/>
                <a:gd name="connsiteX0" fmla="*/ 0 w 470031"/>
                <a:gd name="connsiteY0" fmla="*/ 24830 h 186688"/>
                <a:gd name="connsiteX1" fmla="*/ 24830 w 470031"/>
                <a:gd name="connsiteY1" fmla="*/ 0 h 186688"/>
                <a:gd name="connsiteX2" fmla="*/ 470031 w 470031"/>
                <a:gd name="connsiteY2" fmla="*/ 0 h 186688"/>
                <a:gd name="connsiteX3" fmla="*/ 470031 w 470031"/>
                <a:gd name="connsiteY3" fmla="*/ 186688 h 186688"/>
                <a:gd name="connsiteX4" fmla="*/ 24830 w 470031"/>
                <a:gd name="connsiteY4" fmla="*/ 186688 h 186688"/>
                <a:gd name="connsiteX5" fmla="*/ 0 w 470031"/>
                <a:gd name="connsiteY5" fmla="*/ 161858 h 186688"/>
                <a:gd name="connsiteX6" fmla="*/ 0 w 470031"/>
                <a:gd name="connsiteY6" fmla="*/ 24830 h 186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0031" h="186688">
                  <a:moveTo>
                    <a:pt x="0" y="24830"/>
                  </a:moveTo>
                  <a:cubicBezTo>
                    <a:pt x="0" y="11117"/>
                    <a:pt x="11117" y="0"/>
                    <a:pt x="24830" y="0"/>
                  </a:cubicBezTo>
                  <a:lnTo>
                    <a:pt x="470031" y="0"/>
                  </a:lnTo>
                  <a:lnTo>
                    <a:pt x="470031" y="186688"/>
                  </a:lnTo>
                  <a:lnTo>
                    <a:pt x="24830" y="186688"/>
                  </a:lnTo>
                  <a:cubicBezTo>
                    <a:pt x="11117" y="186688"/>
                    <a:pt x="0" y="175571"/>
                    <a:pt x="0" y="161858"/>
                  </a:cubicBezTo>
                  <a:lnTo>
                    <a:pt x="0" y="2483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6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endParaRPr>
            </a:p>
          </p:txBody>
        </p:sp>
      </p:grpSp>
      <p:grpSp>
        <p:nvGrpSpPr>
          <p:cNvPr id="139" name="그룹 138"/>
          <p:cNvGrpSpPr/>
          <p:nvPr/>
        </p:nvGrpSpPr>
        <p:grpSpPr>
          <a:xfrm>
            <a:off x="4352542" y="1949531"/>
            <a:ext cx="101238" cy="107793"/>
            <a:chOff x="5199443" y="1081903"/>
            <a:chExt cx="852062" cy="907232"/>
          </a:xfrm>
        </p:grpSpPr>
        <p:sp>
          <p:nvSpPr>
            <p:cNvPr id="140" name="모서리가 둥근 직사각형 139"/>
            <p:cNvSpPr/>
            <p:nvPr userDrawn="1"/>
          </p:nvSpPr>
          <p:spPr>
            <a:xfrm>
              <a:off x="5199443" y="1081903"/>
              <a:ext cx="852062" cy="852062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endParaRPr>
            </a:p>
          </p:txBody>
        </p:sp>
        <p:cxnSp>
          <p:nvCxnSpPr>
            <p:cNvPr id="144" name="직선 연결선[R] 143"/>
            <p:cNvCxnSpPr/>
            <p:nvPr userDrawn="1"/>
          </p:nvCxnSpPr>
          <p:spPr>
            <a:xfrm>
              <a:off x="5199443" y="1323124"/>
              <a:ext cx="85206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5" name="그룹 144"/>
            <p:cNvGrpSpPr/>
            <p:nvPr userDrawn="1"/>
          </p:nvGrpSpPr>
          <p:grpSpPr>
            <a:xfrm>
              <a:off x="5486400" y="1311600"/>
              <a:ext cx="363656" cy="677535"/>
              <a:chOff x="5486400" y="1379532"/>
              <a:chExt cx="363656" cy="603580"/>
            </a:xfrm>
          </p:grpSpPr>
          <p:cxnSp>
            <p:nvCxnSpPr>
              <p:cNvPr id="146" name="직선 연결선[R] 145"/>
              <p:cNvCxnSpPr/>
              <p:nvPr userDrawn="1"/>
            </p:nvCxnSpPr>
            <p:spPr>
              <a:xfrm>
                <a:off x="5486400" y="1379532"/>
                <a:ext cx="0" cy="5544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직선 연결선[R] 146"/>
              <p:cNvCxnSpPr/>
              <p:nvPr userDrawn="1"/>
            </p:nvCxnSpPr>
            <p:spPr>
              <a:xfrm>
                <a:off x="5850056" y="1428679"/>
                <a:ext cx="0" cy="55443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48" name="그림 147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646" y="1919247"/>
            <a:ext cx="120794" cy="160123"/>
          </a:xfrm>
          <a:prstGeom prst="rect">
            <a:avLst/>
          </a:prstGeom>
        </p:spPr>
      </p:pic>
      <p:sp>
        <p:nvSpPr>
          <p:cNvPr id="119" name="직사각형 118">
            <a:extLst>
              <a:ext uri="{FF2B5EF4-FFF2-40B4-BE49-F238E27FC236}">
                <a16:creationId xmlns:a16="http://schemas.microsoft.com/office/drawing/2014/main" xmlns="" id="{BA6EC777-CE10-C049-9AA9-30E61A27B14D}"/>
              </a:ext>
            </a:extLst>
          </p:cNvPr>
          <p:cNvSpPr/>
          <p:nvPr/>
        </p:nvSpPr>
        <p:spPr>
          <a:xfrm>
            <a:off x="5209391" y="828385"/>
            <a:ext cx="2311674" cy="205940"/>
          </a:xfrm>
          <a:prstGeom prst="rect">
            <a:avLst/>
          </a:prstGeom>
          <a:noFill/>
          <a:ln w="3175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6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'</a:t>
            </a:r>
            <a:r>
              <a:rPr lang="ko-KR" altLang="en-US" sz="6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조인 대상 </a:t>
            </a:r>
            <a:r>
              <a:rPr lang="ko-KR" altLang="en-US" sz="600" dirty="0" err="1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데이터소스</a:t>
            </a:r>
            <a:r>
              <a:rPr lang="ko-KR" altLang="en-US" sz="6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이름</a:t>
            </a:r>
            <a:r>
              <a:rPr lang="en-US" altLang="ko-KR" sz="6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' </a:t>
            </a:r>
            <a:r>
              <a:rPr lang="ko-KR" altLang="en-US" sz="6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데이터소스의 사이즈의 사이즈가 너무 커서 조인할 수 없습니다</a:t>
            </a:r>
            <a:r>
              <a:rPr lang="en-US" altLang="ko-KR" sz="6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. </a:t>
            </a:r>
            <a:r>
              <a:rPr lang="ko-KR" altLang="en-US" sz="6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다른 데이터소스를 선택해 주세요</a:t>
            </a:r>
            <a:endParaRPr lang="en-US" altLang="ko-KR" sz="600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xmlns="" id="{B52091B6-73D2-B04C-8998-2966FDFD2AB6}"/>
              </a:ext>
            </a:extLst>
          </p:cNvPr>
          <p:cNvSpPr/>
          <p:nvPr/>
        </p:nvSpPr>
        <p:spPr>
          <a:xfrm>
            <a:off x="11533414" y="25450"/>
            <a:ext cx="324425" cy="192306"/>
          </a:xfrm>
          <a:prstGeom prst="rect">
            <a:avLst/>
          </a:prstGeom>
          <a:solidFill>
            <a:srgbClr val="00FA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V.1.00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31550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 err="1">
                <a:cs typeface="Nanum Gothic" charset="-127"/>
              </a:rPr>
              <a:t>데이터소스</a:t>
            </a:r>
            <a:r>
              <a:rPr kumimoji="1" lang="ko-KR" altLang="en-US" dirty="0">
                <a:cs typeface="Nanum Gothic" charset="-127"/>
              </a:rPr>
              <a:t> 조인</a:t>
            </a:r>
            <a:r>
              <a:rPr kumimoji="1" lang="en-US" altLang="ko-KR" dirty="0">
                <a:cs typeface="Nanum Gothic" charset="-127"/>
              </a:rPr>
              <a:t>(3)</a:t>
            </a:r>
            <a:endParaRPr lang="ko-KR" altLang="en-US" dirty="0">
              <a:cs typeface="Nanum Gothic" charset="-127"/>
            </a:endParaRPr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xmlns="" id="{ADDB5D2D-966D-B04B-B424-400599C03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1.3</a:t>
            </a:r>
            <a:r>
              <a:rPr kumimoji="1" lang="ko-KR" altLang="en-US" dirty="0"/>
              <a:t> 대시보드 생성 </a:t>
            </a:r>
            <a:r>
              <a:rPr kumimoji="1" lang="en-US" altLang="ko-KR" dirty="0"/>
              <a:t>2</a:t>
            </a:r>
            <a:r>
              <a:rPr kumimoji="1" lang="ko-KR" altLang="en-US" dirty="0"/>
              <a:t>단계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조인 팝업 </a:t>
            </a:r>
            <a:r>
              <a:rPr kumimoji="1" lang="en-US" altLang="ko-KR" dirty="0"/>
              <a:t>(</a:t>
            </a:r>
            <a:r>
              <a:rPr kumimoji="1" lang="ko-KR" altLang="en-US" dirty="0"/>
              <a:t>조인 결과 </a:t>
            </a:r>
            <a:r>
              <a:rPr kumimoji="1" lang="ko-KR" altLang="en-US" dirty="0" err="1"/>
              <a:t>미리보기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닫기</a:t>
            </a:r>
            <a:endParaRPr kumimoji="1" lang="en-US" altLang="ko-KR" dirty="0"/>
          </a:p>
          <a:p>
            <a:r>
              <a:rPr kumimoji="1" lang="ko-KR" altLang="en-US" dirty="0"/>
              <a:t>결과 데이터 </a:t>
            </a:r>
            <a:r>
              <a:rPr kumimoji="1" lang="ko-KR" altLang="en-US" dirty="0" err="1"/>
              <a:t>서머리</a:t>
            </a:r>
            <a:r>
              <a:rPr kumimoji="1" lang="ko-KR" altLang="en-US" dirty="0"/>
              <a:t> </a:t>
            </a:r>
            <a:r>
              <a:rPr kumimoji="1" lang="en-US" altLang="ko-KR" dirty="0"/>
              <a:t>&amp;</a:t>
            </a:r>
            <a:r>
              <a:rPr kumimoji="1" lang="ko-KR" altLang="en-US" dirty="0"/>
              <a:t> 행수 설정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열 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열람 행 수</a:t>
            </a:r>
            <a:endParaRPr kumimoji="1" lang="en-US" altLang="ko-KR" strike="sngStrike" dirty="0"/>
          </a:p>
          <a:p>
            <a:pPr lvl="2"/>
            <a:r>
              <a:rPr kumimoji="1" lang="ko-KR" altLang="en-US" dirty="0"/>
              <a:t>열람 행 </a:t>
            </a:r>
            <a:r>
              <a:rPr kumimoji="1" lang="en-US" altLang="ko-KR" dirty="0"/>
              <a:t>default :</a:t>
            </a:r>
            <a:r>
              <a:rPr kumimoji="1" lang="ko-KR" altLang="en-US" dirty="0"/>
              <a:t> </a:t>
            </a:r>
            <a:r>
              <a:rPr kumimoji="1" lang="en-US" altLang="ko-KR" dirty="0"/>
              <a:t>100</a:t>
            </a:r>
          </a:p>
          <a:p>
            <a:pPr lvl="1"/>
            <a:r>
              <a:rPr kumimoji="1" lang="ko-KR" altLang="en-US" dirty="0"/>
              <a:t>타입 수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클릭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컬럼  </a:t>
            </a:r>
            <a:r>
              <a:rPr kumimoji="1" lang="ko-KR" altLang="en-US" dirty="0" err="1"/>
              <a:t>타입별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서머리</a:t>
            </a:r>
            <a:r>
              <a:rPr kumimoji="1" lang="ko-KR" altLang="en-US" dirty="0"/>
              <a:t> 박스 출력 닫기</a:t>
            </a:r>
            <a:endParaRPr kumimoji="1" lang="en-US" altLang="ko-KR" dirty="0"/>
          </a:p>
          <a:p>
            <a:r>
              <a:rPr kumimoji="1" lang="ko-KR" altLang="en-US" dirty="0">
                <a:sym typeface="Wingdings"/>
              </a:rPr>
              <a:t>조인 결과 테이블</a:t>
            </a:r>
            <a:endParaRPr kumimoji="1" lang="en-US" altLang="ko-KR" dirty="0">
              <a:sym typeface="Wingdings"/>
            </a:endParaRPr>
          </a:p>
          <a:p>
            <a:endParaRPr kumimoji="1" lang="ko-KR" altLang="en-US" dirty="0"/>
          </a:p>
        </p:txBody>
      </p:sp>
      <p:sp>
        <p:nvSpPr>
          <p:cNvPr id="148" name="직사각형 147"/>
          <p:cNvSpPr/>
          <p:nvPr/>
        </p:nvSpPr>
        <p:spPr>
          <a:xfrm>
            <a:off x="1993449" y="649415"/>
            <a:ext cx="3653744" cy="60703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Set join</a:t>
            </a:r>
            <a:endParaRPr lang="en-US" altLang="ko-KR" sz="10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2035481" y="1566837"/>
            <a:ext cx="6085446" cy="509004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   </a:t>
            </a:r>
            <a:endParaRPr kumimoji="1" lang="ko-KR" altLang="en-US" sz="700" b="1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71259" y="504093"/>
            <a:ext cx="525395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mr-IN" altLang="ko-KR" sz="5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[037.</a:t>
            </a:r>
            <a:r>
              <a:rPr lang="en-US" altLang="ko-KR" sz="5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6</a:t>
            </a:r>
            <a:r>
              <a:rPr lang="mr-IN" altLang="ko-KR" sz="500" b="1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]</a:t>
            </a:r>
            <a:endParaRPr lang="ko-KR" altLang="en-US" sz="5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087461" y="1598719"/>
            <a:ext cx="1085068" cy="19969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Result data</a:t>
            </a:r>
            <a:endParaRPr kumimoji="1" lang="ko-KR" altLang="en-US" sz="700" u="sng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2065339" y="1811308"/>
            <a:ext cx="6060865" cy="1027259"/>
            <a:chOff x="2281645" y="5273603"/>
            <a:chExt cx="5844559" cy="1027259"/>
          </a:xfrm>
        </p:grpSpPr>
        <p:pic>
          <p:nvPicPr>
            <p:cNvPr id="88" name="그림 87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75" t="21186" r="26897" b="61197"/>
            <a:stretch/>
          </p:blipFill>
          <p:spPr>
            <a:xfrm>
              <a:off x="2281645" y="5273603"/>
              <a:ext cx="5844559" cy="1027259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89" name="그룹 88"/>
            <p:cNvGrpSpPr/>
            <p:nvPr/>
          </p:nvGrpSpPr>
          <p:grpSpPr>
            <a:xfrm>
              <a:off x="2868871" y="5288240"/>
              <a:ext cx="4712813" cy="157766"/>
              <a:chOff x="5723959" y="1669374"/>
              <a:chExt cx="4712813" cy="157766"/>
            </a:xfrm>
          </p:grpSpPr>
          <p:sp>
            <p:nvSpPr>
              <p:cNvPr id="90" name="Username Box"/>
              <p:cNvSpPr>
                <a:spLocks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5723959" y="1669374"/>
                <a:ext cx="233788" cy="157766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2000" tIns="32400" rIns="72000" bIns="3240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ko-KR" sz="60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sp>
            <p:nvSpPr>
              <p:cNvPr id="91" name="Username Box"/>
              <p:cNvSpPr>
                <a:spLocks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6631697" y="1669374"/>
                <a:ext cx="233788" cy="157766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2000" tIns="32400" rIns="72000" bIns="3240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ko-KR" sz="60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sp>
            <p:nvSpPr>
              <p:cNvPr id="92" name="Username Box"/>
              <p:cNvSpPr>
                <a:spLocks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7472430" y="1669374"/>
                <a:ext cx="233788" cy="157766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2000" tIns="32400" rIns="72000" bIns="3240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ko-KR" sz="60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sp>
            <p:nvSpPr>
              <p:cNvPr id="93" name="Username Box"/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8380168" y="1669374"/>
                <a:ext cx="233788" cy="157766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2000" tIns="32400" rIns="72000" bIns="3240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ko-KR" sz="60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sp>
            <p:nvSpPr>
              <p:cNvPr id="94" name="Username Box"/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9000049" y="1669374"/>
                <a:ext cx="233788" cy="157766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2000" tIns="32400" rIns="72000" bIns="3240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ko-KR" sz="60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sp>
            <p:nvSpPr>
              <p:cNvPr id="95" name="Username Box"/>
              <p:cNvSpPr>
                <a:spLocks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9316142" y="1669374"/>
                <a:ext cx="233788" cy="157766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2000" tIns="32400" rIns="72000" bIns="3240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ko-KR" sz="60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  <p:sp>
            <p:nvSpPr>
              <p:cNvPr id="96" name="Username Box"/>
              <p:cNvSpPr>
                <a:spLocks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10202984" y="1669374"/>
                <a:ext cx="233788" cy="157766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2000" tIns="32400" rIns="72000" bIns="3240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ko-KR" sz="60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endParaRPr>
              </a:p>
            </p:txBody>
          </p:sp>
        </p:grpSp>
      </p:grpSp>
      <p:sp>
        <p:nvSpPr>
          <p:cNvPr id="97" name="직사각형 96"/>
          <p:cNvSpPr/>
          <p:nvPr/>
        </p:nvSpPr>
        <p:spPr>
          <a:xfrm>
            <a:off x="6157356" y="1611506"/>
            <a:ext cx="1963571" cy="1753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7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2</a:t>
            </a:r>
            <a:r>
              <a:rPr lang="ko-KR" altLang="en-US" sz="7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</a:t>
            </a:r>
            <a:r>
              <a:rPr lang="en-US" altLang="ko-KR" sz="7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Columns</a:t>
            </a:r>
            <a:r>
              <a:rPr lang="ko-KR" altLang="en-US" sz="7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・ </a:t>
            </a:r>
            <a:r>
              <a:rPr lang="ko-KR" altLang="en-US" sz="700" b="1" u="sng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 </a:t>
            </a:r>
            <a:r>
              <a:rPr lang="en-US" altLang="ko-KR" sz="700" b="1" u="sng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100</a:t>
            </a:r>
            <a:r>
              <a:rPr lang="ko-KR" altLang="en-US" sz="700" b="1" u="sng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 </a:t>
            </a:r>
            <a:r>
              <a:rPr lang="ko-KR" altLang="en-US" sz="7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</a:t>
            </a:r>
            <a:r>
              <a:rPr lang="en-US" altLang="ko-KR" sz="7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Rows</a:t>
            </a:r>
            <a:r>
              <a:rPr lang="ko-KR" altLang="en-US" sz="7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・ </a:t>
            </a:r>
            <a:r>
              <a:rPr lang="en-US" altLang="ko-KR" sz="700" b="1" u="sng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2</a:t>
            </a:r>
            <a:r>
              <a:rPr lang="ko-KR" altLang="en-US" sz="7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</a:t>
            </a:r>
            <a:r>
              <a:rPr lang="en-US" altLang="ko-KR" sz="7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Types</a:t>
            </a:r>
            <a:endParaRPr lang="ko-KR" altLang="en-US" sz="7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98" name="사각형 설명선[R] 97"/>
          <p:cNvSpPr/>
          <p:nvPr/>
        </p:nvSpPr>
        <p:spPr>
          <a:xfrm>
            <a:off x="7305562" y="1798411"/>
            <a:ext cx="754533" cy="445630"/>
          </a:xfrm>
          <a:prstGeom prst="wedgeRectCallout">
            <a:avLst>
              <a:gd name="adj1" fmla="val -24441"/>
              <a:gd name="adj2" fmla="val -50200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200000"/>
              </a:lnSpc>
            </a:pPr>
            <a:r>
              <a:rPr kumimoji="1" lang="en-US" altLang="ko-KR" sz="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ab </a:t>
            </a:r>
            <a:r>
              <a:rPr kumimoji="1" lang="ko-KR" altLang="en-US" sz="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10</a:t>
            </a:r>
            <a:r>
              <a:rPr kumimoji="1" lang="ko-KR" altLang="en-US" sz="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Columns</a:t>
            </a:r>
          </a:p>
          <a:p>
            <a:pPr algn="r">
              <a:lnSpc>
                <a:spcPct val="200000"/>
              </a:lnSpc>
            </a:pPr>
            <a:r>
              <a:rPr kumimoji="1" lang="en-US" altLang="ko-KR" sz="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# </a:t>
            </a:r>
            <a:r>
              <a:rPr kumimoji="1" lang="ko-KR" altLang="en-US" sz="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  </a:t>
            </a:r>
            <a:r>
              <a:rPr kumimoji="1" lang="en-US" altLang="ko-KR" sz="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5</a:t>
            </a:r>
            <a:r>
              <a:rPr kumimoji="1" lang="ko-KR" altLang="en-US" sz="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Columns</a:t>
            </a:r>
            <a:endParaRPr kumimoji="1" lang="ko-KR" altLang="en-US" sz="6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960767" y="830232"/>
            <a:ext cx="1099015" cy="200037"/>
            <a:chOff x="4093583" y="6193790"/>
            <a:chExt cx="2358094" cy="249130"/>
          </a:xfrm>
        </p:grpSpPr>
        <p:sp>
          <p:nvSpPr>
            <p:cNvPr id="30" name="모서리가 둥근 직사각형 127"/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rPr>
                <a:t>Join</a:t>
              </a:r>
              <a:endParaRPr lang="ko-KR" altLang="en-US" sz="70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endParaRPr>
            </a:p>
          </p:txBody>
        </p:sp>
        <p:sp>
          <p:nvSpPr>
            <p:cNvPr id="31" name="모서리가 둥근 직사각형 127"/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Nanum Gothic" charset="-127"/>
                </a:rPr>
                <a:t>Cancel</a:t>
              </a:r>
              <a:endParaRPr lang="ko-KR" altLang="en-US" sz="70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endParaRPr>
            </a:p>
          </p:txBody>
        </p:sp>
      </p:grpSp>
      <p:sp>
        <p:nvSpPr>
          <p:cNvPr id="32" name="Oval 55"/>
          <p:cNvSpPr/>
          <p:nvPr/>
        </p:nvSpPr>
        <p:spPr>
          <a:xfrm>
            <a:off x="6402988" y="1633318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2</a:t>
            </a:r>
            <a:endParaRPr 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33" name="Oval 55"/>
          <p:cNvSpPr/>
          <p:nvPr/>
        </p:nvSpPr>
        <p:spPr>
          <a:xfrm>
            <a:off x="1960140" y="1822621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3</a:t>
            </a:r>
            <a:endParaRPr 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35" name="모서리가 둥근 직사각형 127"/>
          <p:cNvSpPr/>
          <p:nvPr/>
        </p:nvSpPr>
        <p:spPr>
          <a:xfrm>
            <a:off x="7289624" y="6459093"/>
            <a:ext cx="770157" cy="200037"/>
          </a:xfrm>
          <a:prstGeom prst="roundRect">
            <a:avLst>
              <a:gd name="adj" fmla="val 18668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Close result</a:t>
            </a:r>
            <a:endParaRPr lang="ko-KR" altLang="en-US" sz="7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48" name="Oval 55"/>
          <p:cNvSpPr/>
          <p:nvPr/>
        </p:nvSpPr>
        <p:spPr>
          <a:xfrm>
            <a:off x="7237644" y="6381419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1</a:t>
            </a:r>
            <a:endParaRPr lang="en-US" sz="6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087461" y="1350334"/>
            <a:ext cx="1825660" cy="20594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Join column</a:t>
            </a:r>
            <a:endParaRPr kumimoji="1" lang="ko-KR" altLang="en-US" sz="700" b="1" dirty="0">
              <a:solidFill>
                <a:prstClr val="black">
                  <a:lumMod val="75000"/>
                  <a:lumOff val="25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7120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대시보드 이름</a:t>
            </a:r>
            <a:r>
              <a:rPr lang="en-US" altLang="ko-KR" dirty="0">
                <a:latin typeface="+mn-ea"/>
                <a:ea typeface="+mn-ea"/>
              </a:rPr>
              <a:t>,</a:t>
            </a:r>
            <a:r>
              <a:rPr lang="ko-KR" altLang="en-US" dirty="0">
                <a:latin typeface="+mn-ea"/>
                <a:ea typeface="+mn-ea"/>
              </a:rPr>
              <a:t>설명 입력</a:t>
            </a: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</a:rPr>
              <a:t>1.3</a:t>
            </a:r>
            <a:r>
              <a:rPr kumimoji="1" lang="ko-KR" altLang="en-US" dirty="0">
                <a:latin typeface="+mn-ea"/>
              </a:rPr>
              <a:t> 대시보드 만들기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b="1" dirty="0">
                <a:latin typeface="+mn-ea"/>
              </a:rPr>
              <a:t>3</a:t>
            </a:r>
            <a:r>
              <a:rPr kumimoji="1" lang="ko-KR" altLang="en-US" b="1" dirty="0">
                <a:latin typeface="+mn-ea"/>
              </a:rPr>
              <a:t> 단계 </a:t>
            </a:r>
            <a:r>
              <a:rPr kumimoji="1" lang="en-US" altLang="ko-KR" b="1" dirty="0">
                <a:latin typeface="+mn-ea"/>
              </a:rPr>
              <a:t>:</a:t>
            </a:r>
            <a:r>
              <a:rPr kumimoji="1" lang="ko-KR" altLang="en-US" b="1" dirty="0">
                <a:latin typeface="+mn-ea"/>
              </a:rPr>
              <a:t> 기본 정보 입력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3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</a:rPr>
              <a:pPr/>
              <a:t>37</a:t>
            </a:fld>
            <a:endParaRPr lang="ko-KR" altLang="en-US" dirty="0">
              <a:solidFill>
                <a:schemeClr val="accent4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</p:spPr>
        <p:txBody>
          <a:bodyPr/>
          <a:lstStyle/>
          <a:p>
            <a:r>
              <a:rPr kumimoji="1" lang="ko-KR" altLang="en-US" dirty="0">
                <a:latin typeface="+mn-ea"/>
                <a:ea typeface="+mn-ea"/>
              </a:rPr>
              <a:t>서머리 영역 문구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워크북 이름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데이터 소스</a:t>
            </a:r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이름</a:t>
            </a:r>
            <a:r>
              <a:rPr kumimoji="1" lang="en-US" altLang="ko-KR" dirty="0">
                <a:latin typeface="+mn-ea"/>
                <a:ea typeface="+mn-ea"/>
              </a:rPr>
              <a:t>(</a:t>
            </a:r>
            <a:r>
              <a:rPr kumimoji="1" lang="ko-KR" altLang="en-US" dirty="0">
                <a:latin typeface="+mn-ea"/>
                <a:ea typeface="+mn-ea"/>
              </a:rPr>
              <a:t>*</a:t>
            </a:r>
            <a:r>
              <a:rPr kumimoji="1" lang="en-US" altLang="ko-KR" dirty="0">
                <a:latin typeface="+mn-ea"/>
                <a:ea typeface="+mn-ea"/>
              </a:rPr>
              <a:t>)</a:t>
            </a:r>
          </a:p>
          <a:p>
            <a:pPr lvl="1"/>
            <a:r>
              <a:rPr kumimoji="1" lang="en-US" altLang="ko-KR" dirty="0">
                <a:latin typeface="+mn-ea"/>
                <a:ea typeface="+mn-ea"/>
              </a:rPr>
              <a:t>P.H : </a:t>
            </a:r>
            <a:r>
              <a:rPr kumimoji="1" lang="ko-KR" altLang="en-US" dirty="0">
                <a:latin typeface="+mn-ea"/>
                <a:ea typeface="+mn-ea"/>
              </a:rPr>
              <a:t>이름을 입력하세요</a:t>
            </a:r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설명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en-US" altLang="ko-KR" dirty="0">
                <a:latin typeface="+mn-ea"/>
                <a:ea typeface="+mn-ea"/>
              </a:rPr>
              <a:t>P.H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kumimoji="1" lang="en-US" altLang="ko-KR" dirty="0">
                <a:latin typeface="+mn-ea"/>
                <a:ea typeface="+mn-ea"/>
              </a:rPr>
              <a:t>:</a:t>
            </a:r>
            <a:r>
              <a:rPr kumimoji="1" lang="ko-KR" altLang="en-US" dirty="0">
                <a:latin typeface="+mn-ea"/>
                <a:ea typeface="+mn-ea"/>
              </a:rPr>
              <a:t> 설명을 입력하세요</a:t>
            </a:r>
            <a:endParaRPr kumimoji="1"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컨펌 버튼 영역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이전 클릭 </a:t>
            </a:r>
            <a:r>
              <a:rPr lang="en-US" altLang="ko-KR" dirty="0">
                <a:latin typeface="+mn-ea"/>
                <a:ea typeface="+mn-ea"/>
              </a:rPr>
              <a:t>&gt;</a:t>
            </a:r>
            <a:r>
              <a:rPr lang="ko-KR" altLang="en-US" dirty="0">
                <a:latin typeface="+mn-ea"/>
                <a:ea typeface="+mn-ea"/>
              </a:rPr>
              <a:t> 이전 단계로 이동 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완료 클릭 </a:t>
            </a:r>
            <a:r>
              <a:rPr kumimoji="1" lang="en-US" altLang="ko-KR" dirty="0">
                <a:latin typeface="+mn-ea"/>
                <a:ea typeface="+mn-ea"/>
              </a:rPr>
              <a:t>&gt;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  <a:ea typeface="+mn-ea"/>
              </a:rPr>
              <a:t>Validation 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  <a:ea typeface="+mn-ea"/>
              </a:rPr>
              <a:t>체크</a:t>
            </a:r>
            <a:endParaRPr kumimoji="1" lang="en-US" altLang="ko-KR" dirty="0">
              <a:solidFill>
                <a:srgbClr val="FF0000"/>
              </a:solidFill>
              <a:latin typeface="+mn-ea"/>
              <a:ea typeface="+mn-ea"/>
            </a:endParaRPr>
          </a:p>
          <a:p>
            <a:pPr lvl="2"/>
            <a:r>
              <a:rPr kumimoji="1" lang="en-US" altLang="ko-KR" dirty="0">
                <a:latin typeface="+mn-ea"/>
                <a:ea typeface="+mn-ea"/>
              </a:rPr>
              <a:t>Success &gt;</a:t>
            </a:r>
            <a:r>
              <a:rPr kumimoji="1" lang="en-US" altLang="ko-KR" dirty="0">
                <a:highlight>
                  <a:srgbClr val="00FF00"/>
                </a:highlight>
                <a:latin typeface="+mn-ea"/>
                <a:ea typeface="+mn-ea"/>
              </a:rPr>
              <a:t> </a:t>
            </a:r>
            <a:r>
              <a:rPr kumimoji="1" lang="ko-KR" altLang="en-US" strike="sngStrike" dirty="0">
                <a:highlight>
                  <a:srgbClr val="00FF00"/>
                </a:highlight>
                <a:latin typeface="+mn-ea"/>
                <a:ea typeface="+mn-ea"/>
              </a:rPr>
              <a:t>대시보드 생성 완료 토스트 출력 </a:t>
            </a:r>
            <a:r>
              <a:rPr kumimoji="1" lang="ko-KR" altLang="en-US" strike="sngStrike" dirty="0">
                <a:solidFill>
                  <a:srgbClr val="00B0F0"/>
                </a:solidFill>
                <a:highlight>
                  <a:srgbClr val="00FF00"/>
                </a:highlight>
                <a:latin typeface="+mn-ea"/>
                <a:ea typeface="+mn-ea"/>
              </a:rPr>
              <a:t>☞</a:t>
            </a:r>
            <a:r>
              <a:rPr kumimoji="1" lang="en-US" altLang="ko-KR" strike="sngStrike" dirty="0">
                <a:solidFill>
                  <a:srgbClr val="00B0F0"/>
                </a:solidFill>
                <a:highlight>
                  <a:srgbClr val="00FF00"/>
                </a:highlight>
                <a:latin typeface="+mn-ea"/>
                <a:ea typeface="+mn-ea"/>
              </a:rPr>
              <a:t>[011.0]</a:t>
            </a:r>
            <a:r>
              <a:rPr kumimoji="1" lang="en-US" altLang="ko-KR" dirty="0">
                <a:highlight>
                  <a:srgbClr val="00FF00"/>
                </a:highlight>
                <a:latin typeface="+mn-ea"/>
                <a:ea typeface="+mn-ea"/>
              </a:rPr>
              <a:t> /</a:t>
            </a:r>
            <a:r>
              <a:rPr kumimoji="1" lang="ko-KR" altLang="en-US" dirty="0">
                <a:highlight>
                  <a:srgbClr val="00FF00"/>
                </a:highlight>
                <a:latin typeface="+mn-ea"/>
                <a:ea typeface="+mn-ea"/>
              </a:rPr>
              <a:t> 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  <a:ea typeface="+mn-ea"/>
              </a:rPr>
              <a:t>해당 대시보드 화면으로 이동</a:t>
            </a:r>
            <a:endParaRPr kumimoji="1" lang="en-US" altLang="ko-KR" dirty="0">
              <a:solidFill>
                <a:srgbClr val="FF0000"/>
              </a:solidFill>
              <a:latin typeface="+mn-ea"/>
              <a:ea typeface="+mn-ea"/>
            </a:endParaRPr>
          </a:p>
          <a:p>
            <a:pPr lvl="2"/>
            <a:r>
              <a:rPr kumimoji="1" lang="en-US" altLang="ko-KR" dirty="0">
                <a:latin typeface="+mn-ea"/>
                <a:ea typeface="+mn-ea"/>
              </a:rPr>
              <a:t>Fail &gt; </a:t>
            </a:r>
            <a:r>
              <a:rPr kumimoji="1" lang="ko-KR" altLang="en-US" dirty="0">
                <a:latin typeface="+mn-ea"/>
                <a:ea typeface="+mn-ea"/>
              </a:rPr>
              <a:t>토스트 출력</a:t>
            </a:r>
            <a:r>
              <a:rPr kumimoji="1" lang="en-US" altLang="ko-KR" dirty="0">
                <a:latin typeface="+mn-ea"/>
                <a:ea typeface="+mn-ea"/>
              </a:rPr>
              <a:t> 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  <a:ea typeface="+mn-ea"/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  <a:ea typeface="+mn-ea"/>
              </a:rPr>
              <a:t>[001.0]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kumimoji="1" lang="en-US" altLang="ko-KR" dirty="0">
                <a:latin typeface="+mn-ea"/>
                <a:ea typeface="+mn-ea"/>
              </a:rPr>
              <a:t>/</a:t>
            </a:r>
            <a:r>
              <a:rPr kumimoji="1" lang="ko-KR" altLang="en-US" dirty="0">
                <a:latin typeface="+mn-ea"/>
                <a:ea typeface="+mn-ea"/>
              </a:rPr>
              <a:t> 에러 개별 항목에 도움말 표시</a:t>
            </a:r>
            <a:endParaRPr lang="en-US" altLang="ko-KR" dirty="0">
              <a:solidFill>
                <a:srgbClr val="00B0F0"/>
              </a:solidFill>
              <a:latin typeface="+mn-ea"/>
              <a:ea typeface="+mn-ea"/>
            </a:endParaRPr>
          </a:p>
          <a:p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839885" y="1387996"/>
            <a:ext cx="245259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prstClr val="black"/>
                </a:solidFill>
                <a:latin typeface="+mn-ea"/>
                <a:cs typeface="Nanum Gothic" charset="-127"/>
              </a:rPr>
              <a:t>Please complete dashboard creation</a:t>
            </a:r>
            <a:endParaRPr lang="ko-KR" altLang="en-US" sz="1100" b="1" dirty="0">
              <a:solidFill>
                <a:prstClr val="black"/>
              </a:solidFill>
              <a:latin typeface="+mn-ea"/>
              <a:cs typeface="Nanum Gothic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578056" y="871503"/>
            <a:ext cx="97622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prstClr val="black"/>
                </a:solidFill>
                <a:latin typeface="+mn-ea"/>
                <a:cs typeface="Nanum Gothic" charset="-127"/>
              </a:rPr>
              <a:t>Create dashboard</a:t>
            </a:r>
            <a:endParaRPr lang="ko-KR" altLang="en-US" sz="900" b="1" dirty="0">
              <a:solidFill>
                <a:prstClr val="black"/>
              </a:solidFill>
              <a:latin typeface="+mn-ea"/>
              <a:cs typeface="Nanum Gothic" charset="-127"/>
            </a:endParaRPr>
          </a:p>
        </p:txBody>
      </p:sp>
      <p:grpSp>
        <p:nvGrpSpPr>
          <p:cNvPr id="207" name="그룹 206"/>
          <p:cNvGrpSpPr/>
          <p:nvPr/>
        </p:nvGrpSpPr>
        <p:grpSpPr>
          <a:xfrm>
            <a:off x="4581289" y="1040780"/>
            <a:ext cx="949128" cy="96644"/>
            <a:chOff x="5092942" y="1040780"/>
            <a:chExt cx="949128" cy="96644"/>
          </a:xfrm>
        </p:grpSpPr>
        <p:sp>
          <p:nvSpPr>
            <p:cNvPr id="208" name="타원 207"/>
            <p:cNvSpPr/>
            <p:nvPr/>
          </p:nvSpPr>
          <p:spPr>
            <a:xfrm>
              <a:off x="5945426" y="1040780"/>
              <a:ext cx="96644" cy="9664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09" name="타원 208"/>
            <p:cNvSpPr/>
            <p:nvPr/>
          </p:nvSpPr>
          <p:spPr>
            <a:xfrm>
              <a:off x="5517354" y="1040780"/>
              <a:ext cx="96644" cy="9664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cxnSp>
          <p:nvCxnSpPr>
            <p:cNvPr id="210" name="직선 연결선[R] 209"/>
            <p:cNvCxnSpPr/>
            <p:nvPr/>
          </p:nvCxnSpPr>
          <p:spPr>
            <a:xfrm>
              <a:off x="5185926" y="1089102"/>
              <a:ext cx="3314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타원 210"/>
            <p:cNvSpPr/>
            <p:nvPr/>
          </p:nvSpPr>
          <p:spPr>
            <a:xfrm>
              <a:off x="5092942" y="1040780"/>
              <a:ext cx="96644" cy="9664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cxnSp>
          <p:nvCxnSpPr>
            <p:cNvPr id="212" name="직선 연결선[R] 211"/>
            <p:cNvCxnSpPr/>
            <p:nvPr/>
          </p:nvCxnSpPr>
          <p:spPr>
            <a:xfrm>
              <a:off x="5613998" y="1089102"/>
              <a:ext cx="3314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그룹 212"/>
          <p:cNvGrpSpPr/>
          <p:nvPr/>
        </p:nvGrpSpPr>
        <p:grpSpPr>
          <a:xfrm>
            <a:off x="3887123" y="5464024"/>
            <a:ext cx="2358094" cy="249130"/>
            <a:chOff x="4093583" y="6193790"/>
            <a:chExt cx="2358094" cy="249130"/>
          </a:xfrm>
        </p:grpSpPr>
        <p:sp>
          <p:nvSpPr>
            <p:cNvPr id="214" name="모서리가 둥근 직사각형 127"/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Done</a:t>
              </a:r>
              <a:endParaRPr lang="ko-KR" altLang="en-US" sz="800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15" name="모서리가 둥근 직사각형 127"/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Previous</a:t>
              </a:r>
              <a:endParaRPr lang="ko-KR" altLang="en-US" sz="800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221" name="직사각형 220"/>
          <p:cNvSpPr/>
          <p:nvPr/>
        </p:nvSpPr>
        <p:spPr>
          <a:xfrm>
            <a:off x="2439953" y="2157440"/>
            <a:ext cx="5252434" cy="128095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Workbook	</a:t>
            </a:r>
            <a:r>
              <a:rPr lang="ko-KR" altLang="en-US" sz="7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워크북 이름</a:t>
            </a:r>
            <a:endParaRPr lang="en-US" altLang="ko-KR" sz="7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	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Datasource</a:t>
            </a:r>
            <a:r>
              <a:rPr lang="en-US" altLang="ko-KR" sz="7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	</a:t>
            </a:r>
            <a:r>
              <a:rPr lang="ko-KR" altLang="en-US" sz="7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마스터 데이터 명 </a:t>
            </a:r>
            <a:r>
              <a:rPr lang="en-US" altLang="ko-KR" sz="7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/</a:t>
            </a:r>
            <a:r>
              <a:rPr lang="ko-KR" altLang="en-US" sz="7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 룩업 </a:t>
            </a:r>
            <a:r>
              <a:rPr kumimoji="1" lang="ko-KR" altLang="en-US" sz="700" b="1" dirty="0">
                <a:solidFill>
                  <a:schemeClr val="tx1"/>
                </a:solidFill>
                <a:latin typeface="+mn-ea"/>
                <a:cs typeface="Nanum Gothic" charset="-127"/>
              </a:rPr>
              <a:t>데이터 명</a:t>
            </a:r>
            <a:r>
              <a:rPr kumimoji="1" lang="en-US" altLang="ko-KR" sz="700" b="1" dirty="0">
                <a:solidFill>
                  <a:schemeClr val="tx1"/>
                </a:solidFill>
                <a:latin typeface="+mn-ea"/>
                <a:cs typeface="Nanum Gothic" charset="-127"/>
              </a:rPr>
              <a:t>,</a:t>
            </a:r>
            <a:r>
              <a:rPr kumimoji="1" lang="ko-KR" altLang="en-US" sz="700" b="1" dirty="0">
                <a:solidFill>
                  <a:schemeClr val="tx1"/>
                </a:solidFill>
                <a:latin typeface="+mn-ea"/>
                <a:cs typeface="Nanum Gothic" charset="-127"/>
              </a:rPr>
              <a:t> 룩업 데이터명 </a:t>
            </a:r>
            <a:r>
              <a:rPr kumimoji="1" lang="en-US" altLang="ko-KR" sz="700" b="1" dirty="0">
                <a:solidFill>
                  <a:schemeClr val="tx1"/>
                </a:solidFill>
                <a:latin typeface="+mn-ea"/>
                <a:cs typeface="Nanum Gothic" charset="-127"/>
              </a:rPr>
              <a:t>...</a:t>
            </a:r>
            <a:endParaRPr lang="en-US" altLang="ko-KR" sz="700" b="1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225" name="타원 224"/>
          <p:cNvSpPr/>
          <p:nvPr/>
        </p:nvSpPr>
        <p:spPr>
          <a:xfrm>
            <a:off x="3677386" y="5522107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226" name="타원 225"/>
          <p:cNvSpPr/>
          <p:nvPr/>
        </p:nvSpPr>
        <p:spPr>
          <a:xfrm>
            <a:off x="2295295" y="2220068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227" name="타원 226"/>
          <p:cNvSpPr/>
          <p:nvPr/>
        </p:nvSpPr>
        <p:spPr>
          <a:xfrm>
            <a:off x="2294652" y="3696869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228" name="타원 227"/>
          <p:cNvSpPr/>
          <p:nvPr/>
        </p:nvSpPr>
        <p:spPr>
          <a:xfrm>
            <a:off x="2294652" y="4371369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1515" y="703970"/>
            <a:ext cx="525395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[03</a:t>
            </a:r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6</a:t>
            </a:r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.</a:t>
            </a:r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7</a:t>
            </a:r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]</a:t>
            </a:r>
            <a:endParaRPr lang="ko-KR" altLang="en-US" sz="5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2439953" y="3724048"/>
            <a:ext cx="5252434" cy="1318527"/>
            <a:chOff x="2553689" y="3680257"/>
            <a:chExt cx="5252434" cy="1318527"/>
          </a:xfrm>
        </p:grpSpPr>
        <p:sp>
          <p:nvSpPr>
            <p:cNvPr id="32" name="직사각형 31"/>
            <p:cNvSpPr/>
            <p:nvPr/>
          </p:nvSpPr>
          <p:spPr>
            <a:xfrm>
              <a:off x="2553689" y="3860652"/>
              <a:ext cx="5252434" cy="24767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bIns="0" rtlCol="0" anchor="ctr"/>
            <a:lstStyle/>
            <a:p>
              <a:r>
                <a:rPr lang="en-US" altLang="ko-KR" sz="700" dirty="0">
                  <a:solidFill>
                    <a:prstClr val="white">
                      <a:lumMod val="75000"/>
                    </a:prstClr>
                  </a:solidFill>
                  <a:latin typeface="+mn-ea"/>
                  <a:cs typeface="Nanum Gothic" charset="-127"/>
                </a:rPr>
                <a:t>Please enter a name</a:t>
              </a:r>
              <a:endParaRPr lang="ko-KR" altLang="en-US" sz="700" dirty="0">
                <a:solidFill>
                  <a:prstClr val="white">
                    <a:lumMod val="7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553689" y="4371369"/>
              <a:ext cx="5252434" cy="6274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bIns="72000" rtlCol="0" anchor="t"/>
            <a:lstStyle/>
            <a:p>
              <a:r>
                <a:rPr lang="en-US" altLang="ko-KR" sz="700" dirty="0">
                  <a:solidFill>
                    <a:prstClr val="white">
                      <a:lumMod val="75000"/>
                    </a:prstClr>
                  </a:solidFill>
                  <a:latin typeface="+mn-ea"/>
                  <a:cs typeface="Nanum Gothic" charset="-127"/>
                </a:rPr>
                <a:t>Please enter a description</a:t>
              </a:r>
              <a:endParaRPr lang="ko-KR" altLang="en-US" sz="700" dirty="0">
                <a:solidFill>
                  <a:prstClr val="white">
                    <a:lumMod val="7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4" name="제목 2"/>
            <p:cNvSpPr txBox="1">
              <a:spLocks/>
            </p:cNvSpPr>
            <p:nvPr/>
          </p:nvSpPr>
          <p:spPr bwMode="auto">
            <a:xfrm>
              <a:off x="2553689" y="3680257"/>
              <a:ext cx="796166" cy="180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0" rIns="0" bIns="0" anchor="t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700" dirty="0">
                  <a:solidFill>
                    <a:srgbClr val="000000"/>
                  </a:solidFill>
                  <a:latin typeface="+mn-ea"/>
                  <a:ea typeface="+mn-ea"/>
                  <a:cs typeface="Nanum Gothic" charset="-127"/>
                </a:rPr>
                <a:t>Name</a:t>
              </a:r>
              <a:r>
                <a:rPr lang="ko-KR" altLang="en-US" sz="700" dirty="0">
                  <a:solidFill>
                    <a:srgbClr val="000000"/>
                  </a:solidFill>
                  <a:latin typeface="+mn-ea"/>
                  <a:ea typeface="+mn-ea"/>
                  <a:cs typeface="Nanum Gothic" charset="-127"/>
                </a:rPr>
                <a:t>*</a:t>
              </a:r>
              <a:endPara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endParaRP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endParaRP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endParaRP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700" dirty="0">
                  <a:solidFill>
                    <a:srgbClr val="000000"/>
                  </a:solidFill>
                  <a:latin typeface="+mn-ea"/>
                  <a:ea typeface="+mn-ea"/>
                  <a:cs typeface="Nanum Gothic" charset="-127"/>
                </a:rPr>
                <a:t>Description</a:t>
              </a:r>
            </a:p>
          </p:txBody>
        </p:sp>
      </p:grp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6CF38D9D-17EE-D347-85B2-3F7DF2393910}"/>
              </a:ext>
            </a:extLst>
          </p:cNvPr>
          <p:cNvSpPr/>
          <p:nvPr/>
        </p:nvSpPr>
        <p:spPr>
          <a:xfrm>
            <a:off x="11533414" y="25450"/>
            <a:ext cx="324425" cy="192306"/>
          </a:xfrm>
          <a:prstGeom prst="rect">
            <a:avLst/>
          </a:prstGeom>
          <a:solidFill>
            <a:srgbClr val="00FA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V.1.00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9587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smtClean="0"/>
              <a:t>데이터소스 수정</a:t>
            </a:r>
            <a:endParaRPr kumimoji="1"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>
              <a:buNone/>
            </a:pPr>
            <a:endParaRPr lang="en-US" altLang="ko-KR" dirty="0"/>
          </a:p>
        </p:txBody>
      </p:sp>
      <p:sp>
        <p:nvSpPr>
          <p:cNvPr id="89" name="TextBox 88"/>
          <p:cNvSpPr txBox="1"/>
          <p:nvPr/>
        </p:nvSpPr>
        <p:spPr>
          <a:xfrm>
            <a:off x="4188256" y="999342"/>
            <a:ext cx="167033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00" b="1" dirty="0" smtClean="0">
                <a:solidFill>
                  <a:prstClr val="black"/>
                </a:solidFill>
                <a:latin typeface="+mn-ea"/>
                <a:cs typeface="Nanum Gothic" charset="-127"/>
              </a:rPr>
              <a:t>Data Associations information</a:t>
            </a:r>
            <a:endParaRPr lang="ko-KR" altLang="en-US" sz="900" b="1" dirty="0">
              <a:solidFill>
                <a:prstClr val="black"/>
              </a:solidFill>
              <a:latin typeface="+mn-ea"/>
              <a:cs typeface="Nanum Gothic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346576" y="1241190"/>
            <a:ext cx="339836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prstClr val="black"/>
                </a:solidFill>
                <a:latin typeface="+mn-ea"/>
                <a:cs typeface="Nanum Gothic" charset="-127"/>
              </a:rPr>
              <a:t>You can set up </a:t>
            </a:r>
            <a:r>
              <a:rPr lang="en-US" altLang="ko-KR" sz="1100" b="1" dirty="0">
                <a:solidFill>
                  <a:prstClr val="black"/>
                </a:solidFill>
                <a:latin typeface="+mn-ea"/>
                <a:cs typeface="Nanum Gothic" charset="-127"/>
              </a:rPr>
              <a:t>relationships between </a:t>
            </a:r>
            <a:r>
              <a:rPr lang="en-US" altLang="ko-KR" sz="1100" b="1" dirty="0" err="1">
                <a:solidFill>
                  <a:prstClr val="black"/>
                </a:solidFill>
                <a:latin typeface="+mn-ea"/>
                <a:cs typeface="Nanum Gothic" charset="-127"/>
              </a:rPr>
              <a:t>datasources</a:t>
            </a:r>
            <a:endParaRPr lang="ko-KR" altLang="en-US" sz="1100" b="1" dirty="0">
              <a:solidFill>
                <a:prstClr val="black"/>
              </a:solidFill>
              <a:latin typeface="+mn-ea"/>
              <a:cs typeface="Nanum Gothic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3390" y="699126"/>
            <a:ext cx="525395" cy="149647"/>
          </a:xfrm>
          <a:prstGeom prst="rect">
            <a:avLst/>
          </a:prstGeom>
          <a:solidFill>
            <a:srgbClr val="FF019F"/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[</a:t>
            </a:r>
            <a:r>
              <a:rPr lang="mr-IN" altLang="ko-KR" sz="500" b="1" dirty="0" smtClean="0">
                <a:solidFill>
                  <a:schemeClr val="bg1"/>
                </a:solidFill>
                <a:latin typeface="+mn-ea"/>
                <a:cs typeface="Nanum Gothic" charset="-127"/>
              </a:rPr>
              <a:t>0</a:t>
            </a:r>
            <a:r>
              <a:rPr lang="en-US" altLang="ko-KR" sz="500" b="1" dirty="0" smtClean="0">
                <a:solidFill>
                  <a:schemeClr val="bg1"/>
                </a:solidFill>
                <a:latin typeface="+mn-ea"/>
                <a:cs typeface="Nanum Gothic" charset="-127"/>
              </a:rPr>
              <a:t>70.0]</a:t>
            </a:r>
            <a:endParaRPr lang="ko-KR" altLang="en-US" sz="5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551482" y="1641423"/>
            <a:ext cx="7052872" cy="4347147"/>
            <a:chOff x="1551482" y="1641423"/>
            <a:chExt cx="7052872" cy="4347147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1551482" y="1641423"/>
              <a:ext cx="7052872" cy="4347147"/>
            </a:xfrm>
            <a:prstGeom prst="roundRect">
              <a:avLst>
                <a:gd name="adj" fmla="val 1150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1551482" y="2015738"/>
              <a:ext cx="7052872" cy="3972832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5900168" y="4516144"/>
              <a:ext cx="1044372" cy="3272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70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DS name name...</a:t>
              </a:r>
              <a:endParaRPr kumimoji="1" lang="ko-KR" altLang="en-US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2947927" y="3184636"/>
              <a:ext cx="1044372" cy="3272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70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DS name name...</a:t>
              </a:r>
              <a:endParaRPr kumimoji="1" lang="ko-KR" altLang="en-US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5076487" y="2515562"/>
              <a:ext cx="1044372" cy="3272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70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DS name name...</a:t>
              </a:r>
              <a:endParaRPr kumimoji="1" lang="ko-KR" altLang="en-US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4223894" y="4346038"/>
              <a:ext cx="1044372" cy="32728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700" dirty="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DS name name...</a:t>
              </a:r>
              <a:endParaRPr kumimoji="1" lang="ko-KR" altLang="en-US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cxnSp>
          <p:nvCxnSpPr>
            <p:cNvPr id="18" name="구부러진 연결선[U] 17"/>
            <p:cNvCxnSpPr>
              <a:stCxn id="37" idx="3"/>
              <a:endCxn id="38" idx="1"/>
            </p:cNvCxnSpPr>
            <p:nvPr/>
          </p:nvCxnSpPr>
          <p:spPr>
            <a:xfrm flipV="1">
              <a:off x="3992299" y="2679204"/>
              <a:ext cx="1084188" cy="669074"/>
            </a:xfrm>
            <a:prstGeom prst="curvedConnector3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구부러진 연결선[U] 56"/>
            <p:cNvCxnSpPr>
              <a:stCxn id="37" idx="3"/>
              <a:endCxn id="36" idx="1"/>
            </p:cNvCxnSpPr>
            <p:nvPr/>
          </p:nvCxnSpPr>
          <p:spPr>
            <a:xfrm>
              <a:off x="3992299" y="3348278"/>
              <a:ext cx="1907869" cy="1331508"/>
            </a:xfrm>
            <a:prstGeom prst="curvedConnector3">
              <a:avLst>
                <a:gd name="adj1" fmla="val 75147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구부러진 연결선[U] 58"/>
            <p:cNvCxnSpPr>
              <a:stCxn id="39" idx="3"/>
              <a:endCxn id="36" idx="1"/>
            </p:cNvCxnSpPr>
            <p:nvPr/>
          </p:nvCxnSpPr>
          <p:spPr>
            <a:xfrm>
              <a:off x="5268266" y="4509680"/>
              <a:ext cx="631902" cy="170106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1" name="그룹 40"/>
            <p:cNvGrpSpPr/>
            <p:nvPr/>
          </p:nvGrpSpPr>
          <p:grpSpPr>
            <a:xfrm>
              <a:off x="8261604" y="2117548"/>
              <a:ext cx="152756" cy="152756"/>
              <a:chOff x="8723054" y="4474149"/>
              <a:chExt cx="268546" cy="268546"/>
            </a:xfrm>
          </p:grpSpPr>
          <p:sp>
            <p:nvSpPr>
              <p:cNvPr id="42" name="액자 41"/>
              <p:cNvSpPr/>
              <p:nvPr/>
            </p:nvSpPr>
            <p:spPr>
              <a:xfrm>
                <a:off x="8759207" y="4510301"/>
                <a:ext cx="196240" cy="196240"/>
              </a:xfrm>
              <a:prstGeom prst="frame">
                <a:avLst>
                  <a:gd name="adj1" fmla="val 20697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70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8723054" y="4585562"/>
                <a:ext cx="268546" cy="4571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70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44" name="직사각형 43"/>
              <p:cNvSpPr/>
              <p:nvPr/>
            </p:nvSpPr>
            <p:spPr>
              <a:xfrm rot="5400000">
                <a:off x="8723054" y="4585562"/>
                <a:ext cx="268546" cy="4571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70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6274" y="2112823"/>
              <a:ext cx="132190" cy="132190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5594" y="2117548"/>
              <a:ext cx="132190" cy="132190"/>
            </a:xfrm>
            <a:prstGeom prst="rect">
              <a:avLst/>
            </a:prstGeom>
          </p:spPr>
        </p:pic>
        <p:cxnSp>
          <p:nvCxnSpPr>
            <p:cNvPr id="31" name="직선 연결선[R] 30"/>
            <p:cNvCxnSpPr/>
            <p:nvPr/>
          </p:nvCxnSpPr>
          <p:spPr>
            <a:xfrm>
              <a:off x="1551482" y="2000738"/>
              <a:ext cx="7052872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5419839" y="2715871"/>
              <a:ext cx="407163" cy="923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600" dirty="0">
                  <a:latin typeface="+mj-lt"/>
                  <a:ea typeface="Nanum Gothic" charset="-127"/>
                  <a:cs typeface="Nanum Gothic" charset="-127"/>
                </a:rPr>
                <a:t>Key : FABID</a:t>
              </a:r>
              <a:endParaRPr lang="ko-KR" altLang="en-US" sz="600" dirty="0"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255214" y="3381383"/>
              <a:ext cx="407163" cy="923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600">
                  <a:ea typeface="Nanum Gothic" charset="-127"/>
                  <a:cs typeface="Nanum Gothic" charset="-127"/>
                </a:rPr>
                <a:t>Key : </a:t>
              </a:r>
              <a:r>
                <a:rPr lang="en-US" altLang="ko-KR" sz="600">
                  <a:latin typeface="+mj-lt"/>
                  <a:ea typeface="Nanum Gothic" charset="-127"/>
                  <a:cs typeface="Nanum Gothic" charset="-127"/>
                </a:rPr>
                <a:t>FABID</a:t>
              </a:r>
              <a:endParaRPr lang="ko-KR" altLang="en-US" sz="600" dirty="0"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 rot="17278375">
              <a:off x="4356588" y="2886923"/>
              <a:ext cx="299762" cy="923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  <a:latin typeface="+mj-lt"/>
                  <a:ea typeface="Nanum Gothic" charset="-127"/>
                  <a:cs typeface="Nanum Gothic" charset="-127"/>
                </a:rPr>
                <a:t>X Delete</a:t>
              </a:r>
              <a:endParaRPr lang="ko-KR" altLang="en-US" sz="6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542498" y="4559260"/>
              <a:ext cx="407163" cy="923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600">
                  <a:ea typeface="Nanum Gothic" charset="-127"/>
                  <a:cs typeface="Nanum Gothic" charset="-127"/>
                </a:rPr>
                <a:t>Key : </a:t>
              </a:r>
              <a:r>
                <a:rPr lang="en-US" altLang="ko-KR" sz="600">
                  <a:latin typeface="+mj-lt"/>
                  <a:ea typeface="Nanum Gothic" charset="-127"/>
                  <a:cs typeface="Nanum Gothic" charset="-127"/>
                </a:rPr>
                <a:t>FABID</a:t>
              </a:r>
              <a:endParaRPr lang="ko-KR" altLang="en-US" sz="600" dirty="0"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205745" y="4733721"/>
              <a:ext cx="407163" cy="923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600">
                  <a:ea typeface="Nanum Gothic" charset="-127"/>
                  <a:cs typeface="Nanum Gothic" charset="-127"/>
                </a:rPr>
                <a:t>Key : </a:t>
              </a:r>
              <a:r>
                <a:rPr lang="en-US" altLang="ko-KR" sz="600">
                  <a:latin typeface="+mj-lt"/>
                  <a:ea typeface="Nanum Gothic" charset="-127"/>
                  <a:cs typeface="Nanum Gothic" charset="-127"/>
                </a:rPr>
                <a:t>FABID</a:t>
              </a:r>
              <a:endParaRPr lang="ko-KR" altLang="en-US" sz="600" dirty="0"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 rot="3542428">
              <a:off x="5255513" y="3761152"/>
              <a:ext cx="299762" cy="923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600">
                  <a:solidFill>
                    <a:schemeClr val="bg1"/>
                  </a:solidFill>
                  <a:latin typeface="+mj-lt"/>
                  <a:ea typeface="Nanum Gothic" charset="-127"/>
                  <a:cs typeface="Nanum Gothic" charset="-127"/>
                </a:rPr>
                <a:t>X Delete</a:t>
              </a:r>
              <a:endParaRPr lang="ko-KR" altLang="en-US" sz="6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 rot="1173111">
              <a:off x="5434335" y="4644984"/>
              <a:ext cx="299762" cy="923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600">
                  <a:solidFill>
                    <a:schemeClr val="bg1"/>
                  </a:solidFill>
                  <a:latin typeface="+mj-lt"/>
                  <a:ea typeface="Nanum Gothic" charset="-127"/>
                  <a:cs typeface="Nanum Gothic" charset="-127"/>
                </a:rPr>
                <a:t>X Delete</a:t>
              </a:r>
              <a:endParaRPr lang="ko-KR" altLang="en-US" sz="600" dirty="0">
                <a:solidFill>
                  <a:schemeClr val="bg1"/>
                </a:solidFill>
                <a:latin typeface="+mj-lt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84" name="모서리가 둥근 직사각형 83"/>
          <p:cNvSpPr/>
          <p:nvPr/>
        </p:nvSpPr>
        <p:spPr>
          <a:xfrm>
            <a:off x="5572720" y="3333193"/>
            <a:ext cx="1044372" cy="4216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900" dirty="0" err="1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Datasource</a:t>
            </a:r>
            <a:r>
              <a:rPr kumimoji="1" lang="en-US" altLang="ko-KR" sz="9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2</a:t>
            </a:r>
            <a:endParaRPr kumimoji="1" lang="ko-KR" altLang="en-US" sz="9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75728" y="578520"/>
            <a:ext cx="12116272" cy="6279480"/>
          </a:xfrm>
          <a:prstGeom prst="rect">
            <a:avLst/>
          </a:prstGeom>
          <a:noFill/>
          <a:ln w="92075">
            <a:solidFill>
              <a:srgbClr val="FF0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sz="700" dirty="0">
              <a:solidFill>
                <a:srgbClr val="7030A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1637117" y="1718220"/>
            <a:ext cx="1147895" cy="19992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Done</a:t>
            </a:r>
            <a:endParaRPr kumimoji="1"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565768" y="1768685"/>
            <a:ext cx="91531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b="1" dirty="0">
                <a:latin typeface="+mj-lt"/>
                <a:ea typeface="Nanum Gothic" charset="-127"/>
                <a:cs typeface="Nanum Gothic" charset="-127"/>
              </a:rPr>
              <a:t>Edit associations</a:t>
            </a:r>
            <a:endParaRPr lang="ko-KR" altLang="en-US" sz="900" b="1" dirty="0"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27437" y="31469"/>
            <a:ext cx="1406155" cy="253916"/>
          </a:xfrm>
          <a:prstGeom prst="rect">
            <a:avLst/>
          </a:prstGeom>
          <a:solidFill>
            <a:srgbClr val="FF15FE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050" dirty="0" smtClean="0">
                <a:solidFill>
                  <a:schemeClr val="bg1"/>
                </a:solidFill>
              </a:rPr>
              <a:t>데이터 소스 수정 시</a:t>
            </a:r>
            <a:endParaRPr kumimoji="1" lang="ko-KR" alt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4210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모서리가 둥근 직사각형 34"/>
          <p:cNvSpPr/>
          <p:nvPr/>
        </p:nvSpPr>
        <p:spPr>
          <a:xfrm>
            <a:off x="1551482" y="1641423"/>
            <a:ext cx="7052872" cy="4347147"/>
          </a:xfrm>
          <a:prstGeom prst="roundRect">
            <a:avLst>
              <a:gd name="adj" fmla="val 115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대시보드 생성 </a:t>
            </a:r>
            <a:r>
              <a:rPr kumimoji="1" lang="en-US" altLang="ko-KR" dirty="0"/>
              <a:t>1</a:t>
            </a:r>
            <a:r>
              <a:rPr kumimoji="1" lang="ko-KR" altLang="en-US" dirty="0"/>
              <a:t>단계 </a:t>
            </a:r>
            <a:r>
              <a:rPr kumimoji="1" lang="en-US" altLang="ko-KR" dirty="0"/>
              <a:t>:</a:t>
            </a:r>
            <a:r>
              <a:rPr kumimoji="1" lang="ko-KR" altLang="en-US" dirty="0"/>
              <a:t> 데이터소스 없음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ko-KR" altLang="en-US" dirty="0">
                <a:solidFill>
                  <a:srgbClr val="FF0000"/>
                </a:solidFill>
              </a:rPr>
              <a:t>보드 열람 상태</a:t>
            </a:r>
            <a:endParaRPr lang="en-US" altLang="ko-KR" dirty="0">
              <a:solidFill>
                <a:srgbClr val="FF0000"/>
              </a:solidFill>
            </a:endParaRPr>
          </a:p>
          <a:p>
            <a:pPr lvl="0"/>
            <a:r>
              <a:rPr lang="ko-KR" altLang="en-US" dirty="0"/>
              <a:t>보드 위치 이동</a:t>
            </a:r>
            <a:endParaRPr lang="en-US" altLang="ko-KR" dirty="0"/>
          </a:p>
          <a:p>
            <a:pPr lvl="1"/>
            <a:r>
              <a:rPr lang="ko-KR" altLang="en-US" dirty="0"/>
              <a:t>기본적으로 보드 영역의 빈곳을 클릭 </a:t>
            </a:r>
            <a:r>
              <a:rPr lang="en-US" altLang="ko-KR" dirty="0"/>
              <a:t>&amp;</a:t>
            </a:r>
            <a:r>
              <a:rPr lang="ko-KR" altLang="en-US" dirty="0"/>
              <a:t> 홀드 </a:t>
            </a:r>
            <a:r>
              <a:rPr lang="en-US" altLang="ko-KR" dirty="0"/>
              <a:t>&amp;</a:t>
            </a:r>
            <a:r>
              <a:rPr lang="ko-KR" altLang="en-US" dirty="0"/>
              <a:t> 드래그하여 보드 자체의 위치를 이동할 수 있음</a:t>
            </a:r>
            <a:endParaRPr lang="en-US" altLang="ko-KR" dirty="0"/>
          </a:p>
          <a:p>
            <a:pPr lvl="1"/>
            <a:r>
              <a:rPr lang="ko-KR" altLang="en-US" dirty="0"/>
              <a:t>보드에서 숨겨진 맵의 부분이 있을 경우</a:t>
            </a:r>
            <a:r>
              <a:rPr lang="en-US" altLang="ko-KR" dirty="0"/>
              <a:t>,</a:t>
            </a:r>
            <a:r>
              <a:rPr lang="ko-KR" altLang="en-US" dirty="0"/>
              <a:t> 세로</a:t>
            </a:r>
            <a:r>
              <a:rPr lang="en-US" altLang="ko-KR" dirty="0"/>
              <a:t>/</a:t>
            </a:r>
            <a:r>
              <a:rPr lang="ko-KR" altLang="en-US" dirty="0"/>
              <a:t>가로 스크롤이 나타남</a:t>
            </a:r>
            <a:r>
              <a:rPr lang="en-US" altLang="ko-KR" dirty="0"/>
              <a:t>.</a:t>
            </a:r>
            <a:r>
              <a:rPr lang="ko-KR" altLang="en-US" dirty="0"/>
              <a:t> 스크롤을 움직여 보드의 위치를 이동할 수 있음</a:t>
            </a:r>
            <a:endParaRPr lang="en-US" altLang="ko-KR" dirty="0"/>
          </a:p>
          <a:p>
            <a:r>
              <a:rPr lang="ko-KR" altLang="en-US" dirty="0"/>
              <a:t>보드 확대 축소</a:t>
            </a:r>
            <a:endParaRPr lang="en-US" altLang="ko-KR" dirty="0"/>
          </a:p>
          <a:p>
            <a:pPr lvl="1"/>
            <a:r>
              <a:rPr lang="ko-KR" altLang="en-US" dirty="0"/>
              <a:t>줌인</a:t>
            </a:r>
            <a:r>
              <a:rPr lang="en-US" altLang="ko-KR" dirty="0"/>
              <a:t>,</a:t>
            </a:r>
            <a:r>
              <a:rPr lang="ko-KR" altLang="en-US" dirty="0"/>
              <a:t> 줌아웃 버튼으로 보드 확대 축소 가능</a:t>
            </a:r>
            <a:endParaRPr lang="en-US" altLang="ko-KR" dirty="0"/>
          </a:p>
          <a:p>
            <a:pPr lvl="1"/>
            <a:r>
              <a:rPr lang="ko-KR" altLang="en-US" dirty="0"/>
              <a:t>마우스 휠을 사용하여 같은 동작이 가능함</a:t>
            </a:r>
            <a:endParaRPr lang="en-US" altLang="ko-KR" dirty="0"/>
          </a:p>
          <a:p>
            <a:r>
              <a:rPr lang="ko-KR" altLang="en-US" dirty="0"/>
              <a:t>페이지에 맞추기</a:t>
            </a:r>
            <a:endParaRPr lang="en-US" altLang="ko-KR" dirty="0"/>
          </a:p>
          <a:p>
            <a:pPr lvl="1"/>
            <a:r>
              <a:rPr lang="ko-KR" altLang="en-US" dirty="0"/>
              <a:t>맵을 보드에 보기 좋게 맞추는 기능</a:t>
            </a:r>
            <a:endParaRPr lang="en-US" altLang="ko-KR" dirty="0"/>
          </a:p>
          <a:p>
            <a:pPr lvl="1"/>
            <a:r>
              <a:rPr lang="ko-KR" altLang="en-US" dirty="0"/>
              <a:t>클릭 시</a:t>
            </a:r>
            <a:r>
              <a:rPr lang="en-US" altLang="ko-KR" dirty="0"/>
              <a:t>,</a:t>
            </a:r>
            <a:r>
              <a:rPr lang="ko-KR" altLang="en-US" dirty="0"/>
              <a:t> 보드의 위치 및 크기 비율이 화면에 알맞게 보여짐</a:t>
            </a:r>
            <a:endParaRPr lang="en-US" altLang="ko-KR" dirty="0"/>
          </a:p>
          <a:p>
            <a:r>
              <a:rPr lang="ko-KR" altLang="en-US" dirty="0"/>
              <a:t>데이터소스</a:t>
            </a:r>
            <a:endParaRPr lang="en-US" altLang="ko-KR" dirty="0"/>
          </a:p>
          <a:p>
            <a:pPr lvl="1"/>
            <a:r>
              <a:rPr lang="ko-KR" altLang="en-US" dirty="0"/>
              <a:t>클릭 </a:t>
            </a:r>
            <a:r>
              <a:rPr lang="en-US" altLang="ko-KR" dirty="0"/>
              <a:t>&gt;</a:t>
            </a:r>
            <a:r>
              <a:rPr lang="ko-KR" altLang="en-US" dirty="0"/>
              <a:t> 해당 데이터소스의 상세 정보를 확인할 수 있고</a:t>
            </a:r>
            <a:r>
              <a:rPr lang="en-US" altLang="ko-KR" dirty="0"/>
              <a:t>,</a:t>
            </a:r>
            <a:r>
              <a:rPr lang="ko-KR" altLang="en-US" dirty="0"/>
              <a:t> 부가 기능을 수행할 수 있음 </a:t>
            </a:r>
            <a:r>
              <a:rPr lang="en-US" altLang="ko-KR" dirty="0">
                <a:solidFill>
                  <a:srgbClr val="00B0F0"/>
                </a:solidFill>
              </a:rPr>
              <a:t>☞</a:t>
            </a:r>
            <a:r>
              <a:rPr lang="mr-IN" altLang="ko-KR" dirty="0">
                <a:solidFill>
                  <a:srgbClr val="00B0F0"/>
                </a:solidFill>
              </a:rPr>
              <a:t>[</a:t>
            </a:r>
            <a:endParaRPr lang="en-US" altLang="ko-KR" dirty="0"/>
          </a:p>
          <a:p>
            <a:r>
              <a:rPr lang="ko-KR" altLang="en-US" dirty="0"/>
              <a:t>관계선</a:t>
            </a:r>
            <a:endParaRPr lang="en-US" altLang="ko-KR" dirty="0"/>
          </a:p>
          <a:p>
            <a:pPr lvl="1"/>
            <a:r>
              <a:rPr lang="ko-KR" altLang="en-US" dirty="0"/>
              <a:t>클릭 </a:t>
            </a:r>
            <a:r>
              <a:rPr lang="en-US" altLang="ko-KR" dirty="0"/>
              <a:t>&gt;</a:t>
            </a:r>
            <a:r>
              <a:rPr lang="ko-KR" altLang="en-US" dirty="0"/>
              <a:t> 데이터소스간의 관계를 삭제</a:t>
            </a:r>
            <a:r>
              <a:rPr lang="en-US" altLang="ko-KR" dirty="0"/>
              <a:t>,</a:t>
            </a:r>
            <a:r>
              <a:rPr lang="ko-KR" altLang="en-US" dirty="0"/>
              <a:t> 편집할 수 있음</a:t>
            </a:r>
            <a:endParaRPr lang="en-US" altLang="ko-KR" dirty="0"/>
          </a:p>
          <a:p>
            <a:r>
              <a:rPr lang="ko-KR" altLang="en-US" dirty="0"/>
              <a:t>데이터소스 추가</a:t>
            </a:r>
            <a:endParaRPr lang="en-US" altLang="ko-KR" dirty="0"/>
          </a:p>
          <a:p>
            <a:pPr lvl="1"/>
            <a:r>
              <a:rPr lang="ko-KR" altLang="en-US" dirty="0"/>
              <a:t>클릭 </a:t>
            </a:r>
            <a:r>
              <a:rPr lang="en-US" altLang="ko-KR" dirty="0"/>
              <a:t>&gt;</a:t>
            </a:r>
            <a:r>
              <a:rPr lang="ko-KR" altLang="en-US" dirty="0"/>
              <a:t> 데이터소스 선택 팝업 출력 </a:t>
            </a:r>
            <a:r>
              <a:rPr lang="en-US" altLang="ko-KR" dirty="0">
                <a:solidFill>
                  <a:srgbClr val="00B0F0"/>
                </a:solidFill>
              </a:rPr>
              <a:t>☞</a:t>
            </a:r>
            <a:r>
              <a:rPr lang="mr-IN" altLang="ko-KR" dirty="0">
                <a:solidFill>
                  <a:srgbClr val="00B0F0"/>
                </a:solidFill>
              </a:rPr>
              <a:t>[036.1]</a:t>
            </a:r>
            <a:endParaRPr lang="en-US" altLang="ko-KR" dirty="0">
              <a:solidFill>
                <a:srgbClr val="00B0F0"/>
              </a:solidFill>
            </a:endParaRPr>
          </a:p>
          <a:p>
            <a:r>
              <a:rPr lang="ko-KR" altLang="en-US" dirty="0"/>
              <a:t>관계 편집</a:t>
            </a:r>
            <a:endParaRPr lang="en-US" altLang="ko-KR" dirty="0"/>
          </a:p>
          <a:p>
            <a:pPr lvl="1"/>
            <a:r>
              <a:rPr lang="ko-KR" altLang="en-US" dirty="0"/>
              <a:t>데이터소스가 </a:t>
            </a:r>
            <a:r>
              <a:rPr lang="en-US" altLang="ko-KR" dirty="0"/>
              <a:t>2</a:t>
            </a:r>
            <a:r>
              <a:rPr lang="ko-KR" altLang="en-US" dirty="0"/>
              <a:t>개 이상일때 보임</a:t>
            </a:r>
            <a:endParaRPr lang="en-US" altLang="ko-KR" dirty="0"/>
          </a:p>
          <a:p>
            <a:pPr lvl="1"/>
            <a:r>
              <a:rPr lang="ko-KR" altLang="en-US" dirty="0"/>
              <a:t>클릭 </a:t>
            </a:r>
            <a:r>
              <a:rPr lang="en-US" altLang="ko-KR" dirty="0"/>
              <a:t>&gt;</a:t>
            </a:r>
            <a:r>
              <a:rPr lang="ko-KR" altLang="en-US" dirty="0"/>
              <a:t> 관계 편집 모드로 변경됨 </a:t>
            </a:r>
            <a:r>
              <a:rPr lang="en-US" altLang="ko-KR" dirty="0">
                <a:solidFill>
                  <a:srgbClr val="00B0F0"/>
                </a:solidFill>
              </a:rPr>
              <a:t>☞</a:t>
            </a:r>
            <a:r>
              <a:rPr lang="ko-KR" altLang="en-US" dirty="0">
                <a:solidFill>
                  <a:srgbClr val="00B0F0"/>
                </a:solidFill>
              </a:rPr>
              <a:t>앞페이지</a:t>
            </a:r>
            <a:endParaRPr lang="en-US" altLang="ko-KR" dirty="0">
              <a:solidFill>
                <a:srgbClr val="00B0F0"/>
              </a:solidFill>
            </a:endParaRPr>
          </a:p>
        </p:txBody>
      </p:sp>
      <p:grpSp>
        <p:nvGrpSpPr>
          <p:cNvPr id="90" name="그룹 89"/>
          <p:cNvGrpSpPr/>
          <p:nvPr/>
        </p:nvGrpSpPr>
        <p:grpSpPr>
          <a:xfrm>
            <a:off x="3887123" y="6350851"/>
            <a:ext cx="2358094" cy="249130"/>
            <a:chOff x="4008125" y="6193790"/>
            <a:chExt cx="2358094" cy="249130"/>
          </a:xfrm>
        </p:grpSpPr>
        <p:sp>
          <p:nvSpPr>
            <p:cNvPr id="92" name="모서리가 둥근 직사각형 127"/>
            <p:cNvSpPr/>
            <p:nvPr/>
          </p:nvSpPr>
          <p:spPr>
            <a:xfrm>
              <a:off x="5197489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마침</a:t>
              </a:r>
              <a:endParaRPr lang="ko-KR" altLang="en-US" sz="8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97" name="모서리가 둥근 직사각형 127"/>
            <p:cNvSpPr/>
            <p:nvPr/>
          </p:nvSpPr>
          <p:spPr>
            <a:xfrm>
              <a:off x="4008125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취소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03390" y="699126"/>
            <a:ext cx="525395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[036.4]</a:t>
            </a:r>
            <a:endParaRPr lang="ko-KR" altLang="en-US" sz="5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5900168" y="4679430"/>
            <a:ext cx="1044372" cy="32728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DS name name...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2947927" y="3347922"/>
            <a:ext cx="1044372" cy="32728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DS name name...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5076487" y="2678848"/>
            <a:ext cx="1044372" cy="32728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DS name name...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4223894" y="4509324"/>
            <a:ext cx="1044372" cy="32728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DS name name...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6841312" y="4832666"/>
            <a:ext cx="189996" cy="189996"/>
          </a:xfrm>
          <a:prstGeom prst="rect">
            <a:avLst/>
          </a:prstGeom>
        </p:spPr>
      </p:pic>
      <p:sp>
        <p:nvSpPr>
          <p:cNvPr id="46" name="모서리가 둥근 직사각형 45"/>
          <p:cNvSpPr/>
          <p:nvPr/>
        </p:nvSpPr>
        <p:spPr>
          <a:xfrm rot="5400000" flipV="1">
            <a:off x="8193349" y="2037436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 rot="10800000" flipV="1">
            <a:off x="1687061" y="5886948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8261604" y="1774560"/>
            <a:ext cx="152756" cy="152756"/>
            <a:chOff x="8723054" y="4474149"/>
            <a:chExt cx="268546" cy="268546"/>
          </a:xfrm>
        </p:grpSpPr>
        <p:sp>
          <p:nvSpPr>
            <p:cNvPr id="11" name="액자 10"/>
            <p:cNvSpPr/>
            <p:nvPr/>
          </p:nvSpPr>
          <p:spPr>
            <a:xfrm>
              <a:off x="8759207" y="4510301"/>
              <a:ext cx="196240" cy="196240"/>
            </a:xfrm>
            <a:prstGeom prst="frame">
              <a:avLst>
                <a:gd name="adj1" fmla="val 20697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8723054" y="4585562"/>
              <a:ext cx="268546" cy="457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 rot="5400000">
              <a:off x="8723054" y="4585562"/>
              <a:ext cx="268546" cy="457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cxnSp>
        <p:nvCxnSpPr>
          <p:cNvPr id="18" name="구부러진 연결선[U] 17"/>
          <p:cNvCxnSpPr>
            <a:stCxn id="37" idx="3"/>
            <a:endCxn id="38" idx="1"/>
          </p:cNvCxnSpPr>
          <p:nvPr/>
        </p:nvCxnSpPr>
        <p:spPr>
          <a:xfrm flipV="1">
            <a:off x="3992299" y="2842490"/>
            <a:ext cx="1084188" cy="669074"/>
          </a:xfrm>
          <a:prstGeom prst="curvedConnector3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구부러진 연결선[U] 56"/>
          <p:cNvCxnSpPr>
            <a:stCxn id="37" idx="3"/>
            <a:endCxn id="36" idx="1"/>
          </p:cNvCxnSpPr>
          <p:nvPr/>
        </p:nvCxnSpPr>
        <p:spPr>
          <a:xfrm>
            <a:off x="3992299" y="3511564"/>
            <a:ext cx="1907869" cy="1331508"/>
          </a:xfrm>
          <a:prstGeom prst="curvedConnector3">
            <a:avLst>
              <a:gd name="adj1" fmla="val 75147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구부러진 연결선[U] 58"/>
          <p:cNvCxnSpPr>
            <a:stCxn id="39" idx="3"/>
            <a:endCxn id="36" idx="1"/>
          </p:cNvCxnSpPr>
          <p:nvPr/>
        </p:nvCxnSpPr>
        <p:spPr>
          <a:xfrm>
            <a:off x="5268266" y="4672966"/>
            <a:ext cx="631902" cy="170106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그림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274" y="1769835"/>
            <a:ext cx="132190" cy="132190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594" y="1774560"/>
            <a:ext cx="132190" cy="132190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7799446" y="2577248"/>
            <a:ext cx="203200" cy="203200"/>
          </a:xfrm>
          <a:prstGeom prst="rect">
            <a:avLst/>
          </a:prstGeom>
        </p:spPr>
      </p:pic>
      <p:sp>
        <p:nvSpPr>
          <p:cNvPr id="49" name="모서리가 둥근 직사각형 48"/>
          <p:cNvSpPr/>
          <p:nvPr/>
        </p:nvSpPr>
        <p:spPr>
          <a:xfrm>
            <a:off x="1693347" y="1756203"/>
            <a:ext cx="1044372" cy="19992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Add </a:t>
            </a:r>
            <a:r>
              <a:rPr kumimoji="1" lang="en-US" altLang="ko-KR" sz="700" b="1" dirty="0" err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datasource</a:t>
            </a:r>
            <a:endParaRPr kumimoji="1"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7623327" y="2598306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5860502" y="466035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7689800" y="160536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8284511" y="160536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4560224" y="3045481"/>
            <a:ext cx="189996" cy="189996"/>
          </a:xfrm>
          <a:prstGeom prst="rect">
            <a:avLst/>
          </a:prstGeom>
        </p:spPr>
      </p:pic>
      <p:sp>
        <p:nvSpPr>
          <p:cNvPr id="2" name="타원 1"/>
          <p:cNvSpPr/>
          <p:nvPr/>
        </p:nvSpPr>
        <p:spPr>
          <a:xfrm>
            <a:off x="5036671" y="2795602"/>
            <a:ext cx="94129" cy="94129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3944396" y="3464499"/>
            <a:ext cx="94129" cy="94129"/>
          </a:xfrm>
          <a:prstGeom prst="ellips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9" name="타원 68"/>
          <p:cNvSpPr/>
          <p:nvPr/>
        </p:nvSpPr>
        <p:spPr>
          <a:xfrm>
            <a:off x="4477920" y="287963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5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1693347" y="1648210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schemeClr val="bg1"/>
                </a:solidFill>
                <a:latin typeface="+mn-ea"/>
                <a:cs typeface="Nanum Gothic" charset="-127"/>
              </a:rPr>
              <a:t>6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2761611" y="164142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7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2864849" y="1749416"/>
            <a:ext cx="1044372" cy="199925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Edit</a:t>
            </a:r>
            <a:r>
              <a:rPr kumimoji="1" lang="ko-KR" altLang="en-US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associations</a:t>
            </a:r>
            <a:endParaRPr kumimoji="1"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854875" y="1756203"/>
            <a:ext cx="4456853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/>
              <a:t>You need to establish relationships between master </a:t>
            </a:r>
            <a:r>
              <a:rPr lang="en-US" altLang="ko-KR" sz="700" dirty="0" err="1"/>
              <a:t>datasources</a:t>
            </a:r>
            <a:r>
              <a:rPr lang="en-US" altLang="ko-KR" sz="700" dirty="0"/>
              <a:t> so that you can link charts</a:t>
            </a:r>
            <a:endParaRPr lang="ko-KR" altLang="en-US" sz="700" dirty="0"/>
          </a:p>
        </p:txBody>
      </p:sp>
      <p:sp>
        <p:nvSpPr>
          <p:cNvPr id="50" name="TextBox 49"/>
          <p:cNvSpPr txBox="1"/>
          <p:nvPr/>
        </p:nvSpPr>
        <p:spPr>
          <a:xfrm>
            <a:off x="4188256" y="999342"/>
            <a:ext cx="167033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00" b="1" dirty="0" smtClean="0">
                <a:solidFill>
                  <a:prstClr val="black"/>
                </a:solidFill>
                <a:latin typeface="+mn-ea"/>
                <a:cs typeface="Nanum Gothic" charset="-127"/>
              </a:rPr>
              <a:t>Data Associations information</a:t>
            </a:r>
            <a:endParaRPr lang="ko-KR" altLang="en-US" sz="900" b="1" dirty="0">
              <a:solidFill>
                <a:prstClr val="black"/>
              </a:solidFill>
              <a:latin typeface="+mn-ea"/>
              <a:cs typeface="Nanum Gothic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346576" y="1241190"/>
            <a:ext cx="339836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prstClr val="black"/>
                </a:solidFill>
                <a:latin typeface="+mn-ea"/>
                <a:cs typeface="Nanum Gothic" charset="-127"/>
              </a:rPr>
              <a:t>You can set up </a:t>
            </a:r>
            <a:r>
              <a:rPr lang="en-US" altLang="ko-KR" sz="1100" b="1" dirty="0">
                <a:solidFill>
                  <a:prstClr val="black"/>
                </a:solidFill>
                <a:latin typeface="+mn-ea"/>
                <a:cs typeface="Nanum Gothic" charset="-127"/>
              </a:rPr>
              <a:t>relationships between </a:t>
            </a:r>
            <a:r>
              <a:rPr lang="en-US" altLang="ko-KR" sz="1100" b="1" dirty="0" err="1">
                <a:solidFill>
                  <a:prstClr val="black"/>
                </a:solidFill>
                <a:latin typeface="+mn-ea"/>
                <a:cs typeface="Nanum Gothic" charset="-127"/>
              </a:rPr>
              <a:t>datasources</a:t>
            </a:r>
            <a:endParaRPr lang="ko-KR" altLang="en-US" sz="1100" b="1" dirty="0">
              <a:solidFill>
                <a:prstClr val="black"/>
              </a:solidFill>
              <a:latin typeface="+mn-ea"/>
              <a:cs typeface="Nanum Gothic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5728" y="578520"/>
            <a:ext cx="12116272" cy="6279480"/>
          </a:xfrm>
          <a:prstGeom prst="rect">
            <a:avLst/>
          </a:prstGeom>
          <a:noFill/>
          <a:ln w="92075">
            <a:solidFill>
              <a:srgbClr val="FF01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sz="700" dirty="0">
              <a:solidFill>
                <a:srgbClr val="7030A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5800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화살표 연결선 40"/>
          <p:cNvCxnSpPr>
            <a:endCxn id="38" idx="0"/>
          </p:cNvCxnSpPr>
          <p:nvPr/>
        </p:nvCxnSpPr>
        <p:spPr>
          <a:xfrm flipH="1">
            <a:off x="1221578" y="3909604"/>
            <a:ext cx="2" cy="188230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ko-KR" altLang="en-US" dirty="0">
                <a:latin typeface="+mn-ea"/>
                <a:ea typeface="+mn-ea"/>
              </a:rPr>
              <a:t>콘텐츠 생성 흐름 및 구조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ea typeface="+mn-ea"/>
                <a:cs typeface="Malgun Gothic" charset="-127"/>
              </a:rPr>
              <a:t>1.1 </a:t>
            </a:r>
            <a:r>
              <a:rPr kumimoji="1" lang="ko-KR" altLang="en-US" dirty="0">
                <a:latin typeface="+mn-ea"/>
                <a:ea typeface="+mn-ea"/>
              </a:rPr>
              <a:t>워크북 </a:t>
            </a:r>
            <a:r>
              <a:rPr kumimoji="1" lang="en-US" altLang="ko-KR" dirty="0">
                <a:latin typeface="+mn-ea"/>
                <a:ea typeface="+mn-ea"/>
              </a:rPr>
              <a:t>&amp; </a:t>
            </a:r>
            <a:r>
              <a:rPr kumimoji="1" lang="ko-KR" altLang="en-US" dirty="0">
                <a:latin typeface="+mn-ea"/>
                <a:ea typeface="+mn-ea"/>
              </a:rPr>
              <a:t>대시보드 생성 </a:t>
            </a:r>
            <a:r>
              <a:rPr kumimoji="1" lang="en-US" altLang="ko-KR" b="1" dirty="0">
                <a:latin typeface="+mn-ea"/>
                <a:ea typeface="+mn-ea"/>
              </a:rPr>
              <a:t>&gt;</a:t>
            </a:r>
            <a:r>
              <a:rPr kumimoji="1" lang="ko-KR" altLang="en-US" b="1" dirty="0">
                <a:latin typeface="+mn-ea"/>
                <a:ea typeface="+mn-ea"/>
              </a:rPr>
              <a:t> 시나리오 및 기본 정책</a:t>
            </a:r>
            <a:r>
              <a:rPr kumimoji="1" lang="en-US" altLang="ko-KR" b="1" dirty="0">
                <a:latin typeface="+mn-ea"/>
                <a:ea typeface="+mn-ea"/>
              </a:rPr>
              <a:t>(1)</a:t>
            </a:r>
            <a:endParaRPr kumimoji="1" lang="ko-KR" altLang="en-US" b="1" dirty="0">
              <a:latin typeface="+mn-ea"/>
              <a:ea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  <a:latin typeface="+mn-ea"/>
                <a:ea typeface="+mn-ea"/>
              </a:rPr>
              <a:pPr/>
              <a:t>4</a:t>
            </a:fld>
            <a:endParaRPr lang="ko-KR" altLang="en-US" dirty="0">
              <a:solidFill>
                <a:prstClr val="white">
                  <a:lumMod val="50000"/>
                </a:prstClr>
              </a:solidFill>
              <a:latin typeface="+mn-ea"/>
              <a:ea typeface="+mn-ea"/>
            </a:endParaRPr>
          </a:p>
        </p:txBody>
      </p:sp>
      <p:cxnSp>
        <p:nvCxnSpPr>
          <p:cNvPr id="39" name="직선 화살표 연결선 38"/>
          <p:cNvCxnSpPr>
            <a:endCxn id="78" idx="1"/>
          </p:cNvCxnSpPr>
          <p:nvPr/>
        </p:nvCxnSpPr>
        <p:spPr>
          <a:xfrm>
            <a:off x="1721641" y="1496880"/>
            <a:ext cx="223882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/>
          <p:cNvSpPr/>
          <p:nvPr/>
        </p:nvSpPr>
        <p:spPr>
          <a:xfrm>
            <a:off x="721516" y="1336146"/>
            <a:ext cx="1000125" cy="3214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워크북 기본정보 등록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1945523" y="1336146"/>
            <a:ext cx="1000125" cy="321468"/>
          </a:xfrm>
          <a:prstGeom prst="rect">
            <a:avLst/>
          </a:prstGeom>
          <a:solidFill>
            <a:srgbClr val="7F7F7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워크북 생성</a:t>
            </a:r>
            <a:endParaRPr kumimoji="1" lang="en-US" altLang="ko-KR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7741439" y="1325431"/>
            <a:ext cx="1000125" cy="3214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대시보드 구성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(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위젯추가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)</a:t>
            </a:r>
          </a:p>
        </p:txBody>
      </p:sp>
      <p:sp>
        <p:nvSpPr>
          <p:cNvPr id="84" name="직사각형 83"/>
          <p:cNvSpPr/>
          <p:nvPr/>
        </p:nvSpPr>
        <p:spPr>
          <a:xfrm>
            <a:off x="5906419" y="1325702"/>
            <a:ext cx="1000125" cy="321468"/>
          </a:xfrm>
          <a:prstGeom prst="rect">
            <a:avLst/>
          </a:prstGeom>
          <a:solidFill>
            <a:srgbClr val="7F7F7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대시보드 생성</a:t>
            </a:r>
            <a:endParaRPr kumimoji="1" lang="en-US" altLang="ko-KR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cxnSp>
        <p:nvCxnSpPr>
          <p:cNvPr id="103" name="직선 화살표 연결선 102"/>
          <p:cNvCxnSpPr/>
          <p:nvPr/>
        </p:nvCxnSpPr>
        <p:spPr>
          <a:xfrm>
            <a:off x="5688848" y="1486164"/>
            <a:ext cx="223882" cy="27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/>
          <p:cNvCxnSpPr>
            <a:endCxn id="79" idx="1"/>
          </p:cNvCxnSpPr>
          <p:nvPr/>
        </p:nvCxnSpPr>
        <p:spPr>
          <a:xfrm>
            <a:off x="6925279" y="1486164"/>
            <a:ext cx="816160" cy="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/>
          <p:cNvCxnSpPr>
            <a:stCxn id="79" idx="3"/>
            <a:endCxn id="82" idx="1"/>
          </p:cNvCxnSpPr>
          <p:nvPr/>
        </p:nvCxnSpPr>
        <p:spPr>
          <a:xfrm flipV="1">
            <a:off x="8741564" y="1485892"/>
            <a:ext cx="242617" cy="273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>
            <a:off x="4464841" y="1485892"/>
            <a:ext cx="223882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3464716" y="1325158"/>
            <a:ext cx="1000125" cy="3214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데이터소스 선택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4688723" y="1325158"/>
            <a:ext cx="1000125" cy="3214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대시보드 기본정보 등록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cxnSp>
        <p:nvCxnSpPr>
          <p:cNvPr id="71" name="꺾인 연결선[E] 70"/>
          <p:cNvCxnSpPr>
            <a:stCxn id="78" idx="3"/>
            <a:endCxn id="49" idx="1"/>
          </p:cNvCxnSpPr>
          <p:nvPr/>
        </p:nvCxnSpPr>
        <p:spPr>
          <a:xfrm flipV="1">
            <a:off x="2945648" y="1485892"/>
            <a:ext cx="519068" cy="10988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8984181" y="1325158"/>
            <a:ext cx="1000125" cy="321468"/>
          </a:xfrm>
          <a:prstGeom prst="rect">
            <a:avLst/>
          </a:prstGeom>
          <a:solidFill>
            <a:srgbClr val="7F7F7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차트</a:t>
            </a:r>
            <a:endParaRPr kumimoji="1" lang="en-US" altLang="ko-KR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8984181" y="1706607"/>
            <a:ext cx="1000125" cy="321468"/>
          </a:xfrm>
          <a:prstGeom prst="rect">
            <a:avLst/>
          </a:prstGeom>
          <a:solidFill>
            <a:srgbClr val="7F7F7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텍스트</a:t>
            </a:r>
            <a:endParaRPr kumimoji="1" lang="en-US" altLang="ko-KR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8984181" y="2088056"/>
            <a:ext cx="1000125" cy="321468"/>
          </a:xfrm>
          <a:prstGeom prst="rect">
            <a:avLst/>
          </a:prstGeom>
          <a:solidFill>
            <a:srgbClr val="7F7F7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필터</a:t>
            </a:r>
            <a:endParaRPr kumimoji="1" lang="en-US" altLang="ko-KR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8984181" y="2469505"/>
            <a:ext cx="1000125" cy="321468"/>
          </a:xfrm>
          <a:prstGeom prst="rect">
            <a:avLst/>
          </a:prstGeom>
          <a:solidFill>
            <a:srgbClr val="7F7F7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매개변수</a:t>
            </a:r>
            <a:endParaRPr kumimoji="1" lang="en-US" altLang="ko-KR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cxnSp>
        <p:nvCxnSpPr>
          <p:cNvPr id="102" name="직선 연결선[R] 101"/>
          <p:cNvCxnSpPr/>
          <p:nvPr/>
        </p:nvCxnSpPr>
        <p:spPr>
          <a:xfrm>
            <a:off x="3184415" y="980011"/>
            <a:ext cx="0" cy="20661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/>
          <p:cNvSpPr/>
          <p:nvPr/>
        </p:nvSpPr>
        <p:spPr>
          <a:xfrm>
            <a:off x="990657" y="987096"/>
            <a:ext cx="1723788" cy="23010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Depth 1 : Workbook</a:t>
            </a:r>
            <a:endParaRPr kumimoji="1"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4285947" y="987096"/>
            <a:ext cx="1723788" cy="23010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Depth 2 : Dashboard</a:t>
            </a:r>
            <a:endParaRPr kumimoji="1"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7741439" y="987096"/>
            <a:ext cx="2063728" cy="23010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Depth 3 : Widget (on editing dashboard)</a:t>
            </a:r>
            <a:endParaRPr kumimoji="1"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cxnSp>
        <p:nvCxnSpPr>
          <p:cNvPr id="112" name="직선 연결선[R] 111"/>
          <p:cNvCxnSpPr/>
          <p:nvPr/>
        </p:nvCxnSpPr>
        <p:spPr>
          <a:xfrm>
            <a:off x="7376852" y="980011"/>
            <a:ext cx="0" cy="20661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[E] 112"/>
          <p:cNvCxnSpPr>
            <a:stCxn id="79" idx="3"/>
            <a:endCxn id="87" idx="1"/>
          </p:cNvCxnSpPr>
          <p:nvPr/>
        </p:nvCxnSpPr>
        <p:spPr>
          <a:xfrm>
            <a:off x="8741564" y="1486165"/>
            <a:ext cx="242617" cy="381176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꺾인 연결선[E] 113"/>
          <p:cNvCxnSpPr>
            <a:stCxn id="79" idx="3"/>
            <a:endCxn id="88" idx="1"/>
          </p:cNvCxnSpPr>
          <p:nvPr/>
        </p:nvCxnSpPr>
        <p:spPr>
          <a:xfrm>
            <a:off x="8741564" y="1486165"/>
            <a:ext cx="242617" cy="762625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꺾인 연결선[E] 114"/>
          <p:cNvCxnSpPr>
            <a:stCxn id="79" idx="3"/>
            <a:endCxn id="95" idx="1"/>
          </p:cNvCxnSpPr>
          <p:nvPr/>
        </p:nvCxnSpPr>
        <p:spPr>
          <a:xfrm>
            <a:off x="8741564" y="1486165"/>
            <a:ext cx="242617" cy="1144074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10418694" y="5739389"/>
            <a:ext cx="1615198" cy="961121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0612285" y="6124347"/>
            <a:ext cx="1421607" cy="67779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92075" indent="-92075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Administrator</a:t>
            </a:r>
          </a:p>
          <a:p>
            <a:pPr marL="92075" indent="-92075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Manager</a:t>
            </a:r>
            <a:endParaRPr kumimoji="1"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0654958" y="5949417"/>
            <a:ext cx="423229" cy="16572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rPr>
              <a:t>페이지</a:t>
            </a:r>
            <a:endParaRPr kumimoji="1"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839" y="6190589"/>
            <a:ext cx="99875" cy="114143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481" y="6328629"/>
            <a:ext cx="113921" cy="113921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721515" y="5208079"/>
            <a:ext cx="1000125" cy="3214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대시보드 편집</a:t>
            </a:r>
          </a:p>
        </p:txBody>
      </p:sp>
      <p:grpSp>
        <p:nvGrpSpPr>
          <p:cNvPr id="36" name="그룹 35"/>
          <p:cNvGrpSpPr/>
          <p:nvPr/>
        </p:nvGrpSpPr>
        <p:grpSpPr>
          <a:xfrm>
            <a:off x="721515" y="5791904"/>
            <a:ext cx="1064419" cy="364330"/>
            <a:chOff x="4221956" y="3031687"/>
            <a:chExt cx="1064419" cy="364330"/>
          </a:xfrm>
        </p:grpSpPr>
        <p:sp>
          <p:nvSpPr>
            <p:cNvPr id="37" name="직사각형 36"/>
            <p:cNvSpPr/>
            <p:nvPr/>
          </p:nvSpPr>
          <p:spPr>
            <a:xfrm>
              <a:off x="4286250" y="3074549"/>
              <a:ext cx="1000125" cy="3214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차트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221956" y="3031687"/>
              <a:ext cx="1000125" cy="3214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위젯</a:t>
              </a: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2098096" y="5208079"/>
            <a:ext cx="1000125" cy="3214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데이터소스 미리보기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cxnSp>
        <p:nvCxnSpPr>
          <p:cNvPr id="43" name="꺾인 연결선[E] 42"/>
          <p:cNvCxnSpPr>
            <a:stCxn id="56" idx="2"/>
            <a:endCxn id="40" idx="0"/>
          </p:cNvCxnSpPr>
          <p:nvPr/>
        </p:nvCxnSpPr>
        <p:spPr>
          <a:xfrm rot="16200000" flipH="1">
            <a:off x="1658941" y="4268861"/>
            <a:ext cx="501856" cy="1376580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3079019" y="5147253"/>
            <a:ext cx="1655143" cy="38229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92075" indent="-92075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데이터 상세 정보 열람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pPr marL="179388" lvl="1" indent="-93663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그리드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/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통계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&amp;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스키마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72" y="5739909"/>
            <a:ext cx="113921" cy="113921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06" y="5151119"/>
            <a:ext cx="113921" cy="113921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1707263" y="3500185"/>
            <a:ext cx="1872124" cy="80981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92075" indent="-92075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대시보드 열람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pPr marL="92075" indent="-92075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워크북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/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대시보드 기본 정보 열람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pPr marL="92075" indent="-92075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댓글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pPr marL="92075" indent="-92075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워크북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/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대시보드 기본정보 수정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/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삭제</a:t>
            </a: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31" y="3999829"/>
            <a:ext cx="113921" cy="113921"/>
          </a:xfrm>
          <a:prstGeom prst="rect">
            <a:avLst/>
          </a:prstGeom>
        </p:spPr>
      </p:pic>
      <p:sp>
        <p:nvSpPr>
          <p:cNvPr id="53" name="직사각형 52"/>
          <p:cNvSpPr/>
          <p:nvPr/>
        </p:nvSpPr>
        <p:spPr>
          <a:xfrm>
            <a:off x="651206" y="3252759"/>
            <a:ext cx="1421607" cy="26062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kumimoji="1" lang="ko-KR" altLang="en-US" sz="700" b="1">
                <a:solidFill>
                  <a:schemeClr val="tx1"/>
                </a:solidFill>
                <a:latin typeface="+mn-ea"/>
                <a:cs typeface="Nanum Gothic" charset="-127"/>
              </a:rPr>
              <a:t>워크북 </a:t>
            </a:r>
            <a:r>
              <a:rPr kumimoji="1" lang="ko-KR" altLang="en-US" sz="700" b="1" dirty="0">
                <a:solidFill>
                  <a:schemeClr val="tx1"/>
                </a:solidFill>
                <a:latin typeface="+mn-ea"/>
                <a:cs typeface="Nanum Gothic" charset="-127"/>
              </a:rPr>
              <a:t>이하 뎁스 구조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721516" y="3588136"/>
            <a:ext cx="1000125" cy="3214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워크북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1835479" y="4385702"/>
            <a:ext cx="1000125" cy="3214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rPr>
              <a:t>대시보드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721516" y="4384755"/>
            <a:ext cx="1000125" cy="3214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rPr>
              <a:t>대시보드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2949443" y="4385702"/>
            <a:ext cx="1000125" cy="3214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...</a:t>
            </a:r>
            <a:endParaRPr kumimoji="1"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51206" y="719386"/>
            <a:ext cx="1421607" cy="26062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kumimoji="1" lang="ko-KR" altLang="en-US" sz="700" b="1" dirty="0">
                <a:solidFill>
                  <a:schemeClr val="tx1"/>
                </a:solidFill>
                <a:latin typeface="+mn-ea"/>
                <a:cs typeface="Nanum Gothic" charset="-127"/>
              </a:rPr>
              <a:t>콘텐츠 생성 흐름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098096" y="5791904"/>
            <a:ext cx="1000125" cy="3214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사용자정의 컬럼 추가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cxnSp>
        <p:nvCxnSpPr>
          <p:cNvPr id="65" name="꺾인 연결선[E] 64"/>
          <p:cNvCxnSpPr>
            <a:stCxn id="35" idx="2"/>
            <a:endCxn id="64" idx="0"/>
          </p:cNvCxnSpPr>
          <p:nvPr/>
        </p:nvCxnSpPr>
        <p:spPr>
          <a:xfrm rot="16200000" flipH="1">
            <a:off x="1778690" y="4972434"/>
            <a:ext cx="262357" cy="137658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그림 6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135" y="5739909"/>
            <a:ext cx="113921" cy="11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75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대시보드 열람</a:t>
            </a:r>
            <a:r>
              <a:rPr lang="en-US" altLang="ko-KR" dirty="0"/>
              <a:t> &amp; </a:t>
            </a:r>
            <a:r>
              <a:rPr lang="ko-KR" altLang="en-US" dirty="0"/>
              <a:t>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Linked </a:t>
            </a:r>
            <a:r>
              <a:rPr lang="ko-KR" altLang="en-US" dirty="0"/>
              <a:t>데이터 소스 연결</a:t>
            </a:r>
          </a:p>
          <a:p>
            <a:r>
              <a:rPr lang="ko-KR" altLang="en-US" dirty="0"/>
              <a:t>대시보드 </a:t>
            </a:r>
            <a:r>
              <a:rPr lang="ko-KR" altLang="en-US" dirty="0" err="1"/>
              <a:t>열람모드</a:t>
            </a:r>
            <a:endParaRPr lang="en-US" altLang="ko-KR" dirty="0"/>
          </a:p>
          <a:p>
            <a:r>
              <a:rPr lang="ko-KR" altLang="en-US" dirty="0"/>
              <a:t>대시보드 </a:t>
            </a:r>
            <a:r>
              <a:rPr lang="ko-KR" altLang="en-US" dirty="0" err="1"/>
              <a:t>편집모드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606118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직사각형 79"/>
          <p:cNvSpPr/>
          <p:nvPr/>
        </p:nvSpPr>
        <p:spPr>
          <a:xfrm>
            <a:off x="2127320" y="1539901"/>
            <a:ext cx="7104695" cy="2489554"/>
          </a:xfrm>
          <a:prstGeom prst="rect">
            <a:avLst/>
          </a:prstGeom>
          <a:noFill/>
          <a:ln w="63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데이터소스 연결이 만료 되었다면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사용자는 대시보드 진입시</a:t>
            </a:r>
            <a:r>
              <a:rPr lang="en-US" altLang="ko-KR" dirty="0"/>
              <a:t>,</a:t>
            </a:r>
            <a:r>
              <a:rPr lang="ko-KR" altLang="en-US" dirty="0"/>
              <a:t> 최근 설정된 필터 상태로 데이터소스가 갱신되는 프로그래스를 확인할 수 있다</a:t>
            </a:r>
            <a:endParaRPr lang="en-US" altLang="ko-KR" dirty="0"/>
          </a:p>
          <a:p>
            <a:pPr lvl="2"/>
            <a:r>
              <a:rPr lang="ko-KR" altLang="en-US" dirty="0"/>
              <a:t>만약 서로 다른 대시보드가 같은 데이터소스를 쓰고 있는 경우 프로그래스 바가 동일하게 보이면 됨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서로 다른 대시보드가 서로 다른 데이터소스를 쓰고 있으면 각각의 프로그래스 바가 보여지면 됨</a:t>
            </a:r>
          </a:p>
          <a:p>
            <a:pPr marL="85727" lvl="1" indent="0">
              <a:buNone/>
            </a:pPr>
            <a:r>
              <a:rPr lang="ko-KR" altLang="en-US" dirty="0"/>
              <a:t>중요</a:t>
            </a:r>
            <a:r>
              <a:rPr lang="en-US" altLang="ko-KR" dirty="0"/>
              <a:t>)</a:t>
            </a:r>
            <a:r>
              <a:rPr lang="ko-KR" altLang="en-US" dirty="0"/>
              <a:t> 관리자가 </a:t>
            </a:r>
            <a:r>
              <a:rPr lang="en-US" altLang="ko-KR" dirty="0"/>
              <a:t>essential filter</a:t>
            </a:r>
            <a:r>
              <a:rPr lang="ko-KR" altLang="en-US" dirty="0"/>
              <a:t> 재 설정이 필요하면 </a:t>
            </a:r>
            <a:r>
              <a:rPr lang="en-US" altLang="ko-KR" dirty="0"/>
              <a:t>filter</a:t>
            </a:r>
            <a:r>
              <a:rPr lang="ko-KR" altLang="en-US" dirty="0"/>
              <a:t> 설정에서 재설정 할 수 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marL="85727" lvl="1" indent="0">
              <a:buNone/>
            </a:pPr>
            <a:r>
              <a:rPr lang="en-US" altLang="ko-KR" dirty="0"/>
              <a:t>[</a:t>
            </a:r>
            <a:r>
              <a:rPr lang="ko-KR" altLang="en-US" dirty="0"/>
              <a:t>공통</a:t>
            </a:r>
            <a:r>
              <a:rPr lang="en-US" altLang="ko-KR" dirty="0"/>
              <a:t>]</a:t>
            </a:r>
          </a:p>
          <a:p>
            <a:pPr lvl="1"/>
            <a:r>
              <a:rPr lang="ko-KR" altLang="en-US" dirty="0">
                <a:sym typeface="Wingdings"/>
              </a:rPr>
              <a:t>대시보드 리스트에 </a:t>
            </a:r>
            <a:r>
              <a:rPr lang="en-US" altLang="ko-KR" dirty="0">
                <a:sym typeface="Wingdings"/>
              </a:rPr>
              <a:t>error </a:t>
            </a:r>
            <a:r>
              <a:rPr lang="ko-KR" altLang="en-US" dirty="0">
                <a:sym typeface="Wingdings"/>
              </a:rPr>
              <a:t>아이콘 표시</a:t>
            </a:r>
            <a:endParaRPr lang="en-US" altLang="ko-KR" dirty="0">
              <a:sym typeface="Wingdings"/>
            </a:endParaRPr>
          </a:p>
          <a:p>
            <a:pPr lvl="1"/>
            <a:r>
              <a:rPr lang="ko-KR" altLang="en-US" dirty="0">
                <a:sym typeface="Wingdings"/>
              </a:rPr>
              <a:t>데이터소스</a:t>
            </a:r>
            <a:r>
              <a:rPr lang="en-US" altLang="ko-KR" dirty="0">
                <a:sym typeface="Wingdings"/>
              </a:rPr>
              <a:t>,</a:t>
            </a:r>
            <a:r>
              <a:rPr lang="ko-KR" altLang="en-US" dirty="0">
                <a:sym typeface="Wingdings"/>
              </a:rPr>
              <a:t> 대시보드편집</a:t>
            </a:r>
            <a:r>
              <a:rPr lang="en-US" altLang="ko-KR" dirty="0">
                <a:sym typeface="Wingdings"/>
              </a:rPr>
              <a:t>,</a:t>
            </a:r>
            <a:r>
              <a:rPr lang="ko-KR" altLang="en-US" dirty="0">
                <a:sym typeface="Wingdings"/>
              </a:rPr>
              <a:t> 프리젠테이션</a:t>
            </a:r>
            <a:r>
              <a:rPr lang="en-US" altLang="ko-KR" dirty="0">
                <a:sym typeface="Wingdings"/>
              </a:rPr>
              <a:t>,</a:t>
            </a:r>
            <a:r>
              <a:rPr lang="ko-KR" altLang="en-US" dirty="0">
                <a:sym typeface="Wingdings"/>
              </a:rPr>
              <a:t> 위젯추가 버튼 안보임</a:t>
            </a:r>
            <a:endParaRPr lang="en-US" altLang="ko-KR" dirty="0">
              <a:sym typeface="Wingdings"/>
            </a:endParaRPr>
          </a:p>
          <a:p>
            <a:pPr lvl="1"/>
            <a:r>
              <a:rPr lang="ko-KR" altLang="en-US" dirty="0">
                <a:sym typeface="Wingdings"/>
              </a:rPr>
              <a:t>대시보드 메인 영역에 데이터 소스 없음을 알리는 문구  및 데이터소스 갱신을 시도할 수 있는 </a:t>
            </a:r>
            <a:r>
              <a:rPr lang="en-US" altLang="ko-KR" dirty="0">
                <a:sym typeface="Wingdings"/>
              </a:rPr>
              <a:t>UI</a:t>
            </a:r>
            <a:r>
              <a:rPr lang="ko-KR" altLang="en-US" dirty="0">
                <a:sym typeface="Wingdings"/>
              </a:rPr>
              <a:t> 표시</a:t>
            </a:r>
            <a:endParaRPr lang="en-US" altLang="ko-KR" dirty="0">
              <a:sym typeface="Wingdings"/>
            </a:endParaRPr>
          </a:p>
          <a:p>
            <a:endParaRPr lang="en-US" altLang="ko-KR" dirty="0">
              <a:sym typeface="Wingdings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/>
              <a:t>워크북 및 대시보드 열람모드 레이아웃 </a:t>
            </a:r>
            <a:r>
              <a:rPr lang="en-US" altLang="ko-KR"/>
              <a:t>(</a:t>
            </a:r>
            <a:r>
              <a:rPr lang="ko-KR" altLang="en-US"/>
              <a:t>데이터 소스 연결 해제</a:t>
            </a:r>
            <a:r>
              <a:rPr lang="en-US" altLang="ko-KR"/>
              <a:t>)</a:t>
            </a:r>
            <a:endParaRPr lang="ko-KR" altLang="en-US" dirty="0"/>
          </a:p>
        </p:txBody>
      </p:sp>
      <p:sp>
        <p:nvSpPr>
          <p:cNvPr id="12" name="제목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2.1</a:t>
            </a:r>
            <a:r>
              <a:rPr kumimoji="1" lang="ko-KR" altLang="en-US" dirty="0"/>
              <a:t> 연결형 데이터소스 만료 </a:t>
            </a:r>
          </a:p>
        </p:txBody>
      </p:sp>
      <p:sp>
        <p:nvSpPr>
          <p:cNvPr id="3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" t="6195" r="97195" b="91719"/>
          <a:stretch/>
        </p:blipFill>
        <p:spPr>
          <a:xfrm>
            <a:off x="1491095" y="1750565"/>
            <a:ext cx="124376" cy="124376"/>
          </a:xfrm>
          <a:prstGeom prst="rect">
            <a:avLst/>
          </a:prstGeom>
        </p:spPr>
      </p:pic>
      <p:sp>
        <p:nvSpPr>
          <p:cNvPr id="73" name="직사각형 72"/>
          <p:cNvSpPr/>
          <p:nvPr/>
        </p:nvSpPr>
        <p:spPr>
          <a:xfrm>
            <a:off x="1430997" y="1681474"/>
            <a:ext cx="244572" cy="263286"/>
          </a:xfrm>
          <a:prstGeom prst="rect">
            <a:avLst/>
          </a:prstGeom>
          <a:noFill/>
          <a:ln w="952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89889" y="4741095"/>
            <a:ext cx="3121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D</a:t>
            </a:r>
            <a:r>
              <a:rPr lang="en-US" altLang="ko-KR" sz="1600" b="0" i="0" dirty="0" err="1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atasource</a:t>
            </a:r>
            <a:r>
              <a:rPr lang="en-US" altLang="ko-KR" sz="1600" b="0" i="0" dirty="0">
                <a:solidFill>
                  <a:srgbClr val="FF0000"/>
                </a:solidFill>
                <a:latin typeface="+mn-ea"/>
                <a:cs typeface="Arial" panose="020B0604020202020204" pitchFamily="34" charset="0"/>
              </a:rPr>
              <a:t> is missing</a:t>
            </a:r>
            <a:endParaRPr lang="ko-KR" altLang="en-US" sz="1600" b="0" i="0" dirty="0">
              <a:solidFill>
                <a:srgbClr val="FF000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93916" y="4707557"/>
            <a:ext cx="4323884" cy="930494"/>
          </a:xfrm>
          <a:prstGeom prst="rect">
            <a:avLst/>
          </a:prstGeom>
          <a:noFill/>
          <a:ln w="63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60056" y="5078458"/>
            <a:ext cx="3410364" cy="26868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tlCol="0" anchor="t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엔진이상으로 데이터 소스를 사용할 수 없습니다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.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데이터 관리자에게 문의해 주세요</a:t>
            </a:r>
            <a:r>
              <a:rPr lang="en-US" altLang="ko-KR" sz="8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.</a:t>
            </a:r>
            <a:endParaRPr lang="en-US" altLang="ko-KR" sz="800" b="1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193916" y="4529194"/>
            <a:ext cx="1527139" cy="176336"/>
          </a:xfrm>
          <a:prstGeom prst="rect">
            <a:avLst/>
          </a:prstGeom>
          <a:solidFill>
            <a:srgbClr val="7030A0"/>
          </a:solidFill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데이터 소스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 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상태 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: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Disabled</a:t>
            </a:r>
            <a:endParaRPr kumimoji="1" lang="ko-KR" altLang="en-US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799" y="4846151"/>
            <a:ext cx="140516" cy="140516"/>
          </a:xfrm>
          <a:prstGeom prst="rect">
            <a:avLst/>
          </a:prstGeom>
        </p:spPr>
      </p:pic>
      <p:cxnSp>
        <p:nvCxnSpPr>
          <p:cNvPr id="43" name="꺾인 연결선[E] 42"/>
          <p:cNvCxnSpPr>
            <a:endCxn id="38" idx="1"/>
          </p:cNvCxnSpPr>
          <p:nvPr/>
        </p:nvCxnSpPr>
        <p:spPr>
          <a:xfrm rot="16200000" flipH="1">
            <a:off x="5610134" y="2933828"/>
            <a:ext cx="285495" cy="2480804"/>
          </a:xfrm>
          <a:prstGeom prst="bentConnector2">
            <a:avLst/>
          </a:prstGeom>
          <a:ln>
            <a:solidFill>
              <a:srgbClr val="FF0000"/>
            </a:solidFill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/>
          <p:cNvGrpSpPr/>
          <p:nvPr/>
        </p:nvGrpSpPr>
        <p:grpSpPr>
          <a:xfrm>
            <a:off x="2786413" y="3387462"/>
            <a:ext cx="2486534" cy="569531"/>
            <a:chOff x="1216958" y="1684348"/>
            <a:chExt cx="1636123" cy="374748"/>
          </a:xfrm>
        </p:grpSpPr>
        <p:sp>
          <p:nvSpPr>
            <p:cNvPr id="66" name="TextBox 65"/>
            <p:cNvSpPr txBox="1"/>
            <p:nvPr/>
          </p:nvSpPr>
          <p:spPr>
            <a:xfrm>
              <a:off x="1922860" y="1978090"/>
              <a:ext cx="208845" cy="810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Cancel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cxnSp>
          <p:nvCxnSpPr>
            <p:cNvPr id="53" name="직선 연결선[R] 52"/>
            <p:cNvCxnSpPr/>
            <p:nvPr userDrawn="1"/>
          </p:nvCxnSpPr>
          <p:spPr>
            <a:xfrm>
              <a:off x="1216958" y="1838452"/>
              <a:ext cx="1636123" cy="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[R] 56"/>
            <p:cNvCxnSpPr/>
            <p:nvPr userDrawn="1"/>
          </p:nvCxnSpPr>
          <p:spPr>
            <a:xfrm>
              <a:off x="1216958" y="1838452"/>
              <a:ext cx="813377" cy="0"/>
            </a:xfrm>
            <a:prstGeom prst="line">
              <a:avLst/>
            </a:prstGeom>
            <a:ln w="762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/>
            <p:nvPr userDrawn="1"/>
          </p:nvCxnSpPr>
          <p:spPr>
            <a:xfrm>
              <a:off x="1216958" y="1919154"/>
              <a:ext cx="537152" cy="0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 userDrawn="1"/>
          </p:nvSpPr>
          <p:spPr>
            <a:xfrm>
              <a:off x="1216958" y="1684348"/>
              <a:ext cx="1480018" cy="810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Ingestion might be taken maximum 5 minutes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61" name="TextBox 60"/>
            <p:cNvSpPr txBox="1"/>
            <p:nvPr userDrawn="1"/>
          </p:nvSpPr>
          <p:spPr>
            <a:xfrm>
              <a:off x="2722290" y="1697223"/>
              <a:ext cx="130791" cy="810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70%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108" name="직사각형 107"/>
          <p:cNvSpPr/>
          <p:nvPr/>
        </p:nvSpPr>
        <p:spPr>
          <a:xfrm>
            <a:off x="3356291" y="5381217"/>
            <a:ext cx="2136384" cy="19701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tlCol="0" anchor="t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800" b="1" u="sng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Try again</a:t>
            </a:r>
            <a:endParaRPr lang="en-US" altLang="ko-KR" sz="800" b="1" u="sng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786413" y="2151046"/>
            <a:ext cx="2578096" cy="348302"/>
            <a:chOff x="7635493" y="3280763"/>
            <a:chExt cx="1702665" cy="230031"/>
          </a:xfrm>
        </p:grpSpPr>
        <p:cxnSp>
          <p:nvCxnSpPr>
            <p:cNvPr id="112" name="직선 연결선[R] 111"/>
            <p:cNvCxnSpPr/>
            <p:nvPr/>
          </p:nvCxnSpPr>
          <p:spPr>
            <a:xfrm>
              <a:off x="7635493" y="3440554"/>
              <a:ext cx="1636123" cy="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화살표 연결선 112"/>
            <p:cNvCxnSpPr/>
            <p:nvPr/>
          </p:nvCxnSpPr>
          <p:spPr>
            <a:xfrm>
              <a:off x="7635493" y="3510794"/>
              <a:ext cx="241877" cy="0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화살표 연결선 113"/>
            <p:cNvCxnSpPr/>
            <p:nvPr/>
          </p:nvCxnSpPr>
          <p:spPr>
            <a:xfrm>
              <a:off x="8372381" y="3510794"/>
              <a:ext cx="241877" cy="0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화살표 연결선 114"/>
            <p:cNvCxnSpPr/>
            <p:nvPr/>
          </p:nvCxnSpPr>
          <p:spPr>
            <a:xfrm>
              <a:off x="9096281" y="3510794"/>
              <a:ext cx="241877" cy="0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/>
            <p:cNvSpPr txBox="1"/>
            <p:nvPr/>
          </p:nvSpPr>
          <p:spPr>
            <a:xfrm>
              <a:off x="7635493" y="3280763"/>
              <a:ext cx="254083" cy="711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Loading...</a:t>
              </a:r>
              <a:endPara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125" name="TextBox 124"/>
          <p:cNvSpPr txBox="1"/>
          <p:nvPr/>
        </p:nvSpPr>
        <p:spPr>
          <a:xfrm>
            <a:off x="2533848" y="1887361"/>
            <a:ext cx="3121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Preparing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datasource</a:t>
            </a:r>
            <a:endParaRPr lang="ko-KR" altLang="en-US" sz="1600" b="0" i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389" y="1967279"/>
            <a:ext cx="181006" cy="181006"/>
          </a:xfrm>
          <a:prstGeom prst="rect">
            <a:avLst/>
          </a:prstGeom>
        </p:spPr>
      </p:pic>
      <p:sp>
        <p:nvSpPr>
          <p:cNvPr id="128" name="TextBox 127"/>
          <p:cNvSpPr txBox="1"/>
          <p:nvPr/>
        </p:nvSpPr>
        <p:spPr>
          <a:xfrm>
            <a:off x="3859223" y="2592694"/>
            <a:ext cx="27090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Pause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cxnSp>
        <p:nvCxnSpPr>
          <p:cNvPr id="129" name="꺾인 연결선[E] 128"/>
          <p:cNvCxnSpPr>
            <a:stCxn id="108" idx="1"/>
          </p:cNvCxnSpPr>
          <p:nvPr/>
        </p:nvCxnSpPr>
        <p:spPr>
          <a:xfrm rot="10800000">
            <a:off x="2193915" y="2956804"/>
            <a:ext cx="1162376" cy="2522922"/>
          </a:xfrm>
          <a:prstGeom prst="bentConnector3">
            <a:avLst>
              <a:gd name="adj1" fmla="val 119667"/>
            </a:avLst>
          </a:prstGeom>
          <a:ln>
            <a:solidFill>
              <a:srgbClr val="FF0000"/>
            </a:solidFill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[E] 129"/>
          <p:cNvCxnSpPr>
            <a:endCxn id="20" idx="0"/>
          </p:cNvCxnSpPr>
          <p:nvPr/>
        </p:nvCxnSpPr>
        <p:spPr>
          <a:xfrm rot="5400000">
            <a:off x="4096132" y="4291210"/>
            <a:ext cx="676074" cy="156621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oval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꺾인 연결선[E] 130"/>
          <p:cNvCxnSpPr/>
          <p:nvPr/>
        </p:nvCxnSpPr>
        <p:spPr>
          <a:xfrm rot="5400000">
            <a:off x="3738811" y="3067042"/>
            <a:ext cx="558527" cy="127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직사각형 132"/>
          <p:cNvSpPr/>
          <p:nvPr/>
        </p:nvSpPr>
        <p:spPr>
          <a:xfrm>
            <a:off x="7385002" y="975503"/>
            <a:ext cx="2319437" cy="23386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6564784" y="4738643"/>
            <a:ext cx="2789552" cy="24802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상세케이스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)</a:t>
            </a:r>
          </a:p>
          <a:p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데이터 소스가 삭제되었거나 데이터 소스 관련 다른 오류가 있을 경우</a:t>
            </a:r>
          </a:p>
        </p:txBody>
      </p:sp>
      <p:sp>
        <p:nvSpPr>
          <p:cNvPr id="149" name="직사각형 148"/>
          <p:cNvSpPr/>
          <p:nvPr/>
        </p:nvSpPr>
        <p:spPr>
          <a:xfrm>
            <a:off x="2182741" y="1557462"/>
            <a:ext cx="3570140" cy="24802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상세케이스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)</a:t>
            </a:r>
          </a:p>
          <a:p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데이터소스 갱신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시도 직후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(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좌측에서 대시보드 선택 시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) 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데이터 소스가 준비중일 경우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7571943" y="2525547"/>
            <a:ext cx="41998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Continue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5859008" y="1902043"/>
            <a:ext cx="3318087" cy="885736"/>
          </a:xfrm>
          <a:prstGeom prst="rect">
            <a:avLst/>
          </a:prstGeom>
          <a:noFill/>
          <a:ln w="63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69" name="직사각형 168"/>
          <p:cNvSpPr/>
          <p:nvPr/>
        </p:nvSpPr>
        <p:spPr>
          <a:xfrm>
            <a:off x="5865989" y="1752915"/>
            <a:ext cx="1744802" cy="148614"/>
          </a:xfrm>
          <a:prstGeom prst="rect">
            <a:avLst/>
          </a:prstGeom>
          <a:solidFill>
            <a:srgbClr val="7030A0"/>
          </a:solidFill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데이터 소스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 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상태 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: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Preparing / 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로딩 중단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6993283" y="4150975"/>
            <a:ext cx="2238732" cy="3320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pPr marL="0" lvl="2"/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토스트 출력 </a:t>
            </a:r>
            <a:r>
              <a:rPr kumimoji="1" lang="mr-IN" altLang="ko-KR" sz="600" dirty="0">
                <a:solidFill>
                  <a:srgbClr val="00B0F0"/>
                </a:solidFill>
                <a:latin typeface="+mn-ea"/>
                <a:cs typeface="Nanum Gothic" charset="-127"/>
              </a:rPr>
              <a:t>☞ [0</a:t>
            </a:r>
            <a:r>
              <a:rPr kumimoji="1" lang="en-US" altLang="ko-KR" sz="600" dirty="0">
                <a:solidFill>
                  <a:srgbClr val="00B0F0"/>
                </a:solidFill>
                <a:latin typeface="+mn-ea"/>
                <a:cs typeface="Nanum Gothic" charset="-127"/>
              </a:rPr>
              <a:t>71</a:t>
            </a:r>
            <a:r>
              <a:rPr kumimoji="1" lang="mr-IN" altLang="ko-KR" sz="600" dirty="0">
                <a:solidFill>
                  <a:srgbClr val="00B0F0"/>
                </a:solidFill>
                <a:latin typeface="+mn-ea"/>
                <a:cs typeface="Nanum Gothic" charset="-127"/>
              </a:rPr>
              <a:t>.0]</a:t>
            </a:r>
            <a:r>
              <a:rPr kumimoji="1" lang="ko-KR" altLang="en-US" sz="600" dirty="0">
                <a:solidFill>
                  <a:srgbClr val="00B0F0"/>
                </a:solidFill>
                <a:latin typeface="+mn-ea"/>
                <a:cs typeface="Nanum Gothic" charset="-127"/>
              </a:rPr>
              <a:t> 데이터소스가 연결되었습니다</a:t>
            </a:r>
            <a:endParaRPr kumimoji="1" lang="en-US" altLang="ko-KR" sz="600" dirty="0">
              <a:solidFill>
                <a:srgbClr val="00B0F0"/>
              </a:solidFill>
              <a:latin typeface="+mn-ea"/>
              <a:cs typeface="Nanum Gothic" charset="-127"/>
            </a:endParaRPr>
          </a:p>
          <a:p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/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 대시보드 로딩 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(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데이터 소스 상태 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: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Enabled)</a:t>
            </a:r>
            <a:endParaRPr kumimoji="1" lang="ko-KR" altLang="en-US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7512849" y="3767309"/>
            <a:ext cx="45845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800" b="1" u="sng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Try again</a:t>
            </a:r>
            <a:endParaRPr lang="en-US" altLang="ko-KR" sz="800" b="1" u="sng" dirty="0">
              <a:latin typeface="+mn-ea"/>
              <a:cs typeface="Nanum Gothic" charset="-127"/>
            </a:endParaRPr>
          </a:p>
        </p:txBody>
      </p:sp>
      <p:grpSp>
        <p:nvGrpSpPr>
          <p:cNvPr id="222" name="그룹 221"/>
          <p:cNvGrpSpPr/>
          <p:nvPr/>
        </p:nvGrpSpPr>
        <p:grpSpPr>
          <a:xfrm>
            <a:off x="4581883" y="2648658"/>
            <a:ext cx="2335308" cy="1261169"/>
            <a:chOff x="5471953" y="2386795"/>
            <a:chExt cx="1445096" cy="1261169"/>
          </a:xfrm>
        </p:grpSpPr>
        <p:cxnSp>
          <p:nvCxnSpPr>
            <p:cNvPr id="175" name="꺾인 연결선[E] 174"/>
            <p:cNvCxnSpPr/>
            <p:nvPr/>
          </p:nvCxnSpPr>
          <p:spPr>
            <a:xfrm flipV="1">
              <a:off x="5471953" y="2386795"/>
              <a:ext cx="1445096" cy="3997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꺾인 연결선[E] 219"/>
            <p:cNvCxnSpPr/>
            <p:nvPr/>
          </p:nvCxnSpPr>
          <p:spPr>
            <a:xfrm flipV="1">
              <a:off x="5471953" y="3643967"/>
              <a:ext cx="1445096" cy="3997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7030A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/>
          <p:cNvSpPr txBox="1"/>
          <p:nvPr/>
        </p:nvSpPr>
        <p:spPr>
          <a:xfrm>
            <a:off x="6081857" y="1887361"/>
            <a:ext cx="3121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Progress is paused</a:t>
            </a:r>
            <a:endParaRPr lang="ko-KR" altLang="en-US" sz="1600" b="0" i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014514" y="3020557"/>
            <a:ext cx="3255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Ingestion is canceled</a:t>
            </a:r>
            <a:endParaRPr lang="ko-KR" altLang="en-US" sz="1600" b="0" i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533848" y="3020042"/>
            <a:ext cx="3121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Preparing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" panose="020B0604020202020204" pitchFamily="34" charset="0"/>
              </a:rPr>
              <a:t>datasource</a:t>
            </a:r>
            <a:endParaRPr lang="ko-KR" altLang="en-US" sz="1600" b="0" i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389" y="3099960"/>
            <a:ext cx="181006" cy="181006"/>
          </a:xfrm>
          <a:prstGeom prst="rect">
            <a:avLst/>
          </a:prstGeom>
        </p:spPr>
      </p:pic>
      <p:sp>
        <p:nvSpPr>
          <p:cNvPr id="74" name="직사각형 73"/>
          <p:cNvSpPr/>
          <p:nvPr/>
        </p:nvSpPr>
        <p:spPr>
          <a:xfrm>
            <a:off x="2192348" y="1752915"/>
            <a:ext cx="1744802" cy="148614"/>
          </a:xfrm>
          <a:prstGeom prst="rect">
            <a:avLst/>
          </a:prstGeom>
          <a:solidFill>
            <a:srgbClr val="7030A0"/>
          </a:solidFill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데이터 소스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 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상태 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: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Preparing / 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계산중 또는 버퍼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2191159" y="1902043"/>
            <a:ext cx="3417279" cy="885736"/>
          </a:xfrm>
          <a:prstGeom prst="rect">
            <a:avLst/>
          </a:prstGeom>
          <a:noFill/>
          <a:ln w="63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5859008" y="3028633"/>
            <a:ext cx="3318087" cy="943031"/>
          </a:xfrm>
          <a:prstGeom prst="rect">
            <a:avLst/>
          </a:prstGeom>
          <a:noFill/>
          <a:ln w="63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2191159" y="3028633"/>
            <a:ext cx="3417279" cy="943031"/>
          </a:xfrm>
          <a:prstGeom prst="rect">
            <a:avLst/>
          </a:prstGeom>
          <a:noFill/>
          <a:ln w="63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5865989" y="2880396"/>
            <a:ext cx="1744802" cy="148614"/>
          </a:xfrm>
          <a:prstGeom prst="rect">
            <a:avLst/>
          </a:prstGeom>
          <a:solidFill>
            <a:srgbClr val="7030A0"/>
          </a:solidFill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데이터 소스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 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상태 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: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Preparing / 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진행 중단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2192348" y="2880396"/>
            <a:ext cx="1744802" cy="148614"/>
          </a:xfrm>
          <a:prstGeom prst="rect">
            <a:avLst/>
          </a:prstGeom>
          <a:solidFill>
            <a:srgbClr val="7030A0"/>
          </a:solidFill>
          <a:ln w="63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데이터 소스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 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상태 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: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Preparing / 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진행중</a:t>
            </a: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250" y="3140450"/>
            <a:ext cx="140516" cy="140516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250" y="1967279"/>
            <a:ext cx="140516" cy="140516"/>
          </a:xfrm>
          <a:prstGeom prst="rect">
            <a:avLst/>
          </a:prstGeom>
        </p:spPr>
      </p:pic>
      <p:sp>
        <p:nvSpPr>
          <p:cNvPr id="65" name="직사각형 64"/>
          <p:cNvSpPr/>
          <p:nvPr/>
        </p:nvSpPr>
        <p:spPr>
          <a:xfrm>
            <a:off x="161381" y="503905"/>
            <a:ext cx="816032" cy="147765"/>
          </a:xfrm>
          <a:prstGeom prst="rect">
            <a:avLst/>
          </a:prstGeom>
          <a:solidFill>
            <a:srgbClr val="00B0F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Linked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 err="1">
                <a:solidFill>
                  <a:schemeClr val="bg1"/>
                </a:solidFill>
                <a:latin typeface="+mn-ea"/>
                <a:cs typeface="Nanum Gothic" charset="-127"/>
              </a:rPr>
              <a:t>datasource</a:t>
            </a:r>
            <a:endParaRPr kumimoji="1" lang="ko-KR" altLang="en-US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0336682" y="-424063"/>
            <a:ext cx="1855318" cy="42406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pPr marL="228600" lvl="0" indent="-228600" latinLnBrk="0">
              <a:buAutoNum type="arabicPeriod"/>
            </a:pPr>
            <a:r>
              <a:rPr kumimoji="1" lang="ko-KR" altLang="en-US" sz="600" dirty="0">
                <a:latin typeface="+mn-ea"/>
                <a:cs typeface="Nanum Gothic" charset="-127"/>
                <a:sym typeface="Wingdings"/>
              </a:rPr>
              <a:t>데이터소스 하나가 연결 끊어지면 관련 차트만 안나오는지</a:t>
            </a:r>
            <a:r>
              <a:rPr kumimoji="1" lang="en-US" altLang="ko-KR" sz="600" dirty="0">
                <a:latin typeface="+mn-ea"/>
                <a:cs typeface="Nanum Gothic" charset="-127"/>
                <a:sym typeface="Wingdings"/>
              </a:rPr>
              <a:t>?</a:t>
            </a:r>
            <a:r>
              <a:rPr kumimoji="1" lang="ko-KR" altLang="en-US" sz="600" dirty="0">
                <a:latin typeface="+mn-ea"/>
                <a:cs typeface="Nanum Gothic" charset="-127"/>
                <a:sym typeface="Wingdings"/>
              </a:rPr>
              <a:t> 대시보드 전체가 안보여야 하는지</a:t>
            </a:r>
            <a:r>
              <a:rPr kumimoji="1" lang="en-US" altLang="ko-KR" sz="600" dirty="0">
                <a:latin typeface="+mn-ea"/>
                <a:cs typeface="Nanum Gothic" charset="-127"/>
                <a:sym typeface="Wingdings"/>
              </a:rPr>
              <a:t>?</a:t>
            </a:r>
            <a:r>
              <a:rPr kumimoji="1" lang="ko-KR" altLang="en-US" sz="600" dirty="0">
                <a:latin typeface="+mn-ea"/>
                <a:cs typeface="Nanum Gothic" charset="-127"/>
                <a:sym typeface="Wingdings"/>
              </a:rPr>
              <a:t>   부분 동작함</a:t>
            </a:r>
            <a:endParaRPr kumimoji="1" lang="en-US" altLang="ko-KR" sz="600" dirty="0">
              <a:latin typeface="+mn-ea"/>
              <a:cs typeface="Nanum Gothic" charset="-127"/>
              <a:sym typeface="Wingdings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CAF54567-9554-C94C-932F-8785841A3240}"/>
              </a:ext>
            </a:extLst>
          </p:cNvPr>
          <p:cNvSpPr/>
          <p:nvPr/>
        </p:nvSpPr>
        <p:spPr>
          <a:xfrm>
            <a:off x="10064680" y="1899380"/>
            <a:ext cx="2037906" cy="400764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53211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텍스트 개체 틀 4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네비게이션 </a:t>
            </a:r>
            <a:r>
              <a:rPr kumimoji="1" lang="en-US" altLang="ko-KR" dirty="0"/>
              <a:t>&amp;</a:t>
            </a:r>
            <a:r>
              <a:rPr kumimoji="1" lang="ko-KR" altLang="en-US" dirty="0"/>
              <a:t> 워크북 타이틀 여역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네비게이션 버튼 호버</a:t>
            </a:r>
            <a:r>
              <a:rPr kumimoji="1" lang="en-US" altLang="ko-KR" dirty="0"/>
              <a:t> &gt; </a:t>
            </a:r>
          </a:p>
          <a:p>
            <a:pPr lvl="1"/>
            <a:r>
              <a:rPr kumimoji="1" lang="ko-KR" altLang="en-US" dirty="0"/>
              <a:t>워크북 아이콘 </a:t>
            </a:r>
            <a:r>
              <a:rPr kumimoji="1" lang="en-US" altLang="ko-KR" dirty="0"/>
              <a:t>+</a:t>
            </a:r>
            <a:r>
              <a:rPr kumimoji="1" lang="ko-KR" altLang="en-US" dirty="0"/>
              <a:t> 이름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이름이 길어질 경우 말줄이 표시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더보기 메뉴 클릭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해당 팝업 출력</a:t>
            </a:r>
            <a:endParaRPr kumimoji="1" lang="en-US" altLang="ko-KR" dirty="0"/>
          </a:p>
          <a:p>
            <a:pPr lvl="2"/>
            <a:r>
              <a:rPr kumimoji="1" lang="en-US" altLang="ko-KR" dirty="0">
                <a:solidFill>
                  <a:srgbClr val="FF0000"/>
                </a:solidFill>
              </a:rPr>
              <a:t>(</a:t>
            </a:r>
            <a:r>
              <a:rPr kumimoji="1" lang="ko-KR" altLang="en-US" dirty="0">
                <a:solidFill>
                  <a:srgbClr val="FF0000"/>
                </a:solidFill>
              </a:rPr>
              <a:t>작성자</a:t>
            </a:r>
            <a:r>
              <a:rPr kumimoji="1" lang="en-US" altLang="ko-KR" dirty="0">
                <a:solidFill>
                  <a:srgbClr val="FF0000"/>
                </a:solidFill>
              </a:rPr>
              <a:t>/</a:t>
            </a:r>
            <a:r>
              <a:rPr kumimoji="1" lang="ko-KR" altLang="en-US" dirty="0">
                <a:solidFill>
                  <a:srgbClr val="FF0000"/>
                </a:solidFill>
              </a:rPr>
              <a:t>관리자</a:t>
            </a:r>
            <a:r>
              <a:rPr kumimoji="1" lang="en-US" altLang="ko-KR" dirty="0">
                <a:solidFill>
                  <a:srgbClr val="FF0000"/>
                </a:solidFill>
              </a:rPr>
              <a:t>) </a:t>
            </a:r>
            <a:r>
              <a:rPr kumimoji="1" lang="ko-KR" altLang="en-US" dirty="0"/>
              <a:t>이름</a:t>
            </a:r>
            <a:r>
              <a:rPr kumimoji="1" lang="en-US" altLang="ko-KR" dirty="0"/>
              <a:t>/</a:t>
            </a:r>
            <a:r>
              <a:rPr kumimoji="1" lang="ko-KR" altLang="en-US" dirty="0"/>
              <a:t>설명 수정 클릭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해당 팝업 출력</a:t>
            </a:r>
            <a:r>
              <a:rPr lang="ko-KR" altLang="en-US" dirty="0">
                <a:solidFill>
                  <a:srgbClr val="00B0F0"/>
                </a:solidFill>
              </a:rPr>
              <a:t> ☞</a:t>
            </a:r>
            <a:r>
              <a:rPr kumimoji="1" lang="mr-IN" altLang="ko-KR" dirty="0">
                <a:solidFill>
                  <a:srgbClr val="00B0F0"/>
                </a:solidFill>
              </a:rPr>
              <a:t>[031.0]</a:t>
            </a:r>
            <a:endParaRPr kumimoji="1" lang="en-US" altLang="ko-KR" dirty="0">
              <a:solidFill>
                <a:srgbClr val="00B0F0"/>
              </a:solidFill>
            </a:endParaRPr>
          </a:p>
          <a:p>
            <a:pPr lvl="2"/>
            <a:r>
              <a:rPr kumimoji="1" lang="en-US" altLang="ko-KR" dirty="0">
                <a:solidFill>
                  <a:srgbClr val="FF0000"/>
                </a:solidFill>
              </a:rPr>
              <a:t>(</a:t>
            </a:r>
            <a:r>
              <a:rPr kumimoji="1" lang="ko-KR" altLang="en-US" dirty="0">
                <a:solidFill>
                  <a:srgbClr val="FF0000"/>
                </a:solidFill>
              </a:rPr>
              <a:t>작성자</a:t>
            </a:r>
            <a:r>
              <a:rPr kumimoji="1" lang="en-US" altLang="ko-KR" dirty="0">
                <a:solidFill>
                  <a:srgbClr val="FF0000"/>
                </a:solidFill>
              </a:rPr>
              <a:t>/</a:t>
            </a:r>
            <a:r>
              <a:rPr kumimoji="1" lang="ko-KR" altLang="en-US" dirty="0">
                <a:solidFill>
                  <a:srgbClr val="FF0000"/>
                </a:solidFill>
              </a:rPr>
              <a:t>관리자</a:t>
            </a:r>
            <a:r>
              <a:rPr kumimoji="1" lang="en-US" altLang="ko-KR" dirty="0">
                <a:solidFill>
                  <a:srgbClr val="FF0000"/>
                </a:solidFill>
              </a:rPr>
              <a:t>) </a:t>
            </a:r>
            <a:r>
              <a:rPr kumimoji="1" lang="ko-KR" altLang="en-US" dirty="0"/>
              <a:t>이 워크북 삭제 클릭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워크북 삭제 확인 팝업 출력</a:t>
            </a:r>
            <a:r>
              <a:rPr lang="ko-KR" altLang="en-US" dirty="0">
                <a:solidFill>
                  <a:srgbClr val="00B0F0"/>
                </a:solidFill>
              </a:rPr>
              <a:t> ☞</a:t>
            </a:r>
            <a:r>
              <a:rPr lang="en-US" altLang="ko-KR" dirty="0">
                <a:solidFill>
                  <a:srgbClr val="00B0F0"/>
                </a:solidFill>
              </a:rPr>
              <a:t>[012.0]</a:t>
            </a:r>
          </a:p>
          <a:p>
            <a:r>
              <a:rPr lang="ko-KR" altLang="en-US" dirty="0"/>
              <a:t>대시보드 </a:t>
            </a:r>
            <a:r>
              <a:rPr lang="en-US" altLang="ko-KR" dirty="0"/>
              <a:t>/</a:t>
            </a:r>
            <a:r>
              <a:rPr lang="ko-KR" altLang="en-US" dirty="0"/>
              <a:t> 댓글 영역</a:t>
            </a:r>
            <a:r>
              <a:rPr lang="en-US" altLang="ko-KR" dirty="0"/>
              <a:t>	</a:t>
            </a:r>
          </a:p>
          <a:p>
            <a:pPr lvl="1"/>
            <a:r>
              <a:rPr kumimoji="1" lang="ko-KR" altLang="en-US" dirty="0"/>
              <a:t>대시보드탭에서 첫번째 대시보드 선택 상태가 </a:t>
            </a:r>
            <a:r>
              <a:rPr kumimoji="1" lang="en-US" altLang="ko-KR" dirty="0"/>
              <a:t>default</a:t>
            </a:r>
            <a:r>
              <a:rPr lang="ko-KR" altLang="en-US" dirty="0">
                <a:solidFill>
                  <a:srgbClr val="00B0F0"/>
                </a:solidFill>
              </a:rPr>
              <a:t> ☞뒤페이지</a:t>
            </a:r>
            <a:endParaRPr lang="en-US" altLang="ko-KR" dirty="0">
              <a:solidFill>
                <a:srgbClr val="00B0F0"/>
              </a:solidFill>
            </a:endParaRPr>
          </a:p>
          <a:p>
            <a:r>
              <a:rPr kumimoji="1" lang="ko-KR" altLang="en-US" dirty="0"/>
              <a:t>메인 영역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타이틀 영역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대시보드 이름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설명 </a:t>
            </a:r>
            <a:r>
              <a:rPr kumimoji="1" lang="en-US" altLang="ko-KR" dirty="0">
                <a:solidFill>
                  <a:srgbClr val="FF0000"/>
                </a:solidFill>
              </a:rPr>
              <a:t>(</a:t>
            </a:r>
            <a:r>
              <a:rPr kumimoji="1" lang="ko-KR" altLang="en-US" dirty="0">
                <a:solidFill>
                  <a:srgbClr val="FF0000"/>
                </a:solidFill>
              </a:rPr>
              <a:t>작성자</a:t>
            </a:r>
            <a:r>
              <a:rPr kumimoji="1" lang="en-US" altLang="ko-KR" dirty="0">
                <a:solidFill>
                  <a:srgbClr val="FF0000"/>
                </a:solidFill>
              </a:rPr>
              <a:t>/</a:t>
            </a:r>
            <a:r>
              <a:rPr kumimoji="1" lang="ko-KR" altLang="en-US" dirty="0">
                <a:solidFill>
                  <a:srgbClr val="FF0000"/>
                </a:solidFill>
              </a:rPr>
              <a:t>관리자</a:t>
            </a:r>
            <a:r>
              <a:rPr kumimoji="1" lang="en-US" altLang="ko-KR" dirty="0">
                <a:solidFill>
                  <a:srgbClr val="FF0000"/>
                </a:solidFill>
              </a:rPr>
              <a:t>) </a:t>
            </a:r>
            <a:r>
              <a:rPr kumimoji="1" lang="ko-KR" altLang="en-US" dirty="0"/>
              <a:t>호버</a:t>
            </a:r>
            <a:r>
              <a:rPr kumimoji="1" lang="en-US" altLang="ko-KR" dirty="0"/>
              <a:t> &gt; </a:t>
            </a:r>
            <a:r>
              <a:rPr kumimoji="1" lang="ko-KR" altLang="en-US" dirty="0"/>
              <a:t>편집가능 </a:t>
            </a:r>
            <a:r>
              <a:rPr kumimoji="1" lang="en-US" altLang="ko-KR" dirty="0"/>
              <a:t>UI</a:t>
            </a:r>
            <a:r>
              <a:rPr kumimoji="1" lang="ko-KR" altLang="en-US" dirty="0"/>
              <a:t> 출력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데이터소스 동기화</a:t>
            </a:r>
            <a:endParaRPr kumimoji="1" lang="en-US" altLang="ko-KR" dirty="0"/>
          </a:p>
          <a:p>
            <a:pPr lvl="2"/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  <a:sym typeface="Wingdings"/>
              </a:rPr>
              <a:t>대시보드의 데이터소스 동기화 간격 시간 설정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  <a:sym typeface="Wingdings"/>
              </a:rPr>
              <a:t>.</a:t>
            </a:r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  <a:sym typeface="Wingdings"/>
              </a:rPr>
              <a:t> 대시보드 종속적임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  <a:sym typeface="Wingdings"/>
              </a:rPr>
              <a:t>.</a:t>
            </a:r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  <a:sym typeface="Wingdings"/>
              </a:rPr>
              <a:t> 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  <a:sym typeface="Wingdings"/>
              </a:rPr>
              <a:t>(</a:t>
            </a:r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  <a:sym typeface="Wingdings"/>
              </a:rPr>
              <a:t>차트별로 동기화 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  <a:sym typeface="Wingdings"/>
              </a:rPr>
              <a:t>on/off</a:t>
            </a:r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  <a:sym typeface="Wingdings"/>
              </a:rPr>
              <a:t> 가능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  <a:sym typeface="Wingdings"/>
              </a:rPr>
              <a:t>)</a:t>
            </a:r>
          </a:p>
          <a:p>
            <a:pPr lvl="2"/>
            <a:r>
              <a:rPr lang="ko-KR" altLang="en-US" dirty="0">
                <a:latin typeface="+mn-ea"/>
              </a:rPr>
              <a:t>설정안함</a:t>
            </a:r>
            <a:r>
              <a:rPr lang="en-US" altLang="ko-KR" dirty="0">
                <a:latin typeface="+mn-ea"/>
              </a:rPr>
              <a:t>(default)/1</a:t>
            </a:r>
            <a:r>
              <a:rPr lang="ko-KR" altLang="en-US" dirty="0">
                <a:latin typeface="+mn-ea"/>
              </a:rPr>
              <a:t>초</a:t>
            </a:r>
            <a:r>
              <a:rPr lang="en-US" altLang="ko-KR" dirty="0">
                <a:latin typeface="+mn-ea"/>
              </a:rPr>
              <a:t>/5</a:t>
            </a:r>
            <a:r>
              <a:rPr lang="ko-KR" altLang="en-US" dirty="0">
                <a:latin typeface="+mn-ea"/>
              </a:rPr>
              <a:t>초</a:t>
            </a:r>
            <a:r>
              <a:rPr lang="en-US" altLang="ko-KR" dirty="0">
                <a:latin typeface="+mn-ea"/>
              </a:rPr>
              <a:t>/10</a:t>
            </a:r>
            <a:r>
              <a:rPr lang="ko-KR" altLang="en-US" dirty="0">
                <a:latin typeface="+mn-ea"/>
              </a:rPr>
              <a:t>초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30</a:t>
            </a:r>
            <a:r>
              <a:rPr lang="ko-KR" altLang="en-US" dirty="0">
                <a:latin typeface="+mn-ea"/>
              </a:rPr>
              <a:t>초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60</a:t>
            </a:r>
            <a:r>
              <a:rPr lang="ko-KR" altLang="en-US" dirty="0">
                <a:latin typeface="+mn-ea"/>
              </a:rPr>
              <a:t>초</a:t>
            </a:r>
            <a:endParaRPr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solidFill>
                  <a:srgbClr val="FF0000"/>
                </a:solidFill>
                <a:latin typeface="+mn-ea"/>
                <a:ea typeface="Nanum Gothic" charset="-127"/>
                <a:cs typeface="Nanum Gothic" charset="-127"/>
              </a:rPr>
              <a:t>중요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  <a:ea typeface="Nanum Gothic" charset="-127"/>
                <a:cs typeface="Nanum Gothic" charset="-127"/>
              </a:rPr>
              <a:t>)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  <a:ea typeface="Nanum Gothic" charset="-127"/>
                <a:cs typeface="Nanum Gothic" charset="-127"/>
              </a:rPr>
              <a:t> 데이터소스 동기화 시간 설정 시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  <a:ea typeface="Nanum Gothic" charset="-127"/>
                <a:cs typeface="Nanum Gothic" charset="-127"/>
              </a:rPr>
              <a:t>,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  <a:ea typeface="Nanum Gothic" charset="-127"/>
                <a:cs typeface="Nanum Gothic" charset="-127"/>
              </a:rPr>
              <a:t> 대시보드 로딩 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  <a:ea typeface="Nanum Gothic" charset="-127"/>
                <a:cs typeface="Nanum Gothic" charset="-127"/>
              </a:rPr>
              <a:t>UI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  <a:ea typeface="Nanum Gothic" charset="-127"/>
                <a:cs typeface="Nanum Gothic" charset="-127"/>
              </a:rPr>
              <a:t>는 보이지 안하야 함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  <a:ea typeface="Nanum Gothic" charset="-127"/>
                <a:cs typeface="Nanum Gothic" charset="-127"/>
              </a:rPr>
              <a:t>.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  <a:ea typeface="Nanum Gothic" charset="-127"/>
                <a:cs typeface="Nanum Gothic" charset="-127"/>
              </a:rPr>
              <a:t> 미니맵 설정도 유지되어야 함</a:t>
            </a:r>
            <a:endParaRPr kumimoji="1" lang="en-US" altLang="ko-KR" dirty="0">
              <a:latin typeface="+mn-ea"/>
              <a:ea typeface="Nanum Gothic" charset="-127"/>
              <a:cs typeface="Nanum Gothic" charset="-127"/>
            </a:endParaRPr>
          </a:p>
          <a:p>
            <a:pPr lvl="1"/>
            <a:r>
              <a:rPr kumimoji="1" lang="ko-KR" altLang="en-US" dirty="0">
                <a:latin typeface="+mn-ea"/>
                <a:ea typeface="Nanum Gothic" charset="-127"/>
                <a:cs typeface="Nanum Gothic" charset="-127"/>
              </a:rPr>
              <a:t>데이터소스 새로고침</a:t>
            </a:r>
            <a:endParaRPr kumimoji="1" lang="en-US" altLang="ko-KR" dirty="0">
              <a:latin typeface="+mn-ea"/>
              <a:ea typeface="Nanum Gothic" charset="-127"/>
              <a:cs typeface="Nanum Gothic" charset="-127"/>
            </a:endParaRPr>
          </a:p>
          <a:p>
            <a:pPr lvl="2"/>
            <a:r>
              <a:rPr kumimoji="1" lang="ko-KR" altLang="en-US" dirty="0">
                <a:latin typeface="+mn-ea"/>
                <a:ea typeface="Nanum Gothic" charset="-127"/>
                <a:cs typeface="Nanum Gothic" charset="-127"/>
              </a:rPr>
              <a:t>클릭 </a:t>
            </a:r>
            <a:r>
              <a:rPr kumimoji="1" lang="en-US" altLang="ko-KR" dirty="0">
                <a:latin typeface="+mn-ea"/>
                <a:ea typeface="Nanum Gothic" charset="-127"/>
                <a:cs typeface="Nanum Gothic" charset="-127"/>
              </a:rPr>
              <a:t>&gt;</a:t>
            </a:r>
            <a:r>
              <a:rPr kumimoji="1" lang="ko-KR" altLang="en-US" dirty="0">
                <a:latin typeface="+mn-ea"/>
                <a:ea typeface="Nanum Gothic" charset="-127"/>
                <a:cs typeface="Nanum Gothic" charset="-127"/>
              </a:rPr>
              <a:t> 데이터소스가 즉시 동기화됨</a:t>
            </a:r>
            <a:endParaRPr kumimoji="1" lang="ko-KR" altLang="en-US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vl="1"/>
            <a:r>
              <a:rPr kumimoji="1" lang="ko-KR" altLang="en-US" dirty="0"/>
              <a:t>데이터 미리보기 버튼 클릭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해당 팝업 출력</a:t>
            </a:r>
            <a:r>
              <a:rPr lang="ko-KR" altLang="en-US" dirty="0">
                <a:solidFill>
                  <a:srgbClr val="00B0F0"/>
                </a:solidFill>
              </a:rPr>
              <a:t> ☞</a:t>
            </a:r>
            <a:r>
              <a:rPr lang="mr-IN" altLang="ko-KR" dirty="0">
                <a:solidFill>
                  <a:srgbClr val="00B0F0"/>
                </a:solidFill>
              </a:rPr>
              <a:t> [064.1]</a:t>
            </a:r>
            <a:r>
              <a:rPr kumimoji="1" lang="en-US" altLang="ko-KR" dirty="0">
                <a:solidFill>
                  <a:srgbClr val="00B0F0"/>
                </a:solidFill>
              </a:rPr>
              <a:t> 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프리젠테이션 뷰 버튼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lvl="1"/>
            <a:r>
              <a:rPr kumimoji="1" lang="en-US" altLang="ko-KR" dirty="0">
                <a:solidFill>
                  <a:srgbClr val="FF0000"/>
                </a:solidFill>
              </a:rPr>
              <a:t>(</a:t>
            </a:r>
            <a:r>
              <a:rPr kumimoji="1" lang="ko-KR" altLang="en-US" dirty="0">
                <a:solidFill>
                  <a:srgbClr val="FF0000"/>
                </a:solidFill>
              </a:rPr>
              <a:t>작성자</a:t>
            </a:r>
            <a:r>
              <a:rPr kumimoji="1" lang="en-US" altLang="ko-KR" dirty="0">
                <a:solidFill>
                  <a:srgbClr val="FF0000"/>
                </a:solidFill>
              </a:rPr>
              <a:t>/</a:t>
            </a:r>
            <a:r>
              <a:rPr kumimoji="1" lang="ko-KR" altLang="en-US" dirty="0">
                <a:solidFill>
                  <a:srgbClr val="FF0000"/>
                </a:solidFill>
              </a:rPr>
              <a:t>관리자</a:t>
            </a:r>
            <a:r>
              <a:rPr kumimoji="1" lang="en-US" altLang="ko-KR" dirty="0">
                <a:solidFill>
                  <a:srgbClr val="FF0000"/>
                </a:solidFill>
              </a:rPr>
              <a:t>) </a:t>
            </a:r>
            <a:r>
              <a:rPr kumimoji="1" lang="ko-KR" altLang="en-US" dirty="0"/>
              <a:t>대시보드 편집 버튼 클릭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해당 화면으로 이동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더보기 버튼 클릭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해당 팝업 출력</a:t>
            </a:r>
            <a:endParaRPr kumimoji="1" lang="en-US" altLang="ko-KR" dirty="0"/>
          </a:p>
          <a:p>
            <a:pPr lvl="2"/>
            <a:r>
              <a:rPr kumimoji="1" lang="en-US" altLang="ko-KR" dirty="0">
                <a:solidFill>
                  <a:srgbClr val="FF0000"/>
                </a:solidFill>
              </a:rPr>
              <a:t>(</a:t>
            </a:r>
            <a:r>
              <a:rPr kumimoji="1" lang="ko-KR" altLang="en-US" dirty="0">
                <a:solidFill>
                  <a:srgbClr val="FF0000"/>
                </a:solidFill>
              </a:rPr>
              <a:t>작성자</a:t>
            </a:r>
            <a:r>
              <a:rPr kumimoji="1" lang="en-US" altLang="ko-KR" dirty="0">
                <a:solidFill>
                  <a:srgbClr val="FF0000"/>
                </a:solidFill>
              </a:rPr>
              <a:t>/</a:t>
            </a:r>
            <a:r>
              <a:rPr kumimoji="1" lang="ko-KR" altLang="en-US" dirty="0">
                <a:solidFill>
                  <a:srgbClr val="FF0000"/>
                </a:solidFill>
              </a:rPr>
              <a:t>관리자</a:t>
            </a:r>
            <a:r>
              <a:rPr kumimoji="1" lang="en-US" altLang="ko-KR" dirty="0">
                <a:solidFill>
                  <a:srgbClr val="FF0000"/>
                </a:solidFill>
              </a:rPr>
              <a:t>)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ko-KR" altLang="en-US" dirty="0"/>
              <a:t>대시보드 복제 클릭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복제 확인 팝업</a:t>
            </a:r>
            <a:r>
              <a:rPr kumimoji="1" lang="en-US" altLang="ko-KR" dirty="0"/>
              <a:t>(</a:t>
            </a:r>
            <a:r>
              <a:rPr kumimoji="1" lang="ko-KR" altLang="en-US" dirty="0"/>
              <a:t>이름</a:t>
            </a:r>
            <a:r>
              <a:rPr kumimoji="1" lang="en-US" altLang="ko-KR" dirty="0"/>
              <a:t>/</a:t>
            </a:r>
            <a:r>
              <a:rPr kumimoji="1" lang="ko-KR" altLang="en-US" dirty="0"/>
              <a:t>설명입력</a:t>
            </a:r>
            <a:r>
              <a:rPr kumimoji="1" lang="en-US" altLang="ko-KR" dirty="0"/>
              <a:t>)</a:t>
            </a:r>
            <a:r>
              <a:rPr kumimoji="1" lang="ko-KR" altLang="en-US" dirty="0"/>
              <a:t> 출력</a:t>
            </a:r>
            <a:r>
              <a:rPr lang="ko-KR" altLang="en-US" dirty="0">
                <a:solidFill>
                  <a:srgbClr val="00B0F0"/>
                </a:solidFill>
              </a:rPr>
              <a:t> ☞</a:t>
            </a:r>
            <a:r>
              <a:rPr kumimoji="1" lang="en-US" altLang="ko-KR" dirty="0">
                <a:solidFill>
                  <a:srgbClr val="00B0F0"/>
                </a:solidFill>
              </a:rPr>
              <a:t> </a:t>
            </a:r>
            <a:r>
              <a:rPr kumimoji="1" lang="mr-IN" altLang="ko-KR" dirty="0">
                <a:solidFill>
                  <a:srgbClr val="00B0F0"/>
                </a:solidFill>
              </a:rPr>
              <a:t>[032.0]</a:t>
            </a:r>
            <a:endParaRPr kumimoji="1" lang="en-US" altLang="ko-KR" dirty="0"/>
          </a:p>
          <a:p>
            <a:pPr lvl="2"/>
            <a:r>
              <a:rPr kumimoji="1" lang="en-US" altLang="ko-KR" dirty="0">
                <a:solidFill>
                  <a:srgbClr val="FF0000"/>
                </a:solidFill>
              </a:rPr>
              <a:t>(</a:t>
            </a:r>
            <a:r>
              <a:rPr kumimoji="1" lang="ko-KR" altLang="en-US" dirty="0">
                <a:solidFill>
                  <a:srgbClr val="FF0000"/>
                </a:solidFill>
              </a:rPr>
              <a:t>작성자</a:t>
            </a:r>
            <a:r>
              <a:rPr kumimoji="1" lang="en-US" altLang="ko-KR" dirty="0">
                <a:solidFill>
                  <a:srgbClr val="FF0000"/>
                </a:solidFill>
              </a:rPr>
              <a:t>/</a:t>
            </a:r>
            <a:r>
              <a:rPr kumimoji="1" lang="ko-KR" altLang="en-US" dirty="0">
                <a:solidFill>
                  <a:srgbClr val="FF0000"/>
                </a:solidFill>
              </a:rPr>
              <a:t>관리자</a:t>
            </a:r>
            <a:r>
              <a:rPr kumimoji="1" lang="en-US" altLang="ko-KR" dirty="0">
                <a:solidFill>
                  <a:srgbClr val="FF0000"/>
                </a:solidFill>
              </a:rPr>
              <a:t>) </a:t>
            </a:r>
            <a:r>
              <a:rPr kumimoji="1" lang="ko-KR" altLang="en-US" dirty="0"/>
              <a:t>이 대시보드 삭제 클릭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삭제 확인 팝업 출력</a:t>
            </a:r>
            <a:r>
              <a:rPr lang="ko-KR" altLang="en-US" dirty="0">
                <a:solidFill>
                  <a:srgbClr val="00B0F0"/>
                </a:solidFill>
              </a:rPr>
              <a:t> ☞</a:t>
            </a:r>
            <a:r>
              <a:rPr lang="en-US" altLang="ko-KR" dirty="0">
                <a:solidFill>
                  <a:srgbClr val="00B0F0"/>
                </a:solidFill>
              </a:rPr>
              <a:t>[013.0]</a:t>
            </a:r>
            <a:endParaRPr kumimoji="1"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ㅁㄴㅇ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n-ea"/>
              </a:rPr>
              <a:t>2.2</a:t>
            </a:r>
            <a:r>
              <a:rPr lang="ko-KR" altLang="en-US" dirty="0">
                <a:latin typeface="+mn-ea"/>
              </a:rPr>
              <a:t> 대시보드 열람모드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레이아웃 </a:t>
            </a:r>
            <a:r>
              <a:rPr lang="en-US" altLang="ko-KR" dirty="0">
                <a:latin typeface="+mn-ea"/>
              </a:rPr>
              <a:t>(1)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42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158111" y="948834"/>
            <a:ext cx="1586022" cy="276266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>
              <a:solidFill>
                <a:prstClr val="white"/>
              </a:solidFill>
              <a:latin typeface="Nanum Gothic Regular" charset="-127"/>
              <a:ea typeface="Nanum Gothic Regular" charset="-127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158111" y="1260580"/>
            <a:ext cx="1586022" cy="5481536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>
              <a:solidFill>
                <a:prstClr val="white"/>
              </a:solidFill>
              <a:latin typeface="Nanum Gothic Regular" charset="-127"/>
              <a:ea typeface="Nanum Gothic Regular" charset="-127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1744132" y="948834"/>
            <a:ext cx="8250339" cy="222622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>
              <a:solidFill>
                <a:prstClr val="white"/>
              </a:solidFill>
              <a:latin typeface="Nanum Gothic Regular" charset="-127"/>
              <a:ea typeface="Nanum Gothic Regular" charset="-127"/>
            </a:endParaRPr>
          </a:p>
        </p:txBody>
      </p:sp>
      <p:sp>
        <p:nvSpPr>
          <p:cNvPr id="130" name="타원 129"/>
          <p:cNvSpPr/>
          <p:nvPr/>
        </p:nvSpPr>
        <p:spPr>
          <a:xfrm>
            <a:off x="25164" y="1020485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1" name="타원 130"/>
          <p:cNvSpPr/>
          <p:nvPr/>
        </p:nvSpPr>
        <p:spPr>
          <a:xfrm>
            <a:off x="25164" y="1260580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2" name="타원 131"/>
          <p:cNvSpPr/>
          <p:nvPr/>
        </p:nvSpPr>
        <p:spPr>
          <a:xfrm>
            <a:off x="1698433" y="88235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135" name="그룹 134"/>
          <p:cNvGrpSpPr/>
          <p:nvPr/>
        </p:nvGrpSpPr>
        <p:grpSpPr>
          <a:xfrm>
            <a:off x="1994828" y="2032285"/>
            <a:ext cx="1791726" cy="842478"/>
            <a:chOff x="10237345" y="1171456"/>
            <a:chExt cx="1791726" cy="842478"/>
          </a:xfrm>
        </p:grpSpPr>
        <p:grpSp>
          <p:nvGrpSpPr>
            <p:cNvPr id="136" name="그룹 135"/>
            <p:cNvGrpSpPr/>
            <p:nvPr/>
          </p:nvGrpSpPr>
          <p:grpSpPr>
            <a:xfrm>
              <a:off x="10237346" y="1171456"/>
              <a:ext cx="1791725" cy="692672"/>
              <a:chOff x="8311584" y="2380647"/>
              <a:chExt cx="1791725" cy="692672"/>
            </a:xfrm>
          </p:grpSpPr>
          <p:grpSp>
            <p:nvGrpSpPr>
              <p:cNvPr id="138" name="그룹 137"/>
              <p:cNvGrpSpPr/>
              <p:nvPr/>
            </p:nvGrpSpPr>
            <p:grpSpPr>
              <a:xfrm>
                <a:off x="8311584" y="2380647"/>
                <a:ext cx="1791725" cy="692672"/>
                <a:chOff x="8311584" y="1206436"/>
                <a:chExt cx="1791725" cy="839811"/>
              </a:xfrm>
            </p:grpSpPr>
            <p:sp>
              <p:nvSpPr>
                <p:cNvPr id="141" name="사각형 설명선[R] 140"/>
                <p:cNvSpPr/>
                <p:nvPr/>
              </p:nvSpPr>
              <p:spPr>
                <a:xfrm>
                  <a:off x="8311584" y="1275199"/>
                  <a:ext cx="1791725" cy="771048"/>
                </a:xfrm>
                <a:prstGeom prst="wedgeRectCallout">
                  <a:avLst>
                    <a:gd name="adj1" fmla="val 18033"/>
                    <a:gd name="adj2" fmla="val -47426"/>
                  </a:avLst>
                </a:prstGeom>
                <a:solidFill>
                  <a:schemeClr val="bg1"/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51999" rtlCol="0" anchor="t"/>
                <a:lstStyle/>
                <a:p>
                  <a:pPr>
                    <a:lnSpc>
                      <a:spcPct val="150000"/>
                    </a:lnSpc>
                  </a:pPr>
                  <a:r>
                    <a:rPr kumimoji="1" lang="en-US" altLang="ko-KR" sz="700" dirty="0">
                      <a:solidFill>
                        <a:prstClr val="black"/>
                      </a:solidFill>
                      <a:latin typeface="Nanum Gothic" charset="-127"/>
                      <a:ea typeface="Nanum Gothic" charset="-127"/>
                      <a:cs typeface="Nanum Gothic" charset="-127"/>
                    </a:rPr>
                    <a:t>Edit name &amp; description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kumimoji="1" lang="en-US" altLang="ko-KR" sz="700" dirty="0">
                      <a:solidFill>
                        <a:prstClr val="black"/>
                      </a:solidFill>
                      <a:latin typeface="Nanum Gothic" charset="-127"/>
                      <a:ea typeface="Nanum Gothic" charset="-127"/>
                      <a:cs typeface="Nanum Gothic" charset="-127"/>
                    </a:rPr>
                    <a:t>Delete this workbook</a:t>
                  </a:r>
                </a:p>
                <a:p>
                  <a:pPr>
                    <a:lnSpc>
                      <a:spcPct val="150000"/>
                    </a:lnSpc>
                  </a:pPr>
                  <a:endParaRPr kumimoji="1" lang="en-US" altLang="ko-KR" sz="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Nanum Gothic" charset="-127"/>
                    <a:ea typeface="Nanum Gothic" charset="-127"/>
                    <a:cs typeface="Nanum Gothic" charset="-127"/>
                  </a:endParaRPr>
                </a:p>
              </p:txBody>
            </p:sp>
            <p:sp>
              <p:nvSpPr>
                <p:cNvPr id="142" name="삼각형 141"/>
                <p:cNvSpPr/>
                <p:nvPr/>
              </p:nvSpPr>
              <p:spPr>
                <a:xfrm>
                  <a:off x="9789664" y="1206436"/>
                  <a:ext cx="75444" cy="65038"/>
                </a:xfrm>
                <a:prstGeom prst="triangle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6350">
                  <a:solidFill>
                    <a:srgbClr val="3D404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600">
                    <a:solidFill>
                      <a:prstClr val="black"/>
                    </a:solidFill>
                    <a:latin typeface="Nanum Gothic" charset="-127"/>
                    <a:ea typeface="Nanum Gothic" charset="-127"/>
                    <a:cs typeface="Nanum Gothic" charset="-127"/>
                  </a:endParaRPr>
                </a:p>
              </p:txBody>
            </p:sp>
          </p:grpSp>
          <p:pic>
            <p:nvPicPr>
              <p:cNvPr id="139" name="그림 13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15350" y="2681416"/>
                <a:ext cx="123144" cy="123144"/>
              </a:xfrm>
              <a:prstGeom prst="rect">
                <a:avLst/>
              </a:prstGeom>
            </p:spPr>
          </p:pic>
          <p:pic>
            <p:nvPicPr>
              <p:cNvPr id="140" name="그림 139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10014" y="2520511"/>
                <a:ext cx="145806" cy="145806"/>
              </a:xfrm>
              <a:prstGeom prst="rect">
                <a:avLst/>
              </a:prstGeom>
            </p:spPr>
          </p:pic>
        </p:grpSp>
        <p:sp>
          <p:nvSpPr>
            <p:cNvPr id="137" name="사각형 설명선[R] 136"/>
            <p:cNvSpPr/>
            <p:nvPr/>
          </p:nvSpPr>
          <p:spPr>
            <a:xfrm>
              <a:off x="10237345" y="1668514"/>
              <a:ext cx="1791725" cy="345420"/>
            </a:xfrm>
            <a:prstGeom prst="wedgeRectCallout">
              <a:avLst>
                <a:gd name="adj1" fmla="val 18033"/>
                <a:gd name="adj2" fmla="val -47426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Nanum Gothic" charset="-127"/>
                  <a:ea typeface="Nanum Gothic" charset="-127"/>
                  <a:cs typeface="Nanum Gothic" charset="-127"/>
                </a:rPr>
                <a:t>Updated on 2017-7-13 </a:t>
              </a:r>
              <a:r>
                <a:rPr kumimoji="1" lang="de-DE" altLang="ko-KR" sz="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Nanum Gothic" charset="-127"/>
                  <a:ea typeface="Nanum Gothic" charset="-127"/>
                  <a:cs typeface="Nanum Gothic" charset="-127"/>
                </a:rPr>
                <a:t>14:35 </a:t>
              </a:r>
              <a:r>
                <a:rPr kumimoji="1" lang="en-US" altLang="ko-KR" sz="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Nanum Gothic" charset="-127"/>
                  <a:ea typeface="Nanum Gothic" charset="-127"/>
                  <a:cs typeface="Nanum Gothic" charset="-127"/>
                </a:rPr>
                <a:t>by John Smith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ko-KR" sz="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Nanum Gothic" charset="-127"/>
                  <a:ea typeface="Nanum Gothic" charset="-127"/>
                  <a:cs typeface="Nanum Gothic" charset="-127"/>
                </a:rPr>
                <a:t>Created on 2017-7-13 </a:t>
              </a:r>
              <a:r>
                <a:rPr kumimoji="1" lang="de-DE" altLang="ko-KR" sz="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Nanum Gothic" charset="-127"/>
                  <a:ea typeface="Nanum Gothic" charset="-127"/>
                  <a:cs typeface="Nanum Gothic" charset="-127"/>
                </a:rPr>
                <a:t>14:35 </a:t>
              </a:r>
              <a:r>
                <a:rPr kumimoji="1" lang="en-US" altLang="ko-KR" sz="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Nanum Gothic" charset="-127"/>
                  <a:ea typeface="Nanum Gothic" charset="-127"/>
                  <a:cs typeface="Nanum Gothic" charset="-127"/>
                </a:rPr>
                <a:t>by John Smith</a:t>
              </a:r>
            </a:p>
          </p:txBody>
        </p:sp>
      </p:grpSp>
      <p:cxnSp>
        <p:nvCxnSpPr>
          <p:cNvPr id="143" name="직선 연결선[R] 142"/>
          <p:cNvCxnSpPr/>
          <p:nvPr/>
        </p:nvCxnSpPr>
        <p:spPr>
          <a:xfrm>
            <a:off x="1641600" y="1143985"/>
            <a:ext cx="1869031" cy="8883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" name="그룹 143"/>
          <p:cNvGrpSpPr/>
          <p:nvPr/>
        </p:nvGrpSpPr>
        <p:grpSpPr>
          <a:xfrm>
            <a:off x="6946851" y="2085928"/>
            <a:ext cx="1787774" cy="872890"/>
            <a:chOff x="12319684" y="2173195"/>
            <a:chExt cx="1787774" cy="872890"/>
          </a:xfrm>
        </p:grpSpPr>
        <p:grpSp>
          <p:nvGrpSpPr>
            <p:cNvPr id="145" name="그룹 144"/>
            <p:cNvGrpSpPr/>
            <p:nvPr/>
          </p:nvGrpSpPr>
          <p:grpSpPr>
            <a:xfrm>
              <a:off x="12319684" y="2173195"/>
              <a:ext cx="1787774" cy="872890"/>
              <a:chOff x="8311584" y="1206436"/>
              <a:chExt cx="1787774" cy="1058312"/>
            </a:xfrm>
          </p:grpSpPr>
          <p:sp>
            <p:nvSpPr>
              <p:cNvPr id="150" name="사각형 설명선[R] 149"/>
              <p:cNvSpPr/>
              <p:nvPr/>
            </p:nvSpPr>
            <p:spPr>
              <a:xfrm>
                <a:off x="8311584" y="1845953"/>
                <a:ext cx="1787774" cy="418795"/>
              </a:xfrm>
              <a:prstGeom prst="wedgeRectCallout">
                <a:avLst>
                  <a:gd name="adj1" fmla="val 18033"/>
                  <a:gd name="adj2" fmla="val -47426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Updated on 2017-7-13 </a:t>
                </a:r>
                <a:r>
                  <a:rPr kumimoji="1" lang="de-DE" altLang="ko-KR" sz="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14:35 </a:t>
                </a:r>
                <a:r>
                  <a:rPr kumimoji="1" lang="en-US" altLang="ko-KR" sz="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by John Smith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Created on 2017-7-13 </a:t>
                </a:r>
                <a:r>
                  <a:rPr kumimoji="1" lang="de-DE" altLang="ko-KR" sz="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14:35 </a:t>
                </a:r>
                <a:r>
                  <a:rPr kumimoji="1" lang="en-US" altLang="ko-KR" sz="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by John Smith</a:t>
                </a:r>
              </a:p>
            </p:txBody>
          </p:sp>
          <p:sp>
            <p:nvSpPr>
              <p:cNvPr id="151" name="삼각형 150"/>
              <p:cNvSpPr/>
              <p:nvPr/>
            </p:nvSpPr>
            <p:spPr>
              <a:xfrm>
                <a:off x="9789664" y="1206436"/>
                <a:ext cx="75444" cy="65038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6350">
                <a:solidFill>
                  <a:srgbClr val="3D404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prstClr val="black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152" name="사각형 설명선[R] 151"/>
              <p:cNvSpPr/>
              <p:nvPr/>
            </p:nvSpPr>
            <p:spPr>
              <a:xfrm>
                <a:off x="8311584" y="1271475"/>
                <a:ext cx="1787774" cy="570952"/>
              </a:xfrm>
              <a:prstGeom prst="wedgeRectCallout">
                <a:avLst>
                  <a:gd name="adj1" fmla="val 18033"/>
                  <a:gd name="adj2" fmla="val -47426"/>
                </a:avLst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51999" rtlCol="0" anchor="t"/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ko-KR" sz="700" dirty="0">
                    <a:solidFill>
                      <a:prstClr val="black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Clone this dashboard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ko-KR" sz="700" dirty="0">
                    <a:solidFill>
                      <a:prstClr val="black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Delete this dashboard</a:t>
                </a:r>
              </a:p>
            </p:txBody>
          </p:sp>
        </p:grpSp>
        <p:pic>
          <p:nvPicPr>
            <p:cNvPr id="146" name="그림 14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23450" y="2445029"/>
              <a:ext cx="123144" cy="123144"/>
            </a:xfrm>
            <a:prstGeom prst="rect">
              <a:avLst/>
            </a:prstGeom>
          </p:spPr>
        </p:pic>
        <p:grpSp>
          <p:nvGrpSpPr>
            <p:cNvPr id="147" name="그룹 146"/>
            <p:cNvGrpSpPr/>
            <p:nvPr/>
          </p:nvGrpSpPr>
          <p:grpSpPr>
            <a:xfrm>
              <a:off x="12444376" y="2307431"/>
              <a:ext cx="94464" cy="84722"/>
              <a:chOff x="2681691" y="1616224"/>
              <a:chExt cx="94464" cy="84722"/>
            </a:xfrm>
            <a:noFill/>
          </p:grpSpPr>
          <p:pic>
            <p:nvPicPr>
              <p:cNvPr id="148" name="그림 147"/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7657" y="1616224"/>
                <a:ext cx="68498" cy="68498"/>
              </a:xfrm>
              <a:prstGeom prst="rect">
                <a:avLst/>
              </a:prstGeom>
              <a:grpFill/>
            </p:spPr>
          </p:pic>
          <p:pic>
            <p:nvPicPr>
              <p:cNvPr id="149" name="그림 148"/>
              <p:cNvPicPr>
                <a:picLocks noChangeAspect="1"/>
              </p:cNvPicPr>
              <p:nvPr userDrawn="1"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030" r="10543"/>
              <a:stretch/>
            </p:blipFill>
            <p:spPr>
              <a:xfrm>
                <a:off x="2681691" y="1623592"/>
                <a:ext cx="60666" cy="773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</p:pic>
        </p:grpSp>
      </p:grpSp>
      <p:pic>
        <p:nvPicPr>
          <p:cNvPr id="153" name="그림 15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830" y="886829"/>
            <a:ext cx="113921" cy="113921"/>
          </a:xfrm>
          <a:prstGeom prst="rect">
            <a:avLst/>
          </a:prstGeom>
        </p:spPr>
      </p:pic>
      <p:pic>
        <p:nvPicPr>
          <p:cNvPr id="154" name="그림 15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696" y="2197339"/>
            <a:ext cx="113921" cy="113921"/>
          </a:xfrm>
          <a:prstGeom prst="rect">
            <a:avLst/>
          </a:prstGeom>
        </p:spPr>
      </p:pic>
      <p:pic>
        <p:nvPicPr>
          <p:cNvPr id="155" name="그림 1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696" y="2362373"/>
            <a:ext cx="113921" cy="113921"/>
          </a:xfrm>
          <a:prstGeom prst="rect">
            <a:avLst/>
          </a:prstGeom>
        </p:spPr>
      </p:pic>
      <p:pic>
        <p:nvPicPr>
          <p:cNvPr id="157" name="그림 1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169" y="2172149"/>
            <a:ext cx="113921" cy="113921"/>
          </a:xfrm>
          <a:prstGeom prst="rect">
            <a:avLst/>
          </a:prstGeom>
        </p:spPr>
      </p:pic>
      <p:pic>
        <p:nvPicPr>
          <p:cNvPr id="158" name="그림 15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169" y="2333150"/>
            <a:ext cx="113921" cy="113921"/>
          </a:xfrm>
          <a:prstGeom prst="rect">
            <a:avLst/>
          </a:prstGeom>
        </p:spPr>
      </p:pic>
      <p:cxnSp>
        <p:nvCxnSpPr>
          <p:cNvPr id="170" name="직선 연결선[R] 169"/>
          <p:cNvCxnSpPr>
            <a:stCxn id="151" idx="0"/>
          </p:cNvCxnSpPr>
          <p:nvPr/>
        </p:nvCxnSpPr>
        <p:spPr>
          <a:xfrm flipV="1">
            <a:off x="8462653" y="1143985"/>
            <a:ext cx="1362378" cy="9419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/>
          <p:cNvGrpSpPr/>
          <p:nvPr/>
        </p:nvGrpSpPr>
        <p:grpSpPr>
          <a:xfrm>
            <a:off x="1748198" y="1244549"/>
            <a:ext cx="93034" cy="206426"/>
            <a:chOff x="1754548" y="1241374"/>
            <a:chExt cx="101620" cy="225476"/>
          </a:xfrm>
        </p:grpSpPr>
        <p:sp>
          <p:nvSpPr>
            <p:cNvPr id="51" name="모서리가 둥근 직사각형 7"/>
            <p:cNvSpPr/>
            <p:nvPr/>
          </p:nvSpPr>
          <p:spPr>
            <a:xfrm>
              <a:off x="1754548" y="1241374"/>
              <a:ext cx="101620" cy="225476"/>
            </a:xfrm>
            <a:custGeom>
              <a:avLst/>
              <a:gdLst>
                <a:gd name="connsiteX0" fmla="*/ 0 w 142596"/>
                <a:gd name="connsiteY0" fmla="*/ 23766 h 263662"/>
                <a:gd name="connsiteX1" fmla="*/ 23766 w 142596"/>
                <a:gd name="connsiteY1" fmla="*/ 0 h 263662"/>
                <a:gd name="connsiteX2" fmla="*/ 118830 w 142596"/>
                <a:gd name="connsiteY2" fmla="*/ 0 h 263662"/>
                <a:gd name="connsiteX3" fmla="*/ 142596 w 142596"/>
                <a:gd name="connsiteY3" fmla="*/ 23766 h 263662"/>
                <a:gd name="connsiteX4" fmla="*/ 142596 w 142596"/>
                <a:gd name="connsiteY4" fmla="*/ 239896 h 263662"/>
                <a:gd name="connsiteX5" fmla="*/ 118830 w 142596"/>
                <a:gd name="connsiteY5" fmla="*/ 263662 h 263662"/>
                <a:gd name="connsiteX6" fmla="*/ 23766 w 142596"/>
                <a:gd name="connsiteY6" fmla="*/ 263662 h 263662"/>
                <a:gd name="connsiteX7" fmla="*/ 0 w 142596"/>
                <a:gd name="connsiteY7" fmla="*/ 239896 h 263662"/>
                <a:gd name="connsiteX8" fmla="*/ 0 w 142596"/>
                <a:gd name="connsiteY8" fmla="*/ 23766 h 263662"/>
                <a:gd name="connsiteX0" fmla="*/ 0 w 142596"/>
                <a:gd name="connsiteY0" fmla="*/ 239896 h 263662"/>
                <a:gd name="connsiteX1" fmla="*/ 23766 w 142596"/>
                <a:gd name="connsiteY1" fmla="*/ 0 h 263662"/>
                <a:gd name="connsiteX2" fmla="*/ 118830 w 142596"/>
                <a:gd name="connsiteY2" fmla="*/ 0 h 263662"/>
                <a:gd name="connsiteX3" fmla="*/ 142596 w 142596"/>
                <a:gd name="connsiteY3" fmla="*/ 23766 h 263662"/>
                <a:gd name="connsiteX4" fmla="*/ 142596 w 142596"/>
                <a:gd name="connsiteY4" fmla="*/ 239896 h 263662"/>
                <a:gd name="connsiteX5" fmla="*/ 118830 w 142596"/>
                <a:gd name="connsiteY5" fmla="*/ 263662 h 263662"/>
                <a:gd name="connsiteX6" fmla="*/ 23766 w 142596"/>
                <a:gd name="connsiteY6" fmla="*/ 263662 h 263662"/>
                <a:gd name="connsiteX7" fmla="*/ 0 w 142596"/>
                <a:gd name="connsiteY7" fmla="*/ 239896 h 263662"/>
                <a:gd name="connsiteX0" fmla="*/ 11883 w 130713"/>
                <a:gd name="connsiteY0" fmla="*/ 263662 h 263662"/>
                <a:gd name="connsiteX1" fmla="*/ 11883 w 130713"/>
                <a:gd name="connsiteY1" fmla="*/ 0 h 263662"/>
                <a:gd name="connsiteX2" fmla="*/ 106947 w 130713"/>
                <a:gd name="connsiteY2" fmla="*/ 0 h 263662"/>
                <a:gd name="connsiteX3" fmla="*/ 130713 w 130713"/>
                <a:gd name="connsiteY3" fmla="*/ 23766 h 263662"/>
                <a:gd name="connsiteX4" fmla="*/ 130713 w 130713"/>
                <a:gd name="connsiteY4" fmla="*/ 239896 h 263662"/>
                <a:gd name="connsiteX5" fmla="*/ 106947 w 130713"/>
                <a:gd name="connsiteY5" fmla="*/ 263662 h 263662"/>
                <a:gd name="connsiteX6" fmla="*/ 11883 w 130713"/>
                <a:gd name="connsiteY6" fmla="*/ 263662 h 263662"/>
                <a:gd name="connsiteX0" fmla="*/ 11883 w 130713"/>
                <a:gd name="connsiteY0" fmla="*/ 263662 h 276910"/>
                <a:gd name="connsiteX1" fmla="*/ 11883 w 130713"/>
                <a:gd name="connsiteY1" fmla="*/ 0 h 276910"/>
                <a:gd name="connsiteX2" fmla="*/ 106947 w 130713"/>
                <a:gd name="connsiteY2" fmla="*/ 0 h 276910"/>
                <a:gd name="connsiteX3" fmla="*/ 130713 w 130713"/>
                <a:gd name="connsiteY3" fmla="*/ 23766 h 276910"/>
                <a:gd name="connsiteX4" fmla="*/ 130713 w 130713"/>
                <a:gd name="connsiteY4" fmla="*/ 239896 h 276910"/>
                <a:gd name="connsiteX5" fmla="*/ 106947 w 130713"/>
                <a:gd name="connsiteY5" fmla="*/ 263662 h 276910"/>
                <a:gd name="connsiteX6" fmla="*/ 11883 w 130713"/>
                <a:gd name="connsiteY6" fmla="*/ 263662 h 276910"/>
                <a:gd name="connsiteX0" fmla="*/ 11883 w 130713"/>
                <a:gd name="connsiteY0" fmla="*/ 263662 h 276910"/>
                <a:gd name="connsiteX1" fmla="*/ 11883 w 130713"/>
                <a:gd name="connsiteY1" fmla="*/ 0 h 276910"/>
                <a:gd name="connsiteX2" fmla="*/ 106947 w 130713"/>
                <a:gd name="connsiteY2" fmla="*/ 0 h 276910"/>
                <a:gd name="connsiteX3" fmla="*/ 130713 w 130713"/>
                <a:gd name="connsiteY3" fmla="*/ 23766 h 276910"/>
                <a:gd name="connsiteX4" fmla="*/ 130713 w 130713"/>
                <a:gd name="connsiteY4" fmla="*/ 239896 h 276910"/>
                <a:gd name="connsiteX5" fmla="*/ 106947 w 130713"/>
                <a:gd name="connsiteY5" fmla="*/ 263662 h 276910"/>
                <a:gd name="connsiteX6" fmla="*/ 11883 w 130713"/>
                <a:gd name="connsiteY6" fmla="*/ 263662 h 276910"/>
                <a:gd name="connsiteX0" fmla="*/ 11883 w 130713"/>
                <a:gd name="connsiteY0" fmla="*/ 263662 h 276910"/>
                <a:gd name="connsiteX1" fmla="*/ 11883 w 130713"/>
                <a:gd name="connsiteY1" fmla="*/ 0 h 276910"/>
                <a:gd name="connsiteX2" fmla="*/ 106947 w 130713"/>
                <a:gd name="connsiteY2" fmla="*/ 0 h 276910"/>
                <a:gd name="connsiteX3" fmla="*/ 130713 w 130713"/>
                <a:gd name="connsiteY3" fmla="*/ 23766 h 276910"/>
                <a:gd name="connsiteX4" fmla="*/ 130713 w 130713"/>
                <a:gd name="connsiteY4" fmla="*/ 239896 h 276910"/>
                <a:gd name="connsiteX5" fmla="*/ 106947 w 130713"/>
                <a:gd name="connsiteY5" fmla="*/ 263662 h 276910"/>
                <a:gd name="connsiteX6" fmla="*/ 11883 w 130713"/>
                <a:gd name="connsiteY6" fmla="*/ 263662 h 276910"/>
                <a:gd name="connsiteX0" fmla="*/ 11883 w 130713"/>
                <a:gd name="connsiteY0" fmla="*/ 263662 h 283192"/>
                <a:gd name="connsiteX1" fmla="*/ 11883 w 130713"/>
                <a:gd name="connsiteY1" fmla="*/ 0 h 283192"/>
                <a:gd name="connsiteX2" fmla="*/ 106947 w 130713"/>
                <a:gd name="connsiteY2" fmla="*/ 0 h 283192"/>
                <a:gd name="connsiteX3" fmla="*/ 130713 w 130713"/>
                <a:gd name="connsiteY3" fmla="*/ 23766 h 283192"/>
                <a:gd name="connsiteX4" fmla="*/ 130713 w 130713"/>
                <a:gd name="connsiteY4" fmla="*/ 239896 h 283192"/>
                <a:gd name="connsiteX5" fmla="*/ 106947 w 130713"/>
                <a:gd name="connsiteY5" fmla="*/ 263662 h 283192"/>
                <a:gd name="connsiteX6" fmla="*/ 11883 w 130713"/>
                <a:gd name="connsiteY6" fmla="*/ 263662 h 283192"/>
                <a:gd name="connsiteX0" fmla="*/ 11883 w 130713"/>
                <a:gd name="connsiteY0" fmla="*/ 263662 h 283192"/>
                <a:gd name="connsiteX1" fmla="*/ 11883 w 130713"/>
                <a:gd name="connsiteY1" fmla="*/ 0 h 283192"/>
                <a:gd name="connsiteX2" fmla="*/ 106947 w 130713"/>
                <a:gd name="connsiteY2" fmla="*/ 0 h 283192"/>
                <a:gd name="connsiteX3" fmla="*/ 130713 w 130713"/>
                <a:gd name="connsiteY3" fmla="*/ 23766 h 283192"/>
                <a:gd name="connsiteX4" fmla="*/ 130713 w 130713"/>
                <a:gd name="connsiteY4" fmla="*/ 239896 h 283192"/>
                <a:gd name="connsiteX5" fmla="*/ 106947 w 130713"/>
                <a:gd name="connsiteY5" fmla="*/ 263662 h 283192"/>
                <a:gd name="connsiteX6" fmla="*/ 11883 w 130713"/>
                <a:gd name="connsiteY6" fmla="*/ 263662 h 283192"/>
                <a:gd name="connsiteX0" fmla="*/ 11883 w 130713"/>
                <a:gd name="connsiteY0" fmla="*/ 263662 h 263662"/>
                <a:gd name="connsiteX1" fmla="*/ 11883 w 130713"/>
                <a:gd name="connsiteY1" fmla="*/ 0 h 263662"/>
                <a:gd name="connsiteX2" fmla="*/ 106947 w 130713"/>
                <a:gd name="connsiteY2" fmla="*/ 0 h 263662"/>
                <a:gd name="connsiteX3" fmla="*/ 130713 w 130713"/>
                <a:gd name="connsiteY3" fmla="*/ 23766 h 263662"/>
                <a:gd name="connsiteX4" fmla="*/ 130713 w 130713"/>
                <a:gd name="connsiteY4" fmla="*/ 239896 h 263662"/>
                <a:gd name="connsiteX5" fmla="*/ 106947 w 130713"/>
                <a:gd name="connsiteY5" fmla="*/ 263662 h 263662"/>
                <a:gd name="connsiteX6" fmla="*/ 11883 w 130713"/>
                <a:gd name="connsiteY6" fmla="*/ 263662 h 263662"/>
                <a:gd name="connsiteX0" fmla="*/ 7794 w 126624"/>
                <a:gd name="connsiteY0" fmla="*/ 263662 h 263662"/>
                <a:gd name="connsiteX1" fmla="*/ 7794 w 126624"/>
                <a:gd name="connsiteY1" fmla="*/ 0 h 263662"/>
                <a:gd name="connsiteX2" fmla="*/ 102858 w 126624"/>
                <a:gd name="connsiteY2" fmla="*/ 0 h 263662"/>
                <a:gd name="connsiteX3" fmla="*/ 126624 w 126624"/>
                <a:gd name="connsiteY3" fmla="*/ 23766 h 263662"/>
                <a:gd name="connsiteX4" fmla="*/ 126624 w 126624"/>
                <a:gd name="connsiteY4" fmla="*/ 239896 h 263662"/>
                <a:gd name="connsiteX5" fmla="*/ 102858 w 126624"/>
                <a:gd name="connsiteY5" fmla="*/ 263662 h 263662"/>
                <a:gd name="connsiteX6" fmla="*/ 7794 w 126624"/>
                <a:gd name="connsiteY6" fmla="*/ 263662 h 263662"/>
                <a:gd name="connsiteX0" fmla="*/ 7794 w 126624"/>
                <a:gd name="connsiteY0" fmla="*/ 263662 h 263662"/>
                <a:gd name="connsiteX1" fmla="*/ 7794 w 126624"/>
                <a:gd name="connsiteY1" fmla="*/ 0 h 263662"/>
                <a:gd name="connsiteX2" fmla="*/ 102858 w 126624"/>
                <a:gd name="connsiteY2" fmla="*/ 0 h 263662"/>
                <a:gd name="connsiteX3" fmla="*/ 126624 w 126624"/>
                <a:gd name="connsiteY3" fmla="*/ 23766 h 263662"/>
                <a:gd name="connsiteX4" fmla="*/ 126624 w 126624"/>
                <a:gd name="connsiteY4" fmla="*/ 239896 h 263662"/>
                <a:gd name="connsiteX5" fmla="*/ 102858 w 126624"/>
                <a:gd name="connsiteY5" fmla="*/ 263662 h 263662"/>
                <a:gd name="connsiteX6" fmla="*/ 7794 w 126624"/>
                <a:gd name="connsiteY6" fmla="*/ 263662 h 263662"/>
                <a:gd name="connsiteX0" fmla="*/ 24748 w 143578"/>
                <a:gd name="connsiteY0" fmla="*/ 263662 h 263662"/>
                <a:gd name="connsiteX1" fmla="*/ 24748 w 143578"/>
                <a:gd name="connsiteY1" fmla="*/ 0 h 263662"/>
                <a:gd name="connsiteX2" fmla="*/ 119812 w 143578"/>
                <a:gd name="connsiteY2" fmla="*/ 0 h 263662"/>
                <a:gd name="connsiteX3" fmla="*/ 143578 w 143578"/>
                <a:gd name="connsiteY3" fmla="*/ 23766 h 263662"/>
                <a:gd name="connsiteX4" fmla="*/ 143578 w 143578"/>
                <a:gd name="connsiteY4" fmla="*/ 239896 h 263662"/>
                <a:gd name="connsiteX5" fmla="*/ 119812 w 143578"/>
                <a:gd name="connsiteY5" fmla="*/ 263662 h 263662"/>
                <a:gd name="connsiteX6" fmla="*/ 24748 w 143578"/>
                <a:gd name="connsiteY6" fmla="*/ 263662 h 263662"/>
                <a:gd name="connsiteX0" fmla="*/ 24748 w 143578"/>
                <a:gd name="connsiteY0" fmla="*/ 263662 h 263662"/>
                <a:gd name="connsiteX1" fmla="*/ 24748 w 143578"/>
                <a:gd name="connsiteY1" fmla="*/ 0 h 263662"/>
                <a:gd name="connsiteX2" fmla="*/ 119812 w 143578"/>
                <a:gd name="connsiteY2" fmla="*/ 0 h 263662"/>
                <a:gd name="connsiteX3" fmla="*/ 143578 w 143578"/>
                <a:gd name="connsiteY3" fmla="*/ 23766 h 263662"/>
                <a:gd name="connsiteX4" fmla="*/ 143578 w 143578"/>
                <a:gd name="connsiteY4" fmla="*/ 239896 h 263662"/>
                <a:gd name="connsiteX5" fmla="*/ 119812 w 143578"/>
                <a:gd name="connsiteY5" fmla="*/ 263662 h 263662"/>
                <a:gd name="connsiteX6" fmla="*/ 24748 w 143578"/>
                <a:gd name="connsiteY6" fmla="*/ 263662 h 263662"/>
                <a:gd name="connsiteX0" fmla="*/ 20762 w 139592"/>
                <a:gd name="connsiteY0" fmla="*/ 263662 h 263662"/>
                <a:gd name="connsiteX1" fmla="*/ 20762 w 139592"/>
                <a:gd name="connsiteY1" fmla="*/ 0 h 263662"/>
                <a:gd name="connsiteX2" fmla="*/ 115826 w 139592"/>
                <a:gd name="connsiteY2" fmla="*/ 0 h 263662"/>
                <a:gd name="connsiteX3" fmla="*/ 139592 w 139592"/>
                <a:gd name="connsiteY3" fmla="*/ 23766 h 263662"/>
                <a:gd name="connsiteX4" fmla="*/ 139592 w 139592"/>
                <a:gd name="connsiteY4" fmla="*/ 239896 h 263662"/>
                <a:gd name="connsiteX5" fmla="*/ 115826 w 139592"/>
                <a:gd name="connsiteY5" fmla="*/ 263662 h 263662"/>
                <a:gd name="connsiteX6" fmla="*/ 20762 w 139592"/>
                <a:gd name="connsiteY6" fmla="*/ 263662 h 263662"/>
                <a:gd name="connsiteX0" fmla="*/ 0 w 118830"/>
                <a:gd name="connsiteY0" fmla="*/ 263662 h 263662"/>
                <a:gd name="connsiteX1" fmla="*/ 0 w 118830"/>
                <a:gd name="connsiteY1" fmla="*/ 0 h 263662"/>
                <a:gd name="connsiteX2" fmla="*/ 95064 w 118830"/>
                <a:gd name="connsiteY2" fmla="*/ 0 h 263662"/>
                <a:gd name="connsiteX3" fmla="*/ 118830 w 118830"/>
                <a:gd name="connsiteY3" fmla="*/ 23766 h 263662"/>
                <a:gd name="connsiteX4" fmla="*/ 118830 w 118830"/>
                <a:gd name="connsiteY4" fmla="*/ 239896 h 263662"/>
                <a:gd name="connsiteX5" fmla="*/ 95064 w 118830"/>
                <a:gd name="connsiteY5" fmla="*/ 263662 h 263662"/>
                <a:gd name="connsiteX6" fmla="*/ 0 w 118830"/>
                <a:gd name="connsiteY6" fmla="*/ 263662 h 26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30" h="263662">
                  <a:moveTo>
                    <a:pt x="0" y="263662"/>
                  </a:moveTo>
                  <a:lnTo>
                    <a:pt x="0" y="0"/>
                  </a:lnTo>
                  <a:lnTo>
                    <a:pt x="95064" y="0"/>
                  </a:lnTo>
                  <a:cubicBezTo>
                    <a:pt x="108190" y="0"/>
                    <a:pt x="118830" y="10640"/>
                    <a:pt x="118830" y="23766"/>
                  </a:cubicBezTo>
                  <a:lnTo>
                    <a:pt x="118830" y="239896"/>
                  </a:lnTo>
                  <a:cubicBezTo>
                    <a:pt x="118830" y="253022"/>
                    <a:pt x="108190" y="263662"/>
                    <a:pt x="95064" y="263662"/>
                  </a:cubicBezTo>
                  <a:lnTo>
                    <a:pt x="0" y="26366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52" name="삼각형 51"/>
            <p:cNvSpPr/>
            <p:nvPr/>
          </p:nvSpPr>
          <p:spPr>
            <a:xfrm rot="16200000">
              <a:off x="1754296" y="1331253"/>
              <a:ext cx="95030" cy="45719"/>
            </a:xfrm>
            <a:prstGeom prst="triangl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54" name="직사각형 53"/>
          <p:cNvSpPr/>
          <p:nvPr/>
        </p:nvSpPr>
        <p:spPr>
          <a:xfrm>
            <a:off x="1877080" y="1814985"/>
            <a:ext cx="824168" cy="11165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ko-KR" altLang="en-US" sz="600">
                <a:latin typeface="Nanum Gothic" charset="-127"/>
                <a:ea typeface="Nanum Gothic" charset="-127"/>
                <a:cs typeface="Nanum Gothic" charset="-127"/>
                <a:sym typeface="Wingdings"/>
              </a:rPr>
              <a:t>좌측 영역 </a:t>
            </a:r>
            <a:r>
              <a:rPr kumimoji="1" lang="ko-KR" altLang="en-US" sz="600" dirty="0">
                <a:latin typeface="Nanum Gothic" charset="-127"/>
                <a:ea typeface="Nanum Gothic" charset="-127"/>
                <a:cs typeface="Nanum Gothic" charset="-127"/>
                <a:sym typeface="Wingdings"/>
              </a:rPr>
              <a:t>닫기</a:t>
            </a:r>
            <a:r>
              <a:rPr kumimoji="1" lang="en-US" altLang="ko-KR" sz="600" dirty="0">
                <a:latin typeface="Nanum Gothic" charset="-127"/>
                <a:ea typeface="Nanum Gothic" charset="-127"/>
                <a:cs typeface="Nanum Gothic" charset="-127"/>
                <a:sym typeface="Wingdings"/>
              </a:rPr>
              <a:t>/</a:t>
            </a:r>
            <a:r>
              <a:rPr kumimoji="1" lang="ko-KR" altLang="en-US" sz="600" dirty="0">
                <a:latin typeface="Nanum Gothic" charset="-127"/>
                <a:ea typeface="Nanum Gothic" charset="-127"/>
                <a:cs typeface="Nanum Gothic" charset="-127"/>
                <a:sym typeface="Wingdings"/>
              </a:rPr>
              <a:t>열기</a:t>
            </a:r>
            <a:endParaRPr kumimoji="1" lang="en-US" altLang="ko-KR" sz="600" dirty="0">
              <a:latin typeface="Nanum Gothic" charset="-127"/>
              <a:ea typeface="Nanum Gothic" charset="-127"/>
              <a:cs typeface="Nanum Gothic" charset="-127"/>
              <a:sym typeface="Wingdings"/>
            </a:endParaRPr>
          </a:p>
        </p:txBody>
      </p:sp>
      <p:cxnSp>
        <p:nvCxnSpPr>
          <p:cNvPr id="55" name="직선 연결선[R] 54"/>
          <p:cNvCxnSpPr/>
          <p:nvPr/>
        </p:nvCxnSpPr>
        <p:spPr>
          <a:xfrm>
            <a:off x="1806860" y="1443596"/>
            <a:ext cx="353307" cy="3713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7432675" y="948834"/>
            <a:ext cx="1525701" cy="259201"/>
          </a:xfrm>
          <a:prstGeom prst="rect">
            <a:avLst/>
          </a:prstGeom>
          <a:noFill/>
          <a:ln w="63500">
            <a:solidFill>
              <a:srgbClr val="00B0F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9139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제목 2"/>
          <p:cNvSpPr txBox="1">
            <a:spLocks/>
          </p:cNvSpPr>
          <p:nvPr/>
        </p:nvSpPr>
        <p:spPr bwMode="auto">
          <a:xfrm>
            <a:off x="157885" y="1275711"/>
            <a:ext cx="1592142" cy="4967271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80000" tIns="3600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새로운 대시보드 대시보드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01...</a:t>
            </a:r>
          </a:p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Nanum Gothic" charset="-127"/>
            </a:endParaRPr>
          </a:p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새로운 대시보드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02</a:t>
            </a:r>
          </a:p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Nanum Gothic" charset="-127"/>
            </a:endParaRPr>
          </a:p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새로운 대시보드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03</a:t>
            </a:r>
          </a:p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Nanum Gothic" charset="-127"/>
            </a:endParaRPr>
          </a:p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새로운 대시보드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04</a:t>
            </a:r>
          </a:p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Nanum Gothic" charset="-127"/>
            </a:endParaRPr>
          </a:p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새로운 대시보드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05</a:t>
            </a:r>
          </a:p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Nanum Gothic" charset="-127"/>
            </a:endParaRPr>
          </a:p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새로운 대시보드 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06</a:t>
            </a:r>
          </a:p>
        </p:txBody>
      </p:sp>
      <p:grpSp>
        <p:nvGrpSpPr>
          <p:cNvPr id="287" name="그룹 286"/>
          <p:cNvGrpSpPr/>
          <p:nvPr/>
        </p:nvGrpSpPr>
        <p:grpSpPr>
          <a:xfrm>
            <a:off x="2023552" y="5035939"/>
            <a:ext cx="1406941" cy="1226492"/>
            <a:chOff x="1847527" y="1694754"/>
            <a:chExt cx="781245" cy="681046"/>
          </a:xfrm>
        </p:grpSpPr>
        <p:sp>
          <p:nvSpPr>
            <p:cNvPr id="304" name="직사각형 303"/>
            <p:cNvSpPr/>
            <p:nvPr userDrawn="1"/>
          </p:nvSpPr>
          <p:spPr>
            <a:xfrm>
              <a:off x="1847527" y="1694754"/>
              <a:ext cx="781245" cy="681046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b"/>
            <a:lstStyle/>
            <a:p>
              <a:endParaRPr kumimoji="1" lang="en-US" altLang="ko-KR" sz="700" dirty="0">
                <a:solidFill>
                  <a:prstClr val="black"/>
                </a:solidFill>
                <a:latin typeface="+mn-ea"/>
                <a:cs typeface="Nanum Gothic" charset="-127"/>
              </a:endParaRPr>
            </a:p>
          </p:txBody>
        </p:sp>
        <p:pic>
          <p:nvPicPr>
            <p:cNvPr id="312" name="그림 311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98" t="10208" r="16551" b="9974"/>
            <a:stretch/>
          </p:blipFill>
          <p:spPr>
            <a:xfrm>
              <a:off x="1883555" y="1729097"/>
              <a:ext cx="699355" cy="5297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</p:pic>
      </p:grp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워크북 및 대시보드 열람뷰 좌측 패널 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대시보드</a:t>
            </a:r>
            <a:r>
              <a:rPr lang="en-US" altLang="ko-KR" dirty="0">
                <a:latin typeface="+mn-ea"/>
                <a:ea typeface="+mn-ea"/>
              </a:rPr>
              <a:t>/</a:t>
            </a:r>
            <a:r>
              <a:rPr lang="ko-KR" altLang="en-US" dirty="0">
                <a:latin typeface="+mn-ea"/>
                <a:ea typeface="+mn-ea"/>
              </a:rPr>
              <a:t>댓글</a:t>
            </a:r>
            <a:r>
              <a:rPr lang="en-US" altLang="ko-KR" dirty="0">
                <a:latin typeface="+mn-ea"/>
                <a:ea typeface="+mn-ea"/>
              </a:rPr>
              <a:t>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2.2</a:t>
            </a:r>
            <a:r>
              <a:rPr lang="ko-KR" altLang="en-US" dirty="0">
                <a:latin typeface="+mn-ea"/>
              </a:rPr>
              <a:t> 대시보드 열람모드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레이아웃 </a:t>
            </a:r>
            <a:r>
              <a:rPr lang="en-US" altLang="ko-KR" dirty="0">
                <a:latin typeface="+mn-ea"/>
              </a:rPr>
              <a:t>(2)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3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</a:rPr>
              <a:pPr/>
              <a:t>43</a:t>
            </a:fld>
            <a:endParaRPr lang="ko-KR" altLang="en-US" dirty="0">
              <a:solidFill>
                <a:schemeClr val="accent4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11" name="텍스트 개체 틀 8"/>
          <p:cNvSpPr txBox="1">
            <a:spLocks/>
          </p:cNvSpPr>
          <p:nvPr/>
        </p:nvSpPr>
        <p:spPr>
          <a:xfrm>
            <a:off x="10036168" y="651623"/>
            <a:ext cx="1997723" cy="609049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vert="horz" lIns="72000" tIns="72000" rIns="72000" bIns="72000" rtlCol="0">
            <a:normAutofit lnSpcReduction="10000"/>
          </a:bodyPr>
          <a:lstStyle>
            <a:lvl1pPr marL="85727" indent="-85727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700" b="1" kern="12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180980" indent="-95253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700" kern="12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defRPr>
            </a:lvl2pPr>
            <a:lvl3pPr marL="225425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kern="12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defRPr>
            </a:lvl3pPr>
            <a:lvl4pPr marL="266700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kern="12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defRPr>
            </a:lvl4pPr>
            <a:lvl5pPr marL="311150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kern="12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+mn-ea"/>
                <a:ea typeface="+mn-ea"/>
              </a:rPr>
              <a:t>내가 쓴 댓글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댓글 내용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최근 업데이트 정보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en-US" altLang="ko-KR" dirty="0">
                <a:latin typeface="+mn-ea"/>
                <a:ea typeface="+mn-ea"/>
              </a:rPr>
              <a:t>‘</a:t>
            </a:r>
            <a:r>
              <a:rPr lang="ko-KR" altLang="en-US" dirty="0">
                <a:latin typeface="+mn-ea"/>
                <a:ea typeface="+mn-ea"/>
              </a:rPr>
              <a:t>나</a:t>
            </a:r>
            <a:r>
              <a:rPr lang="en-US" altLang="ko-KR" dirty="0">
                <a:latin typeface="+mn-ea"/>
                <a:ea typeface="+mn-ea"/>
              </a:rPr>
              <a:t>’</a:t>
            </a:r>
            <a:r>
              <a:rPr lang="ko-KR" altLang="en-US" dirty="0">
                <a:latin typeface="+mn-ea"/>
                <a:ea typeface="+mn-ea"/>
              </a:rPr>
              <a:t> 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일시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표시 </a:t>
            </a:r>
            <a:r>
              <a:rPr kumimoji="1" lang="ko-KR" altLang="en-US" dirty="0">
                <a:latin typeface="+mn-ea"/>
                <a:ea typeface="+mn-ea"/>
              </a:rPr>
              <a:t>공통 규칙 </a:t>
            </a:r>
            <a:r>
              <a:rPr lang="ko-KR" altLang="en-US" dirty="0">
                <a:solidFill>
                  <a:srgbClr val="00B0F0"/>
                </a:solidFill>
                <a:latin typeface="+mn-ea"/>
                <a:ea typeface="+mn-ea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ea typeface="+mn-ea"/>
              </a:rPr>
              <a:t>[A1.Common]</a:t>
            </a:r>
          </a:p>
          <a:p>
            <a:pPr lvl="1"/>
            <a:r>
              <a:rPr lang="ko-KR" altLang="en-US" dirty="0">
                <a:latin typeface="+mn-ea"/>
                <a:ea typeface="+mn-ea"/>
              </a:rPr>
              <a:t>삭제 클릭 </a:t>
            </a:r>
            <a:r>
              <a:rPr lang="en-US" altLang="ko-KR" dirty="0">
                <a:latin typeface="+mn-ea"/>
                <a:ea typeface="+mn-ea"/>
              </a:rPr>
              <a:t>&gt;</a:t>
            </a:r>
            <a:r>
              <a:rPr lang="ko-KR" altLang="en-US" dirty="0">
                <a:latin typeface="+mn-ea"/>
                <a:ea typeface="+mn-ea"/>
              </a:rPr>
              <a:t> 댓글 삭제 확인 팝업 출력 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  <a:ea typeface="+mn-ea"/>
              </a:rPr>
              <a:t>☞ 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  <a:ea typeface="+mn-ea"/>
              </a:rPr>
              <a:t>[014.0]</a:t>
            </a:r>
            <a:endParaRPr lang="en-US" altLang="ko-KR" dirty="0">
              <a:solidFill>
                <a:srgbClr val="00B0F0"/>
              </a:solidFill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수정 클릭 </a:t>
            </a:r>
            <a:r>
              <a:rPr lang="en-US" altLang="ko-KR" dirty="0">
                <a:latin typeface="+mn-ea"/>
                <a:ea typeface="+mn-ea"/>
              </a:rPr>
              <a:t>&gt;</a:t>
            </a:r>
            <a:r>
              <a:rPr lang="ko-KR" altLang="en-US" dirty="0">
                <a:latin typeface="+mn-ea"/>
                <a:ea typeface="+mn-ea"/>
              </a:rPr>
              <a:t> 댓글 편집 모드로 변경 </a:t>
            </a:r>
            <a:endParaRPr lang="ko-KR" altLang="en-US" dirty="0">
              <a:solidFill>
                <a:srgbClr val="00B050"/>
              </a:solidFill>
              <a:latin typeface="+mn-ea"/>
              <a:ea typeface="+mn-ea"/>
            </a:endParaRPr>
          </a:p>
          <a:p>
            <a:pPr>
              <a:buFont typeface="+mj-lt"/>
              <a:buAutoNum type="arabicPeriod"/>
            </a:pPr>
            <a:r>
              <a:rPr lang="ko-KR" altLang="en-US" dirty="0">
                <a:latin typeface="+mn-ea"/>
                <a:ea typeface="+mn-ea"/>
              </a:rPr>
              <a:t>다른 사람이 쓴 댓글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댓글 내용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최근 업데이트 정보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사용자 이름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일시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표시 </a:t>
            </a:r>
            <a:r>
              <a:rPr kumimoji="1" lang="ko-KR" altLang="en-US" dirty="0">
                <a:latin typeface="+mn-ea"/>
                <a:ea typeface="+mn-ea"/>
              </a:rPr>
              <a:t>공통 규칙 </a:t>
            </a:r>
            <a:r>
              <a:rPr lang="ko-KR" altLang="en-US" dirty="0">
                <a:solidFill>
                  <a:srgbClr val="00B0F0"/>
                </a:solidFill>
                <a:latin typeface="+mn-ea"/>
                <a:ea typeface="+mn-ea"/>
              </a:rPr>
              <a:t>☞ </a:t>
            </a:r>
            <a:r>
              <a:rPr lang="en-US" altLang="ko-KR" dirty="0">
                <a:solidFill>
                  <a:srgbClr val="00B0F0"/>
                </a:solidFill>
                <a:latin typeface="+mn-ea"/>
                <a:ea typeface="+mn-ea"/>
              </a:rPr>
              <a:t>[A1.Common]</a:t>
            </a:r>
          </a:p>
          <a:p>
            <a:r>
              <a:rPr lang="ko-KR" altLang="en-US" dirty="0">
                <a:latin typeface="+mn-ea"/>
                <a:ea typeface="+mn-ea"/>
              </a:rPr>
              <a:t>댓글 쓰기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en-US" altLang="ko-KR" dirty="0">
                <a:latin typeface="+mn-ea"/>
                <a:ea typeface="+mn-ea"/>
              </a:rPr>
              <a:t>P.H: </a:t>
            </a:r>
            <a:r>
              <a:rPr lang="ko-KR" altLang="en-US" dirty="0">
                <a:latin typeface="+mn-ea"/>
                <a:ea typeface="+mn-ea"/>
              </a:rPr>
              <a:t>대시보드에 대해 의견을 나누어 보세요</a:t>
            </a:r>
          </a:p>
          <a:p>
            <a:pPr lvl="1"/>
            <a:r>
              <a:rPr lang="ko-KR" altLang="en-US" dirty="0">
                <a:latin typeface="+mn-ea"/>
                <a:ea typeface="+mn-ea"/>
              </a:rPr>
              <a:t>입력 가능 정보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텍스트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en-US" altLang="ko-KR" dirty="0">
                <a:latin typeface="+mn-ea"/>
                <a:ea typeface="+mn-ea"/>
              </a:rPr>
              <a:t>#’</a:t>
            </a:r>
            <a:r>
              <a:rPr lang="ko-KR" altLang="en-US" dirty="0">
                <a:latin typeface="+mn-ea"/>
                <a:ea typeface="+mn-ea"/>
              </a:rPr>
              <a:t>대시보드명</a:t>
            </a:r>
            <a:r>
              <a:rPr lang="en-US" altLang="ko-KR" dirty="0">
                <a:latin typeface="+mn-ea"/>
                <a:ea typeface="+mn-ea"/>
              </a:rPr>
              <a:t>’</a:t>
            </a:r>
          </a:p>
          <a:p>
            <a:pPr lvl="3"/>
            <a:r>
              <a:rPr lang="ko-KR" altLang="en-US" dirty="0">
                <a:latin typeface="+mn-ea"/>
                <a:ea typeface="+mn-ea"/>
              </a:rPr>
              <a:t>현재 선택되어 있는 대시보드가 </a:t>
            </a:r>
            <a:r>
              <a:rPr lang="en-US" altLang="ko-KR" dirty="0">
                <a:latin typeface="+mn-ea"/>
                <a:ea typeface="+mn-ea"/>
              </a:rPr>
              <a:t>#</a:t>
            </a:r>
            <a:r>
              <a:rPr lang="ko-KR" altLang="en-US" dirty="0">
                <a:latin typeface="+mn-ea"/>
                <a:ea typeface="+mn-ea"/>
              </a:rPr>
              <a:t>태그로 미리 입력되어 있음</a:t>
            </a:r>
            <a:r>
              <a:rPr lang="en-US" altLang="ko-KR" dirty="0">
                <a:latin typeface="+mn-ea"/>
                <a:ea typeface="+mn-ea"/>
              </a:rPr>
              <a:t>.</a:t>
            </a:r>
            <a:r>
              <a:rPr lang="ko-KR" altLang="en-US" dirty="0">
                <a:latin typeface="+mn-ea"/>
                <a:ea typeface="+mn-ea"/>
              </a:rPr>
              <a:t> 삭제 가능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pPr lvl="3"/>
            <a:r>
              <a:rPr lang="en-US" altLang="ko-KR" dirty="0">
                <a:latin typeface="+mn-ea"/>
                <a:ea typeface="+mn-ea"/>
              </a:rPr>
              <a:t>#</a:t>
            </a:r>
            <a:r>
              <a:rPr lang="ko-KR" altLang="en-US" dirty="0">
                <a:latin typeface="+mn-ea"/>
                <a:ea typeface="+mn-ea"/>
              </a:rPr>
              <a:t>입력시 워크북 내 대시보드 추천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자동검색</a:t>
            </a:r>
            <a:r>
              <a:rPr lang="en-US" altLang="ko-KR" dirty="0">
                <a:latin typeface="+mn-ea"/>
                <a:ea typeface="+mn-ea"/>
              </a:rPr>
              <a:t>)</a:t>
            </a:r>
            <a:r>
              <a:rPr lang="ko-KR" altLang="en-US" dirty="0">
                <a:latin typeface="+mn-ea"/>
                <a:ea typeface="+mn-ea"/>
              </a:rPr>
              <a:t> 기능 제공</a:t>
            </a:r>
            <a:endParaRPr lang="en-US" altLang="ko-KR" dirty="0">
              <a:latin typeface="+mn-ea"/>
              <a:ea typeface="+mn-ea"/>
            </a:endParaRPr>
          </a:p>
          <a:p>
            <a:endParaRPr lang="en-US" altLang="ko-KR" b="0" dirty="0">
              <a:latin typeface="+mn-ea"/>
              <a:ea typeface="+mn-ea"/>
            </a:endParaRPr>
          </a:p>
          <a:p>
            <a:endParaRPr lang="en-US" altLang="ko-KR" b="0" dirty="0">
              <a:latin typeface="+mn-ea"/>
              <a:ea typeface="+mn-ea"/>
            </a:endParaRPr>
          </a:p>
          <a:p>
            <a:endParaRPr lang="en-US" altLang="ko-KR" b="0" dirty="0">
              <a:latin typeface="+mn-ea"/>
              <a:ea typeface="+mn-ea"/>
            </a:endParaRPr>
          </a:p>
          <a:p>
            <a:pPr lvl="2"/>
            <a:endParaRPr lang="en-US" altLang="ko-KR" dirty="0">
              <a:latin typeface="+mn-ea"/>
              <a:ea typeface="+mn-ea"/>
            </a:endParaRPr>
          </a:p>
          <a:p>
            <a:pPr lvl="3"/>
            <a:r>
              <a:rPr lang="ko-KR" altLang="en-US" dirty="0">
                <a:latin typeface="+mn-ea"/>
                <a:ea typeface="+mn-ea"/>
              </a:rPr>
              <a:t>태그 단위로 삭제 가능</a:t>
            </a:r>
            <a:r>
              <a:rPr lang="en-US" altLang="ko-KR" dirty="0">
                <a:latin typeface="+mn-ea"/>
                <a:ea typeface="+mn-ea"/>
              </a:rPr>
              <a:t>.</a:t>
            </a:r>
            <a:r>
              <a:rPr lang="ko-KR" altLang="en-US" dirty="0">
                <a:latin typeface="+mn-ea"/>
                <a:ea typeface="+mn-ea"/>
              </a:rPr>
              <a:t> 텍스트 단위 삭제 불가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댓글 탭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총 댓글 수 표시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새로운 글이 있을 경우 </a:t>
            </a:r>
            <a:r>
              <a:rPr lang="en-US" altLang="ko-KR" dirty="0">
                <a:latin typeface="+mn-ea"/>
                <a:ea typeface="+mn-ea"/>
              </a:rPr>
              <a:t>New</a:t>
            </a:r>
            <a:r>
              <a:rPr lang="ko-KR" altLang="en-US" dirty="0">
                <a:latin typeface="+mn-ea"/>
                <a:ea typeface="+mn-ea"/>
              </a:rPr>
              <a:t> 아이콘 표시 일시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표시 </a:t>
            </a:r>
            <a:r>
              <a:rPr kumimoji="1" lang="ko-KR" altLang="en-US" dirty="0">
                <a:latin typeface="+mn-ea"/>
                <a:ea typeface="+mn-ea"/>
              </a:rPr>
              <a:t>공통 규칙 </a:t>
            </a:r>
            <a:r>
              <a:rPr lang="ko-KR" altLang="en-US" dirty="0">
                <a:solidFill>
                  <a:srgbClr val="00B0F0"/>
                </a:solidFill>
                <a:latin typeface="+mn-ea"/>
                <a:ea typeface="+mn-ea"/>
              </a:rPr>
              <a:t>☞ </a:t>
            </a:r>
            <a:r>
              <a:rPr lang="en-US" altLang="ko-KR" dirty="0">
                <a:solidFill>
                  <a:srgbClr val="00B0F0"/>
                </a:solidFill>
                <a:latin typeface="+mn-ea"/>
                <a:ea typeface="+mn-ea"/>
              </a:rPr>
              <a:t>[A1.Common]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공통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정렬 </a:t>
            </a:r>
            <a:r>
              <a:rPr lang="en-US" altLang="ko-KR" dirty="0">
                <a:latin typeface="+mn-ea"/>
                <a:ea typeface="+mn-ea"/>
              </a:rPr>
              <a:t>:</a:t>
            </a:r>
            <a:r>
              <a:rPr lang="ko-KR" altLang="en-US" dirty="0">
                <a:latin typeface="+mn-ea"/>
                <a:ea typeface="+mn-ea"/>
              </a:rPr>
              <a:t> 시간 오름차순 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과거</a:t>
            </a:r>
            <a:r>
              <a:rPr lang="en-US" altLang="ko-KR" dirty="0">
                <a:latin typeface="+mn-ea"/>
                <a:ea typeface="+mn-ea"/>
              </a:rPr>
              <a:t>&gt;</a:t>
            </a:r>
            <a:r>
              <a:rPr lang="ko-KR" altLang="en-US" dirty="0">
                <a:latin typeface="+mn-ea"/>
                <a:ea typeface="+mn-ea"/>
              </a:rPr>
              <a:t>미래</a:t>
            </a:r>
            <a:r>
              <a:rPr lang="en-US" altLang="ko-KR" dirty="0">
                <a:latin typeface="+mn-ea"/>
                <a:ea typeface="+mn-ea"/>
              </a:rPr>
              <a:t>)</a:t>
            </a:r>
          </a:p>
        </p:txBody>
      </p:sp>
      <p:grpSp>
        <p:nvGrpSpPr>
          <p:cNvPr id="314" name="그룹 313"/>
          <p:cNvGrpSpPr/>
          <p:nvPr/>
        </p:nvGrpSpPr>
        <p:grpSpPr>
          <a:xfrm>
            <a:off x="10495329" y="4372568"/>
            <a:ext cx="1465027" cy="352965"/>
            <a:chOff x="7155642" y="6015937"/>
            <a:chExt cx="1465027" cy="352965"/>
          </a:xfrm>
          <a:solidFill>
            <a:schemeClr val="bg1"/>
          </a:solidFill>
        </p:grpSpPr>
        <p:sp>
          <p:nvSpPr>
            <p:cNvPr id="316" name="모서리가 둥근 직사각형 315"/>
            <p:cNvSpPr/>
            <p:nvPr/>
          </p:nvSpPr>
          <p:spPr>
            <a:xfrm>
              <a:off x="7155642" y="6015937"/>
              <a:ext cx="1465027" cy="267149"/>
            </a:xfrm>
            <a:prstGeom prst="roundRect">
              <a:avLst>
                <a:gd name="adj" fmla="val 10536"/>
              </a:avLst>
            </a:prstGeom>
            <a:grp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108000" rIns="72000" bIns="108000" rtlCol="0" anchor="ctr"/>
            <a:lstStyle/>
            <a:p>
              <a:r>
                <a:rPr lang="en-US" altLang="ko-KR" sz="700" dirty="0">
                  <a:solidFill>
                    <a:srgbClr val="0070C0"/>
                  </a:solidFill>
                  <a:latin typeface="+mn-ea"/>
                </a:rPr>
                <a:t>#</a:t>
              </a:r>
              <a:r>
                <a:rPr lang="ko-KR" altLang="en-US" sz="700" dirty="0">
                  <a:solidFill>
                    <a:srgbClr val="0070C0"/>
                  </a:solidFill>
                  <a:latin typeface="+mn-ea"/>
                </a:rPr>
                <a:t>도</a:t>
              </a:r>
              <a:endParaRPr lang="en-US" altLang="ko-KR" sz="600" dirty="0">
                <a:solidFill>
                  <a:srgbClr val="0070C0"/>
                </a:solidFill>
                <a:latin typeface="+mn-ea"/>
              </a:endParaRPr>
            </a:p>
          </p:txBody>
        </p:sp>
        <p:sp>
          <p:nvSpPr>
            <p:cNvPr id="317" name="직각 삼각형[R] 316"/>
            <p:cNvSpPr/>
            <p:nvPr/>
          </p:nvSpPr>
          <p:spPr>
            <a:xfrm rot="10800000" flipH="1">
              <a:off x="7366607" y="6282762"/>
              <a:ext cx="80759" cy="86140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18000" rtlCol="0" anchor="ctr"/>
            <a:lstStyle/>
            <a:p>
              <a:pPr algn="ctr"/>
              <a:endParaRPr kumimoji="1"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322" name="제목 2"/>
          <p:cNvSpPr txBox="1">
            <a:spLocks/>
          </p:cNvSpPr>
          <p:nvPr/>
        </p:nvSpPr>
        <p:spPr bwMode="auto">
          <a:xfrm>
            <a:off x="10430991" y="4614938"/>
            <a:ext cx="1593702" cy="5903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  <a:extLst/>
        </p:spPr>
        <p:txBody>
          <a:bodyPr lIns="72000" tIns="0" rIns="72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  <a:buClr>
                <a:srgbClr val="336699"/>
              </a:buClr>
            </a:pPr>
            <a:r>
              <a:rPr lang="en-US" altLang="ko-KR" sz="600" dirty="0">
                <a:solidFill>
                  <a:schemeClr val="bg1"/>
                </a:solidFill>
                <a:latin typeface="+mn-ea"/>
                <a:ea typeface="+mn-ea"/>
              </a:rPr>
              <a:t>#</a:t>
            </a:r>
            <a:r>
              <a:rPr lang="ko-KR" altLang="en-US" sz="600" dirty="0">
                <a:solidFill>
                  <a:srgbClr val="FFFF00"/>
                </a:solidFill>
                <a:latin typeface="+mn-ea"/>
                <a:ea typeface="+mn-ea"/>
              </a:rPr>
              <a:t>도</a:t>
            </a:r>
            <a:r>
              <a:rPr lang="ko-KR" altLang="en-US" sz="600" dirty="0">
                <a:solidFill>
                  <a:schemeClr val="bg1"/>
                </a:solidFill>
                <a:latin typeface="+mn-ea"/>
                <a:ea typeface="+mn-ea"/>
              </a:rPr>
              <a:t>시 별 관광객 유입 수 증감 추이 </a:t>
            </a:r>
            <a:r>
              <a:rPr lang="en-US" altLang="ko-KR" sz="600" dirty="0">
                <a:solidFill>
                  <a:schemeClr val="bg1"/>
                </a:solidFill>
                <a:latin typeface="+mn-ea"/>
                <a:ea typeface="+mn-ea"/>
              </a:rPr>
              <a:t>1</a:t>
            </a:r>
          </a:p>
          <a:p>
            <a:pPr>
              <a:lnSpc>
                <a:spcPct val="200000"/>
              </a:lnSpc>
              <a:buClr>
                <a:srgbClr val="336699"/>
              </a:buClr>
            </a:pPr>
            <a:r>
              <a:rPr lang="en-US" altLang="ko-KR" sz="600" dirty="0">
                <a:solidFill>
                  <a:schemeClr val="bg1"/>
                </a:solidFill>
                <a:latin typeface="+mn-ea"/>
                <a:ea typeface="+mn-ea"/>
              </a:rPr>
              <a:t>#</a:t>
            </a:r>
            <a:r>
              <a:rPr lang="ko-KR" altLang="en-US" sz="600" dirty="0">
                <a:solidFill>
                  <a:srgbClr val="FFFF00"/>
                </a:solidFill>
                <a:latin typeface="+mn-ea"/>
                <a:ea typeface="+mn-ea"/>
              </a:rPr>
              <a:t>도</a:t>
            </a:r>
            <a:r>
              <a:rPr lang="ko-KR" altLang="en-US" sz="600" dirty="0">
                <a:solidFill>
                  <a:schemeClr val="bg1"/>
                </a:solidFill>
                <a:latin typeface="+mn-ea"/>
                <a:ea typeface="+mn-ea"/>
              </a:rPr>
              <a:t>시 별 관광객 유입 수 증감 추이 </a:t>
            </a:r>
            <a:r>
              <a:rPr lang="en-US" altLang="ko-KR" sz="600" dirty="0">
                <a:solidFill>
                  <a:schemeClr val="bg1"/>
                </a:solidFill>
                <a:latin typeface="+mn-ea"/>
                <a:ea typeface="+mn-ea"/>
              </a:rPr>
              <a:t>1</a:t>
            </a:r>
          </a:p>
          <a:p>
            <a:pPr>
              <a:lnSpc>
                <a:spcPct val="200000"/>
              </a:lnSpc>
              <a:buClr>
                <a:srgbClr val="336699"/>
              </a:buClr>
            </a:pPr>
            <a:r>
              <a:rPr lang="en-US" altLang="ko-KR" sz="600" dirty="0">
                <a:solidFill>
                  <a:schemeClr val="bg1"/>
                </a:solidFill>
                <a:latin typeface="+mn-ea"/>
                <a:ea typeface="+mn-ea"/>
              </a:rPr>
              <a:t>#</a:t>
            </a:r>
            <a:r>
              <a:rPr lang="ko-KR" altLang="en-US" sz="600" dirty="0">
                <a:solidFill>
                  <a:schemeClr val="bg1"/>
                </a:solidFill>
                <a:latin typeface="+mn-ea"/>
                <a:ea typeface="+mn-ea"/>
              </a:rPr>
              <a:t>추이긴 추이인데 </a:t>
            </a:r>
            <a:r>
              <a:rPr lang="ko-KR" altLang="en-US" sz="600" dirty="0">
                <a:solidFill>
                  <a:srgbClr val="FFFF00"/>
                </a:solidFill>
                <a:latin typeface="+mn-ea"/>
                <a:ea typeface="+mn-ea"/>
              </a:rPr>
              <a:t>도</a:t>
            </a:r>
            <a:r>
              <a:rPr lang="ko-KR" altLang="en-US" sz="600" dirty="0">
                <a:solidFill>
                  <a:schemeClr val="bg1"/>
                </a:solidFill>
                <a:latin typeface="+mn-ea"/>
                <a:ea typeface="+mn-ea"/>
              </a:rPr>
              <a:t>시별</a:t>
            </a:r>
            <a:endParaRPr lang="ko-KR" altLang="mr-IN" sz="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7" name="제목 2"/>
          <p:cNvSpPr txBox="1">
            <a:spLocks/>
          </p:cNvSpPr>
          <p:nvPr/>
        </p:nvSpPr>
        <p:spPr bwMode="auto">
          <a:xfrm>
            <a:off x="158056" y="876215"/>
            <a:ext cx="1592142" cy="530221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/>
        </p:spPr>
        <p:txBody>
          <a:bodyPr lIns="180000" tIns="3600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98" name="모서리가 둥근 직사각형 97"/>
          <p:cNvSpPr/>
          <p:nvPr/>
        </p:nvSpPr>
        <p:spPr>
          <a:xfrm>
            <a:off x="480422" y="5919183"/>
            <a:ext cx="920226" cy="204496"/>
          </a:xfrm>
          <a:prstGeom prst="roundRect">
            <a:avLst>
              <a:gd name="adj" fmla="val 21428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black"/>
                </a:solidFill>
                <a:latin typeface="+mn-ea"/>
                <a:cs typeface="Nanum Gothic" charset="-127"/>
              </a:rPr>
              <a:t>Create dashboard</a:t>
            </a:r>
          </a:p>
        </p:txBody>
      </p:sp>
      <p:grpSp>
        <p:nvGrpSpPr>
          <p:cNvPr id="99" name="그룹 98"/>
          <p:cNvGrpSpPr/>
          <p:nvPr/>
        </p:nvGrpSpPr>
        <p:grpSpPr>
          <a:xfrm>
            <a:off x="157885" y="679174"/>
            <a:ext cx="1592142" cy="211187"/>
            <a:chOff x="157885" y="1226771"/>
            <a:chExt cx="1592142" cy="211187"/>
          </a:xfrm>
        </p:grpSpPr>
        <p:grpSp>
          <p:nvGrpSpPr>
            <p:cNvPr id="100" name="그룹 99"/>
            <p:cNvGrpSpPr/>
            <p:nvPr userDrawn="1"/>
          </p:nvGrpSpPr>
          <p:grpSpPr>
            <a:xfrm>
              <a:off x="157885" y="1226771"/>
              <a:ext cx="1592142" cy="211187"/>
              <a:chOff x="157885" y="1226771"/>
              <a:chExt cx="1540682" cy="211187"/>
            </a:xfrm>
          </p:grpSpPr>
          <p:sp>
            <p:nvSpPr>
              <p:cNvPr id="105" name="제목 2"/>
              <p:cNvSpPr txBox="1">
                <a:spLocks/>
              </p:cNvSpPr>
              <p:nvPr userDrawn="1"/>
            </p:nvSpPr>
            <p:spPr bwMode="auto">
              <a:xfrm>
                <a:off x="157885" y="1226771"/>
                <a:ext cx="772117" cy="21118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xtLst/>
            </p:spPr>
            <p:txBody>
              <a:bodyPr lIns="0" tIns="0" rIns="0" bIns="0" anchor="ctr" anchorCtr="0">
                <a:no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>
                  <a:lnSpc>
                    <a:spcPct val="150000"/>
                  </a:lnSpc>
                  <a:buClr>
                    <a:srgbClr val="336699"/>
                  </a:buClr>
                </a:pPr>
                <a:r>
                  <a:rPr lang="en-US" altLang="ko-KR" sz="5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  <a:cs typeface="Nanum Gothic" charset="-127"/>
                  </a:rPr>
                  <a:t>Dashboard(6)</a:t>
                </a:r>
              </a:p>
            </p:txBody>
          </p:sp>
          <p:sp>
            <p:nvSpPr>
              <p:cNvPr id="106" name="제목 2"/>
              <p:cNvSpPr txBox="1">
                <a:spLocks/>
              </p:cNvSpPr>
              <p:nvPr userDrawn="1"/>
            </p:nvSpPr>
            <p:spPr bwMode="auto">
              <a:xfrm>
                <a:off x="926450" y="1226771"/>
                <a:ext cx="772117" cy="2111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xtLst/>
            </p:spPr>
            <p:txBody>
              <a:bodyPr lIns="0" tIns="0" rIns="0" bIns="0" anchor="ctr" anchorCtr="0">
                <a:no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>
                  <a:lnSpc>
                    <a:spcPct val="150000"/>
                  </a:lnSpc>
                  <a:buClr>
                    <a:srgbClr val="336699"/>
                  </a:buClr>
                </a:pPr>
                <a:r>
                  <a:rPr lang="en-US" altLang="ko-KR" sz="5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  <a:cs typeface="Nanum Gothic" charset="-127"/>
                  </a:rPr>
                  <a:t>Comment(3)</a:t>
                </a:r>
              </a:p>
            </p:txBody>
          </p:sp>
        </p:grpSp>
        <p:pic>
          <p:nvPicPr>
            <p:cNvPr id="101" name="그림 100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195" y="1302279"/>
              <a:ext cx="68495" cy="68494"/>
            </a:xfrm>
            <a:prstGeom prst="rect">
              <a:avLst/>
            </a:prstGeom>
          </p:spPr>
        </p:pic>
        <p:sp>
          <p:nvSpPr>
            <p:cNvPr id="102" name="타원 101"/>
            <p:cNvSpPr/>
            <p:nvPr userDrawn="1"/>
          </p:nvSpPr>
          <p:spPr>
            <a:xfrm>
              <a:off x="1636716" y="1299598"/>
              <a:ext cx="78232" cy="7823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>
                  <a:solidFill>
                    <a:schemeClr val="bg1"/>
                  </a:solidFill>
                  <a:latin typeface="+mn-ea"/>
                  <a:cs typeface="Nanum Gothic" charset="-127"/>
                </a:rPr>
                <a:t>N</a:t>
              </a:r>
              <a:endParaRPr kumimoji="1" lang="ko-KR" altLang="en-US" sz="400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  <p:pic>
          <p:nvPicPr>
            <p:cNvPr id="103" name="그림 102"/>
            <p:cNvPicPr>
              <a:picLocks noChangeAspect="1"/>
            </p:cNvPicPr>
            <p:nvPr userDrawn="1"/>
          </p:nvPicPr>
          <p:blipFill rotWithShape="1">
            <a:blip r:embed="rId3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46" t="11354" r="19782" b="10254"/>
            <a:stretch/>
          </p:blipFill>
          <p:spPr>
            <a:xfrm>
              <a:off x="251507" y="1290879"/>
              <a:ext cx="94448" cy="77402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</p:pic>
        <p:cxnSp>
          <p:nvCxnSpPr>
            <p:cNvPr id="104" name="직선 연결선[R] 103"/>
            <p:cNvCxnSpPr/>
            <p:nvPr userDrawn="1"/>
          </p:nvCxnSpPr>
          <p:spPr>
            <a:xfrm>
              <a:off x="171041" y="1434783"/>
              <a:ext cx="773994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6" name="제목 2"/>
          <p:cNvSpPr txBox="1">
            <a:spLocks/>
          </p:cNvSpPr>
          <p:nvPr/>
        </p:nvSpPr>
        <p:spPr bwMode="auto">
          <a:xfrm>
            <a:off x="8362544" y="876215"/>
            <a:ext cx="1592142" cy="530221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/>
        </p:spPr>
        <p:txBody>
          <a:bodyPr lIns="180000" tIns="3600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grpSp>
        <p:nvGrpSpPr>
          <p:cNvPr id="129" name="그룹 128"/>
          <p:cNvGrpSpPr/>
          <p:nvPr/>
        </p:nvGrpSpPr>
        <p:grpSpPr>
          <a:xfrm>
            <a:off x="8362544" y="679174"/>
            <a:ext cx="1592142" cy="211187"/>
            <a:chOff x="157885" y="1226771"/>
            <a:chExt cx="1592142" cy="211187"/>
          </a:xfrm>
        </p:grpSpPr>
        <p:grpSp>
          <p:nvGrpSpPr>
            <p:cNvPr id="130" name="그룹 129"/>
            <p:cNvGrpSpPr/>
            <p:nvPr userDrawn="1"/>
          </p:nvGrpSpPr>
          <p:grpSpPr>
            <a:xfrm>
              <a:off x="157885" y="1226771"/>
              <a:ext cx="1592142" cy="211187"/>
              <a:chOff x="157885" y="1226771"/>
              <a:chExt cx="1540682" cy="211187"/>
            </a:xfrm>
          </p:grpSpPr>
          <p:sp>
            <p:nvSpPr>
              <p:cNvPr id="135" name="제목 2"/>
              <p:cNvSpPr txBox="1">
                <a:spLocks/>
              </p:cNvSpPr>
              <p:nvPr userDrawn="1"/>
            </p:nvSpPr>
            <p:spPr bwMode="auto">
              <a:xfrm>
                <a:off x="157885" y="1226771"/>
                <a:ext cx="772117" cy="2111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xtLst/>
            </p:spPr>
            <p:txBody>
              <a:bodyPr lIns="0" tIns="0" rIns="0" bIns="0" anchor="ctr" anchorCtr="0">
                <a:no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>
                  <a:lnSpc>
                    <a:spcPct val="150000"/>
                  </a:lnSpc>
                  <a:buClr>
                    <a:srgbClr val="336699"/>
                  </a:buClr>
                </a:pPr>
                <a:r>
                  <a:rPr lang="en-US" altLang="ko-KR" sz="5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  <a:cs typeface="Nanum Gothic" charset="-127"/>
                  </a:rPr>
                  <a:t>Dashboard(6)</a:t>
                </a:r>
              </a:p>
            </p:txBody>
          </p:sp>
          <p:sp>
            <p:nvSpPr>
              <p:cNvPr id="136" name="제목 2"/>
              <p:cNvSpPr txBox="1">
                <a:spLocks/>
              </p:cNvSpPr>
              <p:nvPr userDrawn="1"/>
            </p:nvSpPr>
            <p:spPr bwMode="auto">
              <a:xfrm>
                <a:off x="926450" y="1226771"/>
                <a:ext cx="772117" cy="21118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xtLst/>
            </p:spPr>
            <p:txBody>
              <a:bodyPr lIns="0" tIns="0" rIns="0" bIns="0" anchor="ctr" anchorCtr="0">
                <a:no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>
                  <a:lnSpc>
                    <a:spcPct val="150000"/>
                  </a:lnSpc>
                  <a:buClr>
                    <a:srgbClr val="336699"/>
                  </a:buClr>
                </a:pPr>
                <a:r>
                  <a:rPr lang="en-US" altLang="ko-KR" sz="5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  <a:cs typeface="Nanum Gothic" charset="-127"/>
                  </a:rPr>
                  <a:t>Comment(3)</a:t>
                </a:r>
              </a:p>
            </p:txBody>
          </p:sp>
        </p:grpSp>
        <p:pic>
          <p:nvPicPr>
            <p:cNvPr id="131" name="그림 130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195" y="1302279"/>
              <a:ext cx="68495" cy="68494"/>
            </a:xfrm>
            <a:prstGeom prst="rect">
              <a:avLst/>
            </a:prstGeom>
          </p:spPr>
        </p:pic>
        <p:sp>
          <p:nvSpPr>
            <p:cNvPr id="132" name="타원 131"/>
            <p:cNvSpPr/>
            <p:nvPr userDrawn="1"/>
          </p:nvSpPr>
          <p:spPr>
            <a:xfrm>
              <a:off x="1636716" y="1299598"/>
              <a:ext cx="78232" cy="7823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>
                  <a:solidFill>
                    <a:schemeClr val="bg1"/>
                  </a:solidFill>
                  <a:latin typeface="+mn-ea"/>
                  <a:cs typeface="Nanum Gothic" charset="-127"/>
                </a:rPr>
                <a:t>N</a:t>
              </a:r>
              <a:endParaRPr kumimoji="1" lang="ko-KR" altLang="en-US" sz="400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  <p:pic>
          <p:nvPicPr>
            <p:cNvPr id="133" name="그림 132"/>
            <p:cNvPicPr>
              <a:picLocks noChangeAspect="1"/>
            </p:cNvPicPr>
            <p:nvPr userDrawn="1"/>
          </p:nvPicPr>
          <p:blipFill rotWithShape="1">
            <a:blip r:embed="rId3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46" t="11354" r="19782" b="10254"/>
            <a:stretch/>
          </p:blipFill>
          <p:spPr>
            <a:xfrm>
              <a:off x="251507" y="1290879"/>
              <a:ext cx="94448" cy="77402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</p:pic>
        <p:cxnSp>
          <p:nvCxnSpPr>
            <p:cNvPr id="134" name="직선 연결선[R] 133"/>
            <p:cNvCxnSpPr/>
            <p:nvPr userDrawn="1"/>
          </p:nvCxnSpPr>
          <p:spPr>
            <a:xfrm>
              <a:off x="960447" y="1434783"/>
              <a:ext cx="773994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6" name="그림 16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35" t="17220" r="4222"/>
          <a:stretch/>
        </p:blipFill>
        <p:spPr>
          <a:xfrm>
            <a:off x="8375610" y="962008"/>
            <a:ext cx="1565668" cy="5211549"/>
          </a:xfrm>
          <a:prstGeom prst="rect">
            <a:avLst/>
          </a:prstGeom>
        </p:spPr>
      </p:pic>
      <p:sp>
        <p:nvSpPr>
          <p:cNvPr id="167" name="타원 166"/>
          <p:cNvSpPr/>
          <p:nvPr/>
        </p:nvSpPr>
        <p:spPr>
          <a:xfrm>
            <a:off x="8261692" y="1008299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68" name="타원 167"/>
          <p:cNvSpPr/>
          <p:nvPr/>
        </p:nvSpPr>
        <p:spPr>
          <a:xfrm>
            <a:off x="8272399" y="173579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70" name="타원 169"/>
          <p:cNvSpPr/>
          <p:nvPr/>
        </p:nvSpPr>
        <p:spPr>
          <a:xfrm>
            <a:off x="8270246" y="536591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369445" y="5498876"/>
            <a:ext cx="1550162" cy="456073"/>
          </a:xfrm>
          <a:prstGeom prst="rect">
            <a:avLst/>
          </a:prstGeom>
          <a:solidFill>
            <a:srgbClr val="FCFDFC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You can leave comments about this workbook &amp; dashboard</a:t>
            </a:r>
          </a:p>
          <a:p>
            <a:r>
              <a:rPr kumimoji="1"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(Enter : Submit</a:t>
            </a:r>
            <a:r>
              <a:rPr kumimoji="1" lang="ko-KR" altLang="en-US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 ㅣ</a:t>
            </a:r>
            <a:r>
              <a:rPr kumimoji="1"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Shift + Enter : Change line)</a:t>
            </a:r>
            <a:endParaRPr kumimoji="1" lang="ko-KR" altLang="en-US" sz="600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247" name="제목 2"/>
          <p:cNvSpPr txBox="1">
            <a:spLocks/>
          </p:cNvSpPr>
          <p:nvPr/>
        </p:nvSpPr>
        <p:spPr bwMode="auto">
          <a:xfrm>
            <a:off x="1941683" y="884792"/>
            <a:ext cx="1592142" cy="5288765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/>
        </p:spPr>
        <p:txBody>
          <a:bodyPr lIns="180000" tIns="3600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248" name="모서리가 둥근 직사각형 247"/>
          <p:cNvSpPr/>
          <p:nvPr/>
        </p:nvSpPr>
        <p:spPr>
          <a:xfrm>
            <a:off x="2264220" y="5919183"/>
            <a:ext cx="920226" cy="204496"/>
          </a:xfrm>
          <a:prstGeom prst="roundRect">
            <a:avLst>
              <a:gd name="adj" fmla="val 21428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black"/>
                </a:solidFill>
                <a:latin typeface="+mn-ea"/>
                <a:cs typeface="Nanum Gothic" charset="-127"/>
              </a:rPr>
              <a:t>Create dashboard</a:t>
            </a:r>
          </a:p>
        </p:txBody>
      </p:sp>
      <p:grpSp>
        <p:nvGrpSpPr>
          <p:cNvPr id="249" name="그룹 248"/>
          <p:cNvGrpSpPr/>
          <p:nvPr/>
        </p:nvGrpSpPr>
        <p:grpSpPr>
          <a:xfrm>
            <a:off x="1941683" y="679174"/>
            <a:ext cx="1592142" cy="211187"/>
            <a:chOff x="157885" y="1226771"/>
            <a:chExt cx="1592142" cy="211187"/>
          </a:xfrm>
        </p:grpSpPr>
        <p:grpSp>
          <p:nvGrpSpPr>
            <p:cNvPr id="250" name="그룹 249"/>
            <p:cNvGrpSpPr/>
            <p:nvPr userDrawn="1"/>
          </p:nvGrpSpPr>
          <p:grpSpPr>
            <a:xfrm>
              <a:off x="157885" y="1226771"/>
              <a:ext cx="1592142" cy="211187"/>
              <a:chOff x="157885" y="1226771"/>
              <a:chExt cx="1540682" cy="211187"/>
            </a:xfrm>
          </p:grpSpPr>
          <p:sp>
            <p:nvSpPr>
              <p:cNvPr id="255" name="제목 2"/>
              <p:cNvSpPr txBox="1">
                <a:spLocks/>
              </p:cNvSpPr>
              <p:nvPr userDrawn="1"/>
            </p:nvSpPr>
            <p:spPr bwMode="auto">
              <a:xfrm>
                <a:off x="157885" y="1226771"/>
                <a:ext cx="772117" cy="21118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xtLst/>
            </p:spPr>
            <p:txBody>
              <a:bodyPr lIns="0" tIns="0" rIns="0" bIns="0" anchor="ctr" anchorCtr="0">
                <a:no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>
                  <a:lnSpc>
                    <a:spcPct val="150000"/>
                  </a:lnSpc>
                  <a:buClr>
                    <a:srgbClr val="336699"/>
                  </a:buClr>
                </a:pPr>
                <a:r>
                  <a:rPr lang="en-US" altLang="ko-KR" sz="5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  <a:cs typeface="Nanum Gothic" charset="-127"/>
                  </a:rPr>
                  <a:t>Dashboard(6)</a:t>
                </a:r>
              </a:p>
            </p:txBody>
          </p:sp>
          <p:sp>
            <p:nvSpPr>
              <p:cNvPr id="256" name="제목 2"/>
              <p:cNvSpPr txBox="1">
                <a:spLocks/>
              </p:cNvSpPr>
              <p:nvPr userDrawn="1"/>
            </p:nvSpPr>
            <p:spPr bwMode="auto">
              <a:xfrm>
                <a:off x="926450" y="1226771"/>
                <a:ext cx="772117" cy="2111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xtLst/>
            </p:spPr>
            <p:txBody>
              <a:bodyPr lIns="0" tIns="0" rIns="0" bIns="0" anchor="ctr" anchorCtr="0">
                <a:no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>
                  <a:lnSpc>
                    <a:spcPct val="150000"/>
                  </a:lnSpc>
                  <a:buClr>
                    <a:srgbClr val="336699"/>
                  </a:buClr>
                </a:pPr>
                <a:r>
                  <a:rPr lang="en-US" altLang="ko-KR" sz="5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  <a:cs typeface="Nanum Gothic" charset="-127"/>
                  </a:rPr>
                  <a:t>Comment(3)</a:t>
                </a:r>
              </a:p>
            </p:txBody>
          </p:sp>
        </p:grpSp>
        <p:pic>
          <p:nvPicPr>
            <p:cNvPr id="251" name="그림 250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195" y="1302279"/>
              <a:ext cx="68495" cy="68494"/>
            </a:xfrm>
            <a:prstGeom prst="rect">
              <a:avLst/>
            </a:prstGeom>
          </p:spPr>
        </p:pic>
        <p:sp>
          <p:nvSpPr>
            <p:cNvPr id="252" name="타원 251"/>
            <p:cNvSpPr/>
            <p:nvPr userDrawn="1"/>
          </p:nvSpPr>
          <p:spPr>
            <a:xfrm>
              <a:off x="1636716" y="1299598"/>
              <a:ext cx="78232" cy="7823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>
                  <a:solidFill>
                    <a:schemeClr val="bg1"/>
                  </a:solidFill>
                  <a:latin typeface="+mn-ea"/>
                  <a:cs typeface="Nanum Gothic" charset="-127"/>
                </a:rPr>
                <a:t>N</a:t>
              </a:r>
              <a:endParaRPr kumimoji="1" lang="ko-KR" altLang="en-US" sz="400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  <p:pic>
          <p:nvPicPr>
            <p:cNvPr id="253" name="그림 252"/>
            <p:cNvPicPr>
              <a:picLocks noChangeAspect="1"/>
            </p:cNvPicPr>
            <p:nvPr userDrawn="1"/>
          </p:nvPicPr>
          <p:blipFill rotWithShape="1">
            <a:blip r:embed="rId3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46" t="11354" r="19782" b="10254"/>
            <a:stretch/>
          </p:blipFill>
          <p:spPr>
            <a:xfrm>
              <a:off x="251507" y="1290879"/>
              <a:ext cx="94448" cy="77402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</p:pic>
        <p:cxnSp>
          <p:nvCxnSpPr>
            <p:cNvPr id="254" name="직선 연결선[R] 253"/>
            <p:cNvCxnSpPr/>
            <p:nvPr userDrawn="1"/>
          </p:nvCxnSpPr>
          <p:spPr>
            <a:xfrm>
              <a:off x="171041" y="1434783"/>
              <a:ext cx="773994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9" name="그룹 278"/>
          <p:cNvGrpSpPr/>
          <p:nvPr/>
        </p:nvGrpSpPr>
        <p:grpSpPr>
          <a:xfrm>
            <a:off x="2023552" y="1235137"/>
            <a:ext cx="1406941" cy="1226492"/>
            <a:chOff x="1847527" y="1694754"/>
            <a:chExt cx="781245" cy="681046"/>
          </a:xfrm>
        </p:grpSpPr>
        <p:grpSp>
          <p:nvGrpSpPr>
            <p:cNvPr id="284" name="그룹 283"/>
            <p:cNvGrpSpPr/>
            <p:nvPr userDrawn="1"/>
          </p:nvGrpSpPr>
          <p:grpSpPr>
            <a:xfrm>
              <a:off x="1847527" y="1694754"/>
              <a:ext cx="781245" cy="681046"/>
              <a:chOff x="1847527" y="1694754"/>
              <a:chExt cx="781245" cy="681046"/>
            </a:xfrm>
          </p:grpSpPr>
          <p:sp>
            <p:nvSpPr>
              <p:cNvPr id="286" name="직사각형 285"/>
              <p:cNvSpPr/>
              <p:nvPr userDrawn="1"/>
            </p:nvSpPr>
            <p:spPr>
              <a:xfrm>
                <a:off x="1847527" y="1694754"/>
                <a:ext cx="781245" cy="68104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b"/>
              <a:lstStyle/>
              <a:p>
                <a:r>
                  <a:rPr kumimoji="1" lang="ko-KR" altLang="en-US" sz="700" dirty="0">
                    <a:solidFill>
                      <a:prstClr val="black"/>
                    </a:solidFill>
                    <a:latin typeface="+mn-ea"/>
                    <a:cs typeface="Nanum Gothic" charset="-127"/>
                  </a:rPr>
                  <a:t>       새로운 대시보드보 </a:t>
                </a:r>
                <a:r>
                  <a:rPr kumimoji="1" lang="en-US" altLang="ko-KR" sz="700" dirty="0">
                    <a:solidFill>
                      <a:prstClr val="black"/>
                    </a:solidFill>
                    <a:latin typeface="+mn-ea"/>
                    <a:cs typeface="Nanum Gothic" charset="-127"/>
                  </a:rPr>
                  <a:t>01...</a:t>
                </a:r>
              </a:p>
            </p:txBody>
          </p:sp>
          <p:pic>
            <p:nvPicPr>
              <p:cNvPr id="288" name="그림 287"/>
              <p:cNvPicPr>
                <a:picLocks noChangeAspect="1"/>
              </p:cNvPicPr>
              <p:nvPr userDrawn="1"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398" t="10208" r="16551" b="9974"/>
              <a:stretch/>
            </p:blipFill>
            <p:spPr>
              <a:xfrm>
                <a:off x="1883555" y="1729097"/>
                <a:ext cx="699355" cy="52978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</p:pic>
        </p:grpSp>
        <p:pic>
          <p:nvPicPr>
            <p:cNvPr id="285" name="그림 284"/>
            <p:cNvPicPr>
              <a:picLocks noChangeAspect="1"/>
            </p:cNvPicPr>
            <p:nvPr userDrawn="1"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6225" y="2283980"/>
              <a:ext cx="80873" cy="80873"/>
            </a:xfrm>
            <a:prstGeom prst="rect">
              <a:avLst/>
            </a:prstGeom>
          </p:spPr>
        </p:pic>
      </p:grpSp>
      <p:grpSp>
        <p:nvGrpSpPr>
          <p:cNvPr id="289" name="그룹 288"/>
          <p:cNvGrpSpPr/>
          <p:nvPr/>
        </p:nvGrpSpPr>
        <p:grpSpPr>
          <a:xfrm>
            <a:off x="2023552" y="2545696"/>
            <a:ext cx="1406941" cy="1226492"/>
            <a:chOff x="1847527" y="1694754"/>
            <a:chExt cx="781245" cy="681046"/>
          </a:xfrm>
        </p:grpSpPr>
        <p:grpSp>
          <p:nvGrpSpPr>
            <p:cNvPr id="290" name="그룹 289"/>
            <p:cNvGrpSpPr/>
            <p:nvPr userDrawn="1"/>
          </p:nvGrpSpPr>
          <p:grpSpPr>
            <a:xfrm>
              <a:off x="1847527" y="1694754"/>
              <a:ext cx="781245" cy="681046"/>
              <a:chOff x="1847527" y="1694754"/>
              <a:chExt cx="781245" cy="681046"/>
            </a:xfrm>
          </p:grpSpPr>
          <p:sp>
            <p:nvSpPr>
              <p:cNvPr id="292" name="직사각형 291"/>
              <p:cNvSpPr/>
              <p:nvPr userDrawn="1"/>
            </p:nvSpPr>
            <p:spPr>
              <a:xfrm>
                <a:off x="1847527" y="1694754"/>
                <a:ext cx="781245" cy="6810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b"/>
              <a:lstStyle/>
              <a:p>
                <a:r>
                  <a:rPr kumimoji="1" lang="ko-KR" altLang="en-US" sz="700" dirty="0">
                    <a:solidFill>
                      <a:prstClr val="black"/>
                    </a:solidFill>
                    <a:latin typeface="+mn-ea"/>
                    <a:cs typeface="Nanum Gothic" charset="-127"/>
                  </a:rPr>
                  <a:t>       새로운 대시보드 </a:t>
                </a:r>
                <a:r>
                  <a:rPr kumimoji="1" lang="en-US" altLang="ko-KR" sz="700" dirty="0">
                    <a:solidFill>
                      <a:prstClr val="black"/>
                    </a:solidFill>
                    <a:latin typeface="+mn-ea"/>
                    <a:cs typeface="Nanum Gothic" charset="-127"/>
                  </a:rPr>
                  <a:t>00001...</a:t>
                </a:r>
              </a:p>
            </p:txBody>
          </p:sp>
          <p:pic>
            <p:nvPicPr>
              <p:cNvPr id="293" name="그림 292"/>
              <p:cNvPicPr>
                <a:picLocks noChangeAspect="1"/>
              </p:cNvPicPr>
              <p:nvPr userDrawn="1"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398" t="10208" r="16551" b="9974"/>
              <a:stretch/>
            </p:blipFill>
            <p:spPr>
              <a:xfrm>
                <a:off x="1883555" y="1729097"/>
                <a:ext cx="699355" cy="52978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</p:pic>
        </p:grpSp>
        <p:pic>
          <p:nvPicPr>
            <p:cNvPr id="291" name="그림 290"/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2920" y="2281912"/>
              <a:ext cx="80873" cy="80873"/>
            </a:xfrm>
            <a:prstGeom prst="rect">
              <a:avLst/>
            </a:prstGeom>
          </p:spPr>
        </p:pic>
      </p:grpSp>
      <p:grpSp>
        <p:nvGrpSpPr>
          <p:cNvPr id="296" name="그룹 295"/>
          <p:cNvGrpSpPr/>
          <p:nvPr userDrawn="1"/>
        </p:nvGrpSpPr>
        <p:grpSpPr>
          <a:xfrm>
            <a:off x="2023552" y="3925215"/>
            <a:ext cx="1406941" cy="1226492"/>
            <a:chOff x="1847527" y="1694754"/>
            <a:chExt cx="781245" cy="681046"/>
          </a:xfrm>
        </p:grpSpPr>
        <p:sp>
          <p:nvSpPr>
            <p:cNvPr id="298" name="직사각형 297"/>
            <p:cNvSpPr/>
            <p:nvPr userDrawn="1"/>
          </p:nvSpPr>
          <p:spPr>
            <a:xfrm>
              <a:off x="1847527" y="1694754"/>
              <a:ext cx="781245" cy="681046"/>
            </a:xfrm>
            <a:prstGeom prst="rect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b"/>
            <a:lstStyle/>
            <a:p>
              <a:r>
                <a:rPr kumimoji="1" lang="ko-KR" altLang="en-US" sz="700" dirty="0">
                  <a:solidFill>
                    <a:prstClr val="black"/>
                  </a:solidFill>
                  <a:latin typeface="+mn-ea"/>
                  <a:cs typeface="Nanum Gothic" charset="-127"/>
                </a:rPr>
                <a:t>        새로운 대시보드 </a:t>
              </a:r>
              <a:r>
                <a:rPr kumimoji="1" lang="en-US" altLang="ko-KR" sz="700" dirty="0">
                  <a:solidFill>
                    <a:prstClr val="black"/>
                  </a:solidFill>
                  <a:latin typeface="+mn-ea"/>
                  <a:cs typeface="Nanum Gothic" charset="-127"/>
                </a:rPr>
                <a:t>01</a:t>
              </a:r>
            </a:p>
          </p:txBody>
        </p:sp>
        <p:pic>
          <p:nvPicPr>
            <p:cNvPr id="299" name="그림 298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98" t="10208" r="16551" b="9974"/>
            <a:stretch/>
          </p:blipFill>
          <p:spPr>
            <a:xfrm>
              <a:off x="1883555" y="1729097"/>
              <a:ext cx="699355" cy="52978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</p:pic>
      </p:grpSp>
      <p:sp>
        <p:nvSpPr>
          <p:cNvPr id="309" name="직사각형 308"/>
          <p:cNvSpPr/>
          <p:nvPr/>
        </p:nvSpPr>
        <p:spPr>
          <a:xfrm>
            <a:off x="158036" y="1562858"/>
            <a:ext cx="1593854" cy="266506"/>
          </a:xfrm>
          <a:prstGeom prst="rect">
            <a:avLst/>
          </a:prstGeom>
          <a:solidFill>
            <a:schemeClr val="tx1">
              <a:lumMod val="95000"/>
              <a:lumOff val="5000"/>
              <a:alpha val="7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prstClr val="black"/>
              </a:solidFill>
              <a:latin typeface="+mn-ea"/>
              <a:cs typeface="Nanum Gothic" charset="-127"/>
            </a:endParaRPr>
          </a:p>
        </p:txBody>
      </p:sp>
      <p:pic>
        <p:nvPicPr>
          <p:cNvPr id="313" name="그림 3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01" y="1646476"/>
            <a:ext cx="100032" cy="100032"/>
          </a:xfrm>
          <a:prstGeom prst="rect">
            <a:avLst/>
          </a:prstGeom>
        </p:spPr>
      </p:pic>
      <p:pic>
        <p:nvPicPr>
          <p:cNvPr id="315" name="그림 3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01" y="2287028"/>
            <a:ext cx="100032" cy="100032"/>
          </a:xfrm>
          <a:prstGeom prst="rect">
            <a:avLst/>
          </a:prstGeom>
        </p:spPr>
      </p:pic>
      <p:pic>
        <p:nvPicPr>
          <p:cNvPr id="324" name="그림 3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01" y="2595571"/>
            <a:ext cx="100032" cy="100032"/>
          </a:xfrm>
          <a:prstGeom prst="rect">
            <a:avLst/>
          </a:prstGeom>
        </p:spPr>
      </p:pic>
      <p:pic>
        <p:nvPicPr>
          <p:cNvPr id="325" name="그림 324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01" y="1324887"/>
            <a:ext cx="100032" cy="100032"/>
          </a:xfrm>
          <a:prstGeom prst="rect">
            <a:avLst/>
          </a:prstGeom>
        </p:spPr>
      </p:pic>
      <p:pic>
        <p:nvPicPr>
          <p:cNvPr id="137" name="그림 1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741" y="2320048"/>
            <a:ext cx="96313" cy="96313"/>
          </a:xfrm>
          <a:prstGeom prst="rect">
            <a:avLst/>
          </a:prstGeom>
        </p:spPr>
      </p:pic>
      <p:grpSp>
        <p:nvGrpSpPr>
          <p:cNvPr id="138" name="그룹 137"/>
          <p:cNvGrpSpPr/>
          <p:nvPr/>
        </p:nvGrpSpPr>
        <p:grpSpPr>
          <a:xfrm>
            <a:off x="3208191" y="2319379"/>
            <a:ext cx="94464" cy="84722"/>
            <a:chOff x="2681691" y="1616224"/>
            <a:chExt cx="94464" cy="84722"/>
          </a:xfrm>
          <a:noFill/>
        </p:grpSpPr>
        <p:pic>
          <p:nvPicPr>
            <p:cNvPr id="139" name="그림 138"/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7657" y="1616224"/>
              <a:ext cx="68498" cy="68498"/>
            </a:xfrm>
            <a:prstGeom prst="rect">
              <a:avLst/>
            </a:prstGeom>
            <a:grpFill/>
          </p:spPr>
        </p:pic>
        <p:pic>
          <p:nvPicPr>
            <p:cNvPr id="140" name="그림 139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 r="10543"/>
            <a:stretch/>
          </p:blipFill>
          <p:spPr>
            <a:xfrm>
              <a:off x="2681691" y="1623592"/>
              <a:ext cx="60666" cy="773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</p:grpSp>
      <p:sp>
        <p:nvSpPr>
          <p:cNvPr id="146" name="직사각형 145"/>
          <p:cNvSpPr/>
          <p:nvPr/>
        </p:nvSpPr>
        <p:spPr>
          <a:xfrm>
            <a:off x="158036" y="1252774"/>
            <a:ext cx="1593854" cy="26650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prstClr val="black"/>
              </a:solidFill>
              <a:latin typeface="+mn-ea"/>
              <a:cs typeface="Nanum Gothic" charset="-127"/>
            </a:endParaRPr>
          </a:p>
        </p:txBody>
      </p:sp>
      <p:pic>
        <p:nvPicPr>
          <p:cNvPr id="147" name="그림 14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687" y="1326864"/>
            <a:ext cx="96313" cy="96313"/>
          </a:xfrm>
          <a:prstGeom prst="rect">
            <a:avLst/>
          </a:prstGeom>
        </p:spPr>
      </p:pic>
      <p:grpSp>
        <p:nvGrpSpPr>
          <p:cNvPr id="148" name="그룹 147"/>
          <p:cNvGrpSpPr/>
          <p:nvPr/>
        </p:nvGrpSpPr>
        <p:grpSpPr>
          <a:xfrm>
            <a:off x="1533137" y="1326195"/>
            <a:ext cx="94464" cy="84722"/>
            <a:chOff x="2681691" y="1616224"/>
            <a:chExt cx="94464" cy="84722"/>
          </a:xfrm>
          <a:noFill/>
        </p:grpSpPr>
        <p:pic>
          <p:nvPicPr>
            <p:cNvPr id="149" name="그림 148"/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7657" y="1616224"/>
              <a:ext cx="68498" cy="68498"/>
            </a:xfrm>
            <a:prstGeom prst="rect">
              <a:avLst/>
            </a:prstGeom>
            <a:grpFill/>
          </p:spPr>
        </p:pic>
        <p:pic>
          <p:nvPicPr>
            <p:cNvPr id="150" name="그림 149"/>
            <p:cNvPicPr>
              <a:picLocks noChangeAspect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030" r="10543"/>
            <a:stretch/>
          </p:blipFill>
          <p:spPr>
            <a:xfrm>
              <a:off x="2681691" y="1623592"/>
              <a:ext cx="60666" cy="773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</p:grpSp>
      <p:sp>
        <p:nvSpPr>
          <p:cNvPr id="151" name="타원 150"/>
          <p:cNvSpPr/>
          <p:nvPr/>
        </p:nvSpPr>
        <p:spPr>
          <a:xfrm>
            <a:off x="9854835" y="1024954"/>
            <a:ext cx="78232" cy="782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00">
                <a:solidFill>
                  <a:schemeClr val="bg1"/>
                </a:solidFill>
                <a:latin typeface="+mn-ea"/>
                <a:cs typeface="Nanum Gothic" charset="-127"/>
              </a:rPr>
              <a:t>N</a:t>
            </a:r>
            <a:endParaRPr kumimoji="1" lang="ko-KR" altLang="en-US" sz="4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52" name="타원 151"/>
          <p:cNvSpPr/>
          <p:nvPr/>
        </p:nvSpPr>
        <p:spPr>
          <a:xfrm>
            <a:off x="9854835" y="1829639"/>
            <a:ext cx="78232" cy="7823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00">
                <a:solidFill>
                  <a:schemeClr val="bg1"/>
                </a:solidFill>
                <a:latin typeface="+mn-ea"/>
                <a:cs typeface="Nanum Gothic" charset="-127"/>
              </a:rPr>
              <a:t>N</a:t>
            </a:r>
            <a:endParaRPr kumimoji="1" lang="ko-KR" altLang="en-US" sz="4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53" name="타원 152"/>
          <p:cNvSpPr/>
          <p:nvPr/>
        </p:nvSpPr>
        <p:spPr>
          <a:xfrm>
            <a:off x="9528197" y="591495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54" name="텍스트 개체 틀 8"/>
          <p:cNvSpPr txBox="1">
            <a:spLocks/>
          </p:cNvSpPr>
          <p:nvPr/>
        </p:nvSpPr>
        <p:spPr>
          <a:xfrm>
            <a:off x="3621772" y="651623"/>
            <a:ext cx="1997723" cy="609049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vert="horz" lIns="72000" tIns="72000" rIns="72000" bIns="72000" rtlCol="0">
            <a:normAutofit fontScale="92500"/>
          </a:bodyPr>
          <a:lstStyle>
            <a:lvl1pPr marL="85727" indent="-85727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700" b="1" kern="12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180980" indent="-95253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700" kern="12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defRPr>
            </a:lvl2pPr>
            <a:lvl3pPr marL="225425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kern="12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defRPr>
            </a:lvl3pPr>
            <a:lvl4pPr marL="266700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kern="12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defRPr>
            </a:lvl4pPr>
            <a:lvl5pPr marL="311150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kern="12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+mn-ea"/>
                <a:ea typeface="+mn-ea"/>
              </a:rPr>
              <a:t>대시보드 탭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사용자가 열람할 수 있는 대시보드 수 표시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작성자</a:t>
            </a: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/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관리자 </a:t>
            </a: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: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 전체 대시보드 수</a:t>
            </a:r>
            <a:endParaRPr lang="en-US" altLang="ko-KR" dirty="0">
              <a:solidFill>
                <a:srgbClr val="FF0000"/>
              </a:solidFill>
              <a:latin typeface="+mn-ea"/>
              <a:ea typeface="+mn-ea"/>
            </a:endParaRPr>
          </a:p>
          <a:p>
            <a:pPr lvl="2"/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관찰자 </a:t>
            </a: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: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 보임 대시보드 수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브라우징 설정 영역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데이터 소스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클릭 </a:t>
            </a:r>
            <a:r>
              <a:rPr lang="en-US" altLang="ko-KR" dirty="0">
                <a:latin typeface="+mn-ea"/>
                <a:ea typeface="+mn-ea"/>
              </a:rPr>
              <a:t>&gt;</a:t>
            </a:r>
            <a:r>
              <a:rPr lang="ko-KR" altLang="en-US" dirty="0">
                <a:latin typeface="+mn-ea"/>
                <a:ea typeface="+mn-ea"/>
              </a:rPr>
              <a:t> 마스터 데이터 리스트 팝업 출력</a:t>
            </a:r>
            <a:endParaRPr lang="en-US" altLang="ko-KR" dirty="0">
              <a:latin typeface="+mn-ea"/>
              <a:ea typeface="+mn-ea"/>
            </a:endParaRPr>
          </a:p>
          <a:p>
            <a:pPr lvl="3"/>
            <a:r>
              <a:rPr lang="ko-KR" altLang="en-US" dirty="0">
                <a:latin typeface="+mn-ea"/>
                <a:ea typeface="+mn-ea"/>
              </a:rPr>
              <a:t>리스트 선택 </a:t>
            </a:r>
            <a:r>
              <a:rPr lang="ko-KR" altLang="en-US" dirty="0">
                <a:latin typeface="+mn-ea"/>
                <a:ea typeface="+mn-ea"/>
                <a:sym typeface="Wingdings"/>
              </a:rPr>
              <a:t>  선택해제 토글 </a:t>
            </a:r>
            <a:endParaRPr lang="en-US" altLang="ko-KR" dirty="0">
              <a:latin typeface="+mn-ea"/>
              <a:ea typeface="+mn-ea"/>
              <a:sym typeface="Wingdings"/>
            </a:endParaRPr>
          </a:p>
          <a:p>
            <a:pPr lvl="4"/>
            <a:r>
              <a:rPr lang="ko-KR" altLang="en-US" dirty="0">
                <a:latin typeface="+mn-ea"/>
                <a:ea typeface="+mn-ea"/>
                <a:sym typeface="Wingdings"/>
              </a:rPr>
              <a:t>선택된 데이터소스가 연결된 대시보드만 보이도록 필터링</a:t>
            </a:r>
            <a:endParaRPr lang="en-US" altLang="ko-KR" dirty="0">
              <a:latin typeface="+mn-ea"/>
              <a:ea typeface="+mn-ea"/>
              <a:sym typeface="Wingdings"/>
            </a:endParaRPr>
          </a:p>
          <a:p>
            <a:pPr lvl="4"/>
            <a:r>
              <a:rPr lang="ko-KR" altLang="en-US" dirty="0">
                <a:latin typeface="+mn-ea"/>
                <a:ea typeface="+mn-ea"/>
                <a:sym typeface="Wingdings"/>
              </a:rPr>
              <a:t>전체 선택 </a:t>
            </a:r>
            <a:r>
              <a:rPr lang="en-US" altLang="ko-KR" dirty="0">
                <a:latin typeface="+mn-ea"/>
                <a:ea typeface="+mn-ea"/>
                <a:sym typeface="Wingdings"/>
              </a:rPr>
              <a:t>default</a:t>
            </a:r>
            <a:r>
              <a:rPr lang="ko-KR" altLang="en-US" dirty="0">
                <a:latin typeface="+mn-ea"/>
                <a:ea typeface="+mn-ea"/>
                <a:sym typeface="Wingdings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 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보임 대시보드만 보기 </a:t>
            </a: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작성자</a:t>
            </a: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/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관리자</a:t>
            </a: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)</a:t>
            </a:r>
          </a:p>
          <a:p>
            <a:pPr lvl="2"/>
            <a:r>
              <a:rPr lang="ko-KR" altLang="en-US" dirty="0">
                <a:latin typeface="+mn-ea"/>
                <a:ea typeface="+mn-ea"/>
              </a:rPr>
              <a:t>데이터 소스 필터링과</a:t>
            </a:r>
            <a:r>
              <a:rPr lang="en-US" altLang="ko-KR" dirty="0">
                <a:latin typeface="+mn-ea"/>
                <a:ea typeface="+mn-ea"/>
              </a:rPr>
              <a:t> AND</a:t>
            </a:r>
            <a:r>
              <a:rPr lang="ko-KR" altLang="en-US" dirty="0">
                <a:latin typeface="+mn-ea"/>
                <a:ea typeface="+mn-ea"/>
              </a:rPr>
              <a:t> 조건 적용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클릭 </a:t>
            </a:r>
            <a:r>
              <a:rPr lang="en-US" altLang="ko-KR" dirty="0">
                <a:latin typeface="+mn-ea"/>
                <a:ea typeface="+mn-ea"/>
              </a:rPr>
              <a:t>&gt;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ON/OFF</a:t>
            </a:r>
            <a:r>
              <a:rPr lang="ko-KR" altLang="en-US" dirty="0">
                <a:latin typeface="+mn-ea"/>
                <a:ea typeface="+mn-ea"/>
              </a:rPr>
              <a:t> 토클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en-US" altLang="ko-KR" dirty="0">
                <a:latin typeface="+mn-ea"/>
                <a:ea typeface="+mn-ea"/>
              </a:rPr>
              <a:t>ON : </a:t>
            </a:r>
            <a:r>
              <a:rPr lang="ko-KR" altLang="en-US" dirty="0">
                <a:latin typeface="+mn-ea"/>
                <a:ea typeface="+mn-ea"/>
              </a:rPr>
              <a:t>보임 대시보드만 보이도록 필터링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en-US" altLang="ko-KR" dirty="0">
                <a:latin typeface="+mn-ea"/>
                <a:ea typeface="+mn-ea"/>
              </a:rPr>
              <a:t>OFF(default) :</a:t>
            </a:r>
            <a:r>
              <a:rPr lang="ko-KR" altLang="en-US" dirty="0">
                <a:latin typeface="+mn-ea"/>
                <a:ea typeface="+mn-ea"/>
              </a:rPr>
              <a:t> 전체 대시보드 보임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뷰 변경 버튼 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ko-KR" altLang="en-US" dirty="0">
                <a:latin typeface="+mn-ea"/>
                <a:ea typeface="+mn-ea"/>
              </a:rPr>
              <a:t>썸네일</a:t>
            </a:r>
            <a:r>
              <a:rPr lang="en-US" altLang="ko-KR" dirty="0">
                <a:latin typeface="+mn-ea"/>
                <a:ea typeface="+mn-ea"/>
              </a:rPr>
              <a:t>(default) </a:t>
            </a:r>
            <a:r>
              <a:rPr lang="en-US" altLang="ko-KR" dirty="0">
                <a:latin typeface="+mn-ea"/>
                <a:ea typeface="+mn-ea"/>
                <a:sym typeface="Wingdings"/>
              </a:rPr>
              <a:t></a:t>
            </a:r>
            <a:r>
              <a:rPr lang="ko-KR" altLang="en-US" dirty="0">
                <a:latin typeface="+mn-ea"/>
                <a:ea typeface="+mn-ea"/>
                <a:sym typeface="Wingdings"/>
              </a:rPr>
              <a:t>리스트</a:t>
            </a:r>
            <a:endParaRPr lang="en-US" altLang="ko-KR" dirty="0">
              <a:latin typeface="+mn-ea"/>
              <a:ea typeface="+mn-ea"/>
              <a:sym typeface="Wingdings"/>
            </a:endParaRPr>
          </a:p>
          <a:p>
            <a:r>
              <a:rPr lang="ko-KR" altLang="en-US" dirty="0">
                <a:latin typeface="+mn-ea"/>
                <a:ea typeface="+mn-ea"/>
              </a:rPr>
              <a:t>대시보드 리스트</a:t>
            </a:r>
            <a:r>
              <a:rPr lang="en-US" altLang="ko-KR" dirty="0">
                <a:latin typeface="+mn-ea"/>
                <a:ea typeface="+mn-ea"/>
              </a:rPr>
              <a:t> : </a:t>
            </a:r>
            <a:r>
              <a:rPr lang="ko-KR" altLang="en-US" dirty="0">
                <a:latin typeface="+mn-ea"/>
                <a:ea typeface="+mn-ea"/>
              </a:rPr>
              <a:t>썸네일 뷰</a:t>
            </a:r>
            <a:r>
              <a:rPr lang="en-US" altLang="ko-KR" dirty="0">
                <a:latin typeface="+mn-ea"/>
                <a:ea typeface="+mn-ea"/>
              </a:rPr>
              <a:t> / </a:t>
            </a:r>
            <a:r>
              <a:rPr lang="ko-KR" altLang="en-US" dirty="0">
                <a:latin typeface="+mn-ea"/>
                <a:ea typeface="+mn-ea"/>
              </a:rPr>
              <a:t>리스트 뷰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작성자</a:t>
            </a: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/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관리자</a:t>
            </a: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Drag &amp; Drop</a:t>
            </a:r>
            <a:r>
              <a:rPr lang="ko-KR" altLang="en-US" dirty="0">
                <a:latin typeface="+mn-ea"/>
                <a:ea typeface="+mn-ea"/>
              </a:rPr>
              <a:t>으로 리스트 순서 변경 가능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en-US" altLang="ko-KR" dirty="0">
                <a:latin typeface="+mn-ea"/>
                <a:ea typeface="+mn-ea"/>
              </a:rPr>
              <a:t>Normal/Select &gt; </a:t>
            </a:r>
          </a:p>
          <a:p>
            <a:pPr lvl="2"/>
            <a:r>
              <a:rPr lang="ko-KR" altLang="en-US" dirty="0">
                <a:latin typeface="+mn-ea"/>
                <a:ea typeface="+mn-ea"/>
              </a:rPr>
              <a:t>대시보드 썸네일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썸네일 뷰에서만 보임</a:t>
            </a:r>
            <a:r>
              <a:rPr lang="en-US" altLang="ko-KR" dirty="0">
                <a:latin typeface="+mn-ea"/>
                <a:ea typeface="+mn-ea"/>
              </a:rPr>
              <a:t>)</a:t>
            </a:r>
          </a:p>
          <a:p>
            <a:pPr lvl="2"/>
            <a:r>
              <a:rPr lang="ko-KR" altLang="en-US" dirty="0">
                <a:latin typeface="+mn-ea"/>
                <a:ea typeface="+mn-ea"/>
              </a:rPr>
              <a:t>대시보드 이름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작성자</a:t>
            </a: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/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관리자</a:t>
            </a: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‘</a:t>
            </a:r>
            <a:r>
              <a:rPr lang="ko-KR" altLang="en-US" dirty="0">
                <a:latin typeface="+mn-ea"/>
                <a:ea typeface="+mn-ea"/>
              </a:rPr>
              <a:t>보임</a:t>
            </a:r>
            <a:r>
              <a:rPr lang="en-US" altLang="ko-KR" dirty="0">
                <a:latin typeface="+mn-ea"/>
                <a:ea typeface="+mn-ea"/>
              </a:rPr>
              <a:t>’</a:t>
            </a:r>
            <a:r>
              <a:rPr lang="ko-KR" altLang="en-US" dirty="0">
                <a:latin typeface="+mn-ea"/>
                <a:ea typeface="+mn-ea"/>
              </a:rPr>
              <a:t>일 경우 아이콘 표시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호버</a:t>
            </a:r>
            <a:r>
              <a:rPr lang="en-US" altLang="ko-KR" dirty="0">
                <a:latin typeface="+mn-ea"/>
                <a:ea typeface="+mn-ea"/>
              </a:rPr>
              <a:t> &gt; </a:t>
            </a:r>
          </a:p>
          <a:p>
            <a:pPr lvl="2"/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작성자</a:t>
            </a: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/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관리자</a:t>
            </a: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보임</a:t>
            </a:r>
            <a:r>
              <a:rPr lang="en-US" altLang="ko-KR" dirty="0">
                <a:latin typeface="+mn-ea"/>
                <a:ea typeface="+mn-ea"/>
              </a:rPr>
              <a:t>/</a:t>
            </a:r>
            <a:r>
              <a:rPr lang="ko-KR" altLang="en-US" dirty="0">
                <a:latin typeface="+mn-ea"/>
                <a:ea typeface="+mn-ea"/>
              </a:rPr>
              <a:t>숨김 설정 가능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대시보드 이름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작성자</a:t>
            </a: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/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관리자</a:t>
            </a: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kumimoji="1" lang="ko-KR" altLang="en-US" dirty="0">
                <a:latin typeface="+mn-ea"/>
                <a:ea typeface="+mn-ea"/>
              </a:rPr>
              <a:t>복제 클릭 </a:t>
            </a:r>
            <a:r>
              <a:rPr kumimoji="1" lang="en-US" altLang="ko-KR" dirty="0">
                <a:latin typeface="+mn-ea"/>
                <a:ea typeface="+mn-ea"/>
              </a:rPr>
              <a:t>&gt;</a:t>
            </a:r>
            <a:r>
              <a:rPr kumimoji="1" lang="ko-KR" altLang="en-US" dirty="0">
                <a:latin typeface="+mn-ea"/>
                <a:ea typeface="+mn-ea"/>
              </a:rPr>
              <a:t> 복제 확인 팝업</a:t>
            </a:r>
            <a:r>
              <a:rPr kumimoji="1" lang="en-US" altLang="ko-KR" dirty="0">
                <a:latin typeface="+mn-ea"/>
                <a:ea typeface="+mn-ea"/>
              </a:rPr>
              <a:t>(</a:t>
            </a:r>
            <a:r>
              <a:rPr kumimoji="1" lang="ko-KR" altLang="en-US" dirty="0">
                <a:latin typeface="+mn-ea"/>
                <a:ea typeface="+mn-ea"/>
              </a:rPr>
              <a:t>이름</a:t>
            </a:r>
            <a:r>
              <a:rPr kumimoji="1" lang="en-US" altLang="ko-KR" dirty="0">
                <a:latin typeface="+mn-ea"/>
                <a:ea typeface="+mn-ea"/>
              </a:rPr>
              <a:t>/</a:t>
            </a:r>
            <a:r>
              <a:rPr kumimoji="1" lang="ko-KR" altLang="en-US" dirty="0">
                <a:latin typeface="+mn-ea"/>
                <a:ea typeface="+mn-ea"/>
              </a:rPr>
              <a:t>설명입력</a:t>
            </a:r>
            <a:r>
              <a:rPr kumimoji="1" lang="en-US" altLang="ko-KR" dirty="0">
                <a:latin typeface="+mn-ea"/>
                <a:ea typeface="+mn-ea"/>
              </a:rPr>
              <a:t>)</a:t>
            </a:r>
            <a:r>
              <a:rPr kumimoji="1" lang="ko-KR" altLang="en-US" dirty="0">
                <a:latin typeface="+mn-ea"/>
                <a:ea typeface="+mn-ea"/>
              </a:rPr>
              <a:t> 출력</a:t>
            </a:r>
            <a:r>
              <a:rPr lang="ko-KR" altLang="en-US" dirty="0">
                <a:solidFill>
                  <a:srgbClr val="00B0F0"/>
                </a:solidFill>
                <a:latin typeface="+mn-ea"/>
                <a:ea typeface="+mn-ea"/>
              </a:rPr>
              <a:t> ☞</a:t>
            </a:r>
            <a:r>
              <a:rPr lang="en-US" altLang="ko-KR" dirty="0">
                <a:solidFill>
                  <a:srgbClr val="00B0F0"/>
                </a:solidFill>
                <a:latin typeface="+mn-ea"/>
                <a:ea typeface="+mn-ea"/>
              </a:rPr>
              <a:t>[032.0]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/</a:t>
            </a:r>
            <a:r>
              <a:rPr lang="ko-KR" altLang="en-US" dirty="0">
                <a:latin typeface="+mn-ea"/>
                <a:ea typeface="+mn-ea"/>
              </a:rPr>
              <a:t> 복제된 대시보드는 마지막 순서에 추가됨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작성자</a:t>
            </a: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/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관리자</a:t>
            </a: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kumimoji="1" lang="ko-KR" altLang="en-US" dirty="0">
                <a:latin typeface="+mn-ea"/>
                <a:ea typeface="+mn-ea"/>
              </a:rPr>
              <a:t>삭제 클릭 </a:t>
            </a:r>
            <a:r>
              <a:rPr kumimoji="1" lang="en-US" altLang="ko-KR" dirty="0">
                <a:latin typeface="+mn-ea"/>
                <a:ea typeface="+mn-ea"/>
              </a:rPr>
              <a:t>&gt;</a:t>
            </a:r>
            <a:r>
              <a:rPr kumimoji="1" lang="ko-KR" altLang="en-US" dirty="0">
                <a:latin typeface="+mn-ea"/>
                <a:ea typeface="+mn-ea"/>
              </a:rPr>
              <a:t> 삭제 확인 팝업 출력</a:t>
            </a:r>
            <a:r>
              <a:rPr lang="ko-KR" altLang="en-US" dirty="0">
                <a:solidFill>
                  <a:srgbClr val="00B0F0"/>
                </a:solidFill>
                <a:latin typeface="+mn-ea"/>
                <a:ea typeface="+mn-ea"/>
              </a:rPr>
              <a:t> ☞</a:t>
            </a:r>
            <a:r>
              <a:rPr lang="en-US" altLang="ko-KR" dirty="0">
                <a:solidFill>
                  <a:srgbClr val="00B0F0"/>
                </a:solidFill>
                <a:latin typeface="+mn-ea"/>
                <a:ea typeface="+mn-ea"/>
              </a:rPr>
              <a:t>[013.0]</a:t>
            </a:r>
            <a:endParaRPr kumimoji="1"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대시보드 추가 버튼</a:t>
            </a: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 (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작성자</a:t>
            </a: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/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관리자</a:t>
            </a: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클릭 </a:t>
            </a:r>
            <a:r>
              <a:rPr lang="en-US" altLang="ko-KR" dirty="0">
                <a:latin typeface="+mn-ea"/>
                <a:ea typeface="+mn-ea"/>
              </a:rPr>
              <a:t>&gt;</a:t>
            </a:r>
            <a:r>
              <a:rPr lang="ko-KR" altLang="en-US" dirty="0">
                <a:latin typeface="+mn-ea"/>
                <a:ea typeface="+mn-ea"/>
              </a:rPr>
              <a:t> 대시보드 생성 팝업 출력 </a:t>
            </a:r>
            <a:r>
              <a:rPr lang="ko-KR" altLang="en-US" dirty="0">
                <a:solidFill>
                  <a:srgbClr val="00B0F0"/>
                </a:solidFill>
                <a:latin typeface="+mn-ea"/>
                <a:ea typeface="+mn-ea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ea typeface="+mn-ea"/>
              </a:rPr>
              <a:t>[036.1]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/</a:t>
            </a:r>
            <a:r>
              <a:rPr lang="ko-KR" altLang="en-US" dirty="0">
                <a:latin typeface="+mn-ea"/>
                <a:ea typeface="+mn-ea"/>
              </a:rPr>
              <a:t> 신규 추가된 대시보드는 마지막 순서에 추가됨</a:t>
            </a:r>
            <a:endParaRPr lang="en-US" altLang="ko-KR" dirty="0">
              <a:latin typeface="+mn-ea"/>
              <a:ea typeface="+mn-ea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대시보드 검색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검색범위 </a:t>
            </a:r>
            <a:r>
              <a:rPr kumimoji="1" lang="en-US" altLang="ko-KR" dirty="0">
                <a:latin typeface="+mn-ea"/>
                <a:ea typeface="+mn-ea"/>
              </a:rPr>
              <a:t>:</a:t>
            </a:r>
            <a:r>
              <a:rPr kumimoji="1" lang="ko-KR" altLang="en-US" dirty="0">
                <a:latin typeface="+mn-ea"/>
                <a:ea typeface="+mn-ea"/>
              </a:rPr>
              <a:t> 대시보드 이름</a:t>
            </a:r>
            <a:endParaRPr kumimoji="1" lang="en-US" altLang="ko-KR" dirty="0">
              <a:latin typeface="+mn-ea"/>
              <a:ea typeface="+mn-ea"/>
            </a:endParaRPr>
          </a:p>
        </p:txBody>
      </p:sp>
      <p:sp>
        <p:nvSpPr>
          <p:cNvPr id="155" name="타원 154"/>
          <p:cNvSpPr/>
          <p:nvPr/>
        </p:nvSpPr>
        <p:spPr>
          <a:xfrm>
            <a:off x="38874" y="724458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57" name="타원 156"/>
          <p:cNvSpPr/>
          <p:nvPr/>
        </p:nvSpPr>
        <p:spPr>
          <a:xfrm>
            <a:off x="38874" y="1291956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58" name="타원 157"/>
          <p:cNvSpPr/>
          <p:nvPr/>
        </p:nvSpPr>
        <p:spPr>
          <a:xfrm>
            <a:off x="38874" y="5954949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225" name="직사각형 224"/>
          <p:cNvSpPr/>
          <p:nvPr/>
        </p:nvSpPr>
        <p:spPr>
          <a:xfrm>
            <a:off x="731078" y="1308321"/>
            <a:ext cx="317999" cy="163028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kumimoji="1" lang="ko-KR" altLang="en-US" sz="600" dirty="0">
                <a:latin typeface="+mn-ea"/>
              </a:rPr>
              <a:t>호버</a:t>
            </a:r>
            <a:endParaRPr kumimoji="1" lang="en-US" altLang="ko-KR" sz="600" dirty="0">
              <a:latin typeface="+mn-ea"/>
            </a:endParaRPr>
          </a:p>
        </p:txBody>
      </p:sp>
      <p:sp>
        <p:nvSpPr>
          <p:cNvPr id="226" name="직사각형 225"/>
          <p:cNvSpPr/>
          <p:nvPr/>
        </p:nvSpPr>
        <p:spPr>
          <a:xfrm>
            <a:off x="3117851" y="1237763"/>
            <a:ext cx="317999" cy="163028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kumimoji="1" lang="ko-KR" altLang="en-US" sz="600" dirty="0">
                <a:latin typeface="+mn-ea"/>
              </a:rPr>
              <a:t>호버</a:t>
            </a:r>
            <a:endParaRPr kumimoji="1" lang="en-US" altLang="ko-KR" sz="600" dirty="0">
              <a:latin typeface="+mn-ea"/>
            </a:endParaRPr>
          </a:p>
        </p:txBody>
      </p:sp>
      <p:sp>
        <p:nvSpPr>
          <p:cNvPr id="228" name="직사각형 227"/>
          <p:cNvSpPr/>
          <p:nvPr/>
        </p:nvSpPr>
        <p:spPr>
          <a:xfrm>
            <a:off x="731078" y="1628591"/>
            <a:ext cx="317999" cy="163028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kumimoji="1" lang="en-US" altLang="ko-KR" sz="600" dirty="0">
                <a:latin typeface="+mn-ea"/>
              </a:rPr>
              <a:t>Select</a:t>
            </a:r>
          </a:p>
        </p:txBody>
      </p:sp>
      <p:sp>
        <p:nvSpPr>
          <p:cNvPr id="229" name="직사각형 228"/>
          <p:cNvSpPr/>
          <p:nvPr/>
        </p:nvSpPr>
        <p:spPr>
          <a:xfrm>
            <a:off x="3108493" y="2541919"/>
            <a:ext cx="317999" cy="163028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kumimoji="1" lang="en-US" altLang="ko-KR" sz="600" dirty="0">
                <a:latin typeface="+mn-ea"/>
              </a:rPr>
              <a:t>Select</a:t>
            </a:r>
          </a:p>
        </p:txBody>
      </p:sp>
      <p:grpSp>
        <p:nvGrpSpPr>
          <p:cNvPr id="230" name="그룹 229"/>
          <p:cNvGrpSpPr/>
          <p:nvPr/>
        </p:nvGrpSpPr>
        <p:grpSpPr>
          <a:xfrm>
            <a:off x="5714385" y="1987847"/>
            <a:ext cx="1022082" cy="713527"/>
            <a:chOff x="10226863" y="3611167"/>
            <a:chExt cx="1022082" cy="713527"/>
          </a:xfrm>
        </p:grpSpPr>
        <p:grpSp>
          <p:nvGrpSpPr>
            <p:cNvPr id="231" name="그룹 230"/>
            <p:cNvGrpSpPr/>
            <p:nvPr userDrawn="1"/>
          </p:nvGrpSpPr>
          <p:grpSpPr>
            <a:xfrm>
              <a:off x="10226863" y="3611167"/>
              <a:ext cx="1022082" cy="713527"/>
              <a:chOff x="1514291" y="2029326"/>
              <a:chExt cx="1022082" cy="713527"/>
            </a:xfrm>
          </p:grpSpPr>
          <p:sp>
            <p:nvSpPr>
              <p:cNvPr id="234" name="모서리가 둥근 직사각형 402"/>
              <p:cNvSpPr/>
              <p:nvPr/>
            </p:nvSpPr>
            <p:spPr>
              <a:xfrm>
                <a:off x="1514291" y="2077728"/>
                <a:ext cx="1022082" cy="665125"/>
              </a:xfrm>
              <a:prstGeom prst="roundRect">
                <a:avLst>
                  <a:gd name="adj" fmla="val 3717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08000" tIns="36000" rIns="108000" bIns="36000" rtlCol="0" anchor="t" anchorCtr="0"/>
              <a:lstStyle/>
              <a:p>
                <a:pPr>
                  <a:lnSpc>
                    <a:spcPct val="200000"/>
                  </a:lnSpc>
                </a:pPr>
                <a:r>
                  <a:rPr lang="ko-KR" altLang="en-US" sz="600" dirty="0">
                    <a:solidFill>
                      <a:prstClr val="black"/>
                    </a:solidFill>
                    <a:latin typeface="+mn-ea"/>
                    <a:cs typeface="Nanum Gothic" charset="-127"/>
                  </a:rPr>
                  <a:t>마스터 데이터 </a:t>
                </a:r>
                <a:r>
                  <a:rPr lang="en-US" altLang="ko-KR" sz="600" dirty="0">
                    <a:solidFill>
                      <a:prstClr val="black"/>
                    </a:solidFill>
                    <a:latin typeface="+mn-ea"/>
                    <a:cs typeface="Nanum Gothic" charset="-127"/>
                  </a:rPr>
                  <a:t>01</a:t>
                </a:r>
              </a:p>
              <a:p>
                <a:pPr>
                  <a:lnSpc>
                    <a:spcPct val="200000"/>
                  </a:lnSpc>
                </a:pPr>
                <a:r>
                  <a:rPr lang="ko-KR" altLang="en-US" sz="600" dirty="0">
                    <a:solidFill>
                      <a:prstClr val="black"/>
                    </a:solidFill>
                    <a:latin typeface="+mn-ea"/>
                    <a:cs typeface="Nanum Gothic" charset="-127"/>
                  </a:rPr>
                  <a:t>마스터 데이터 </a:t>
                </a:r>
                <a:r>
                  <a:rPr lang="en-US" altLang="ko-KR" sz="600" dirty="0">
                    <a:solidFill>
                      <a:prstClr val="black"/>
                    </a:solidFill>
                    <a:latin typeface="+mn-ea"/>
                    <a:cs typeface="Nanum Gothic" charset="-127"/>
                  </a:rPr>
                  <a:t>02</a:t>
                </a:r>
              </a:p>
              <a:p>
                <a:pPr>
                  <a:lnSpc>
                    <a:spcPct val="200000"/>
                  </a:lnSpc>
                </a:pPr>
                <a:r>
                  <a:rPr lang="ko-KR" altLang="en-US" sz="600" dirty="0">
                    <a:solidFill>
                      <a:prstClr val="black"/>
                    </a:solidFill>
                    <a:latin typeface="+mn-ea"/>
                    <a:cs typeface="Nanum Gothic" charset="-127"/>
                  </a:rPr>
                  <a:t>마스터 데이터 </a:t>
                </a:r>
                <a:r>
                  <a:rPr lang="en-US" altLang="ko-KR" sz="600" dirty="0">
                    <a:solidFill>
                      <a:prstClr val="black"/>
                    </a:solidFill>
                    <a:latin typeface="+mn-ea"/>
                    <a:cs typeface="Nanum Gothic" charset="-127"/>
                  </a:rPr>
                  <a:t>03</a:t>
                </a:r>
              </a:p>
            </p:txBody>
          </p:sp>
          <p:sp>
            <p:nvSpPr>
              <p:cNvPr id="235" name="삼각형 234"/>
              <p:cNvSpPr/>
              <p:nvPr/>
            </p:nvSpPr>
            <p:spPr>
              <a:xfrm>
                <a:off x="1616249" y="2029326"/>
                <a:ext cx="56148" cy="48403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>
                  <a:latin typeface="+mn-ea"/>
                  <a:cs typeface="Nanum Gothic" charset="-127"/>
                </a:endParaRPr>
              </a:p>
            </p:txBody>
          </p:sp>
        </p:grpSp>
        <p:sp>
          <p:nvSpPr>
            <p:cNvPr id="233" name="L 도형 232"/>
            <p:cNvSpPr/>
            <p:nvPr userDrawn="1"/>
          </p:nvSpPr>
          <p:spPr>
            <a:xfrm rot="13500000" flipV="1">
              <a:off x="11114138" y="3751737"/>
              <a:ext cx="60632" cy="92942"/>
            </a:xfrm>
            <a:prstGeom prst="corner">
              <a:avLst>
                <a:gd name="adj1" fmla="val 35158"/>
                <a:gd name="adj2" fmla="val 3392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+mn-ea"/>
                <a:cs typeface="Nanum Gothic" charset="-127"/>
              </a:endParaRPr>
            </a:p>
          </p:txBody>
        </p:sp>
        <p:sp>
          <p:nvSpPr>
            <p:cNvPr id="236" name="L 도형 235"/>
            <p:cNvSpPr/>
            <p:nvPr/>
          </p:nvSpPr>
          <p:spPr>
            <a:xfrm rot="13500000" flipV="1">
              <a:off x="11114139" y="4116912"/>
              <a:ext cx="60632" cy="92942"/>
            </a:xfrm>
            <a:prstGeom prst="corner">
              <a:avLst>
                <a:gd name="adj1" fmla="val 35158"/>
                <a:gd name="adj2" fmla="val 3392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+mn-ea"/>
                <a:cs typeface="Nanum Gothic" charset="-127"/>
              </a:endParaRPr>
            </a:p>
          </p:txBody>
        </p:sp>
        <p:sp>
          <p:nvSpPr>
            <p:cNvPr id="241" name="L 도형 240"/>
            <p:cNvSpPr/>
            <p:nvPr/>
          </p:nvSpPr>
          <p:spPr>
            <a:xfrm rot="13500000" flipV="1">
              <a:off x="11114139" y="3930715"/>
              <a:ext cx="60632" cy="92942"/>
            </a:xfrm>
            <a:prstGeom prst="corner">
              <a:avLst>
                <a:gd name="adj1" fmla="val 35158"/>
                <a:gd name="adj2" fmla="val 3392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+mn-ea"/>
                <a:cs typeface="Nanum Gothic" charset="-127"/>
              </a:endParaRPr>
            </a:p>
          </p:txBody>
        </p:sp>
      </p:grpSp>
      <p:grpSp>
        <p:nvGrpSpPr>
          <p:cNvPr id="242" name="그룹 241"/>
          <p:cNvGrpSpPr/>
          <p:nvPr/>
        </p:nvGrpSpPr>
        <p:grpSpPr>
          <a:xfrm>
            <a:off x="5714385" y="3134930"/>
            <a:ext cx="1022082" cy="713527"/>
            <a:chOff x="10226863" y="3611167"/>
            <a:chExt cx="1022082" cy="713527"/>
          </a:xfrm>
        </p:grpSpPr>
        <p:grpSp>
          <p:nvGrpSpPr>
            <p:cNvPr id="243" name="그룹 242"/>
            <p:cNvGrpSpPr/>
            <p:nvPr userDrawn="1"/>
          </p:nvGrpSpPr>
          <p:grpSpPr>
            <a:xfrm>
              <a:off x="10226863" y="3611167"/>
              <a:ext cx="1022082" cy="713527"/>
              <a:chOff x="1514291" y="2029326"/>
              <a:chExt cx="1022082" cy="713527"/>
            </a:xfrm>
          </p:grpSpPr>
          <p:sp>
            <p:nvSpPr>
              <p:cNvPr id="264" name="모서리가 둥근 직사각형 402"/>
              <p:cNvSpPr/>
              <p:nvPr/>
            </p:nvSpPr>
            <p:spPr>
              <a:xfrm>
                <a:off x="1514291" y="2077728"/>
                <a:ext cx="1022082" cy="665125"/>
              </a:xfrm>
              <a:prstGeom prst="roundRect">
                <a:avLst>
                  <a:gd name="adj" fmla="val 3717"/>
                </a:avLst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108000" tIns="36000" rIns="108000" bIns="36000" rtlCol="0" anchor="t" anchorCtr="0"/>
              <a:lstStyle/>
              <a:p>
                <a:pPr>
                  <a:lnSpc>
                    <a:spcPct val="200000"/>
                  </a:lnSpc>
                </a:pPr>
                <a:r>
                  <a:rPr lang="ko-KR" altLang="en-US" sz="600" dirty="0">
                    <a:solidFill>
                      <a:prstClr val="black"/>
                    </a:solidFill>
                    <a:latin typeface="+mn-ea"/>
                    <a:cs typeface="Nanum Gothic" charset="-127"/>
                  </a:rPr>
                  <a:t>마스터 데이터 </a:t>
                </a:r>
                <a:r>
                  <a:rPr lang="en-US" altLang="ko-KR" sz="600" dirty="0">
                    <a:solidFill>
                      <a:prstClr val="black"/>
                    </a:solidFill>
                    <a:latin typeface="+mn-ea"/>
                    <a:cs typeface="Nanum Gothic" charset="-127"/>
                  </a:rPr>
                  <a:t>01</a:t>
                </a:r>
              </a:p>
              <a:p>
                <a:pPr>
                  <a:lnSpc>
                    <a:spcPct val="200000"/>
                  </a:lnSpc>
                </a:pPr>
                <a:r>
                  <a:rPr lang="ko-KR" altLang="en-US" sz="600" dirty="0">
                    <a:solidFill>
                      <a:prstClr val="black"/>
                    </a:solidFill>
                    <a:latin typeface="+mn-ea"/>
                    <a:cs typeface="Nanum Gothic" charset="-127"/>
                  </a:rPr>
                  <a:t>마스터 데이터 </a:t>
                </a:r>
                <a:r>
                  <a:rPr lang="en-US" altLang="ko-KR" sz="600" dirty="0">
                    <a:solidFill>
                      <a:prstClr val="black"/>
                    </a:solidFill>
                    <a:latin typeface="+mn-ea"/>
                    <a:cs typeface="Nanum Gothic" charset="-127"/>
                  </a:rPr>
                  <a:t>02</a:t>
                </a:r>
              </a:p>
              <a:p>
                <a:pPr>
                  <a:lnSpc>
                    <a:spcPct val="200000"/>
                  </a:lnSpc>
                </a:pPr>
                <a:r>
                  <a:rPr lang="ko-KR" altLang="en-US" sz="600" dirty="0">
                    <a:solidFill>
                      <a:prstClr val="black"/>
                    </a:solidFill>
                    <a:latin typeface="+mn-ea"/>
                    <a:cs typeface="Nanum Gothic" charset="-127"/>
                  </a:rPr>
                  <a:t>마스터 데이터 </a:t>
                </a:r>
                <a:r>
                  <a:rPr lang="en-US" altLang="ko-KR" sz="600" dirty="0">
                    <a:solidFill>
                      <a:prstClr val="black"/>
                    </a:solidFill>
                    <a:latin typeface="+mn-ea"/>
                    <a:cs typeface="Nanum Gothic" charset="-127"/>
                  </a:rPr>
                  <a:t>03</a:t>
                </a:r>
              </a:p>
            </p:txBody>
          </p:sp>
          <p:sp>
            <p:nvSpPr>
              <p:cNvPr id="265" name="삼각형 264"/>
              <p:cNvSpPr/>
              <p:nvPr/>
            </p:nvSpPr>
            <p:spPr>
              <a:xfrm>
                <a:off x="1616249" y="2029326"/>
                <a:ext cx="56148" cy="48403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ko-KR" altLang="en-US">
                  <a:latin typeface="+mn-ea"/>
                  <a:cs typeface="Nanum Gothic" charset="-127"/>
                </a:endParaRPr>
              </a:p>
            </p:txBody>
          </p:sp>
        </p:grpSp>
        <p:sp>
          <p:nvSpPr>
            <p:cNvPr id="244" name="L 도형 243"/>
            <p:cNvSpPr/>
            <p:nvPr userDrawn="1"/>
          </p:nvSpPr>
          <p:spPr>
            <a:xfrm rot="13500000" flipV="1">
              <a:off x="11114138" y="3751737"/>
              <a:ext cx="60632" cy="92942"/>
            </a:xfrm>
            <a:prstGeom prst="corner">
              <a:avLst>
                <a:gd name="adj1" fmla="val 35158"/>
                <a:gd name="adj2" fmla="val 3392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+mn-ea"/>
                <a:cs typeface="Nanum Gothic" charset="-127"/>
              </a:endParaRPr>
            </a:p>
          </p:txBody>
        </p:sp>
        <p:sp>
          <p:nvSpPr>
            <p:cNvPr id="245" name="L 도형 244"/>
            <p:cNvSpPr/>
            <p:nvPr/>
          </p:nvSpPr>
          <p:spPr>
            <a:xfrm rot="13500000" flipV="1">
              <a:off x="11114139" y="4116912"/>
              <a:ext cx="60632" cy="92942"/>
            </a:xfrm>
            <a:prstGeom prst="corner">
              <a:avLst>
                <a:gd name="adj1" fmla="val 35158"/>
                <a:gd name="adj2" fmla="val 3392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+mn-ea"/>
                <a:cs typeface="Nanum Gothic" charset="-127"/>
              </a:endParaRPr>
            </a:p>
          </p:txBody>
        </p:sp>
      </p:grpSp>
      <p:cxnSp>
        <p:nvCxnSpPr>
          <p:cNvPr id="281" name="직선 화살표 연결선 280"/>
          <p:cNvCxnSpPr/>
          <p:nvPr/>
        </p:nvCxnSpPr>
        <p:spPr>
          <a:xfrm flipV="1">
            <a:off x="6628544" y="2402531"/>
            <a:ext cx="0" cy="528015"/>
          </a:xfrm>
          <a:prstGeom prst="straightConnector1">
            <a:avLst/>
          </a:prstGeom>
          <a:ln>
            <a:solidFill>
              <a:srgbClr val="FF0000"/>
            </a:solidFill>
            <a:headEnd type="triangl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3" name="그림 3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14" y="5954949"/>
            <a:ext cx="113921" cy="113921"/>
          </a:xfrm>
          <a:prstGeom prst="rect">
            <a:avLst/>
          </a:prstGeom>
        </p:spPr>
      </p:pic>
      <p:pic>
        <p:nvPicPr>
          <p:cNvPr id="178" name="그림 177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" t="6195" r="97195" b="91719"/>
          <a:stretch/>
        </p:blipFill>
        <p:spPr>
          <a:xfrm>
            <a:off x="1587005" y="1942279"/>
            <a:ext cx="124376" cy="124376"/>
          </a:xfrm>
          <a:prstGeom prst="rect">
            <a:avLst/>
          </a:prstGeom>
        </p:spPr>
      </p:pic>
      <p:sp>
        <p:nvSpPr>
          <p:cNvPr id="179" name="직사각형 178"/>
          <p:cNvSpPr/>
          <p:nvPr/>
        </p:nvSpPr>
        <p:spPr>
          <a:xfrm>
            <a:off x="10036168" y="3516456"/>
            <a:ext cx="2155832" cy="1875326"/>
          </a:xfrm>
          <a:prstGeom prst="rect">
            <a:avLst/>
          </a:prstGeom>
          <a:solidFill>
            <a:srgbClr val="FF0000">
              <a:alpha val="14118"/>
            </a:srgb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Nanum Gothic" charset="-127"/>
              </a:rPr>
              <a:t>2017</a:t>
            </a:r>
            <a:r>
              <a:rPr kumimoji="1" lang="ko-KR" altLang="en-US" sz="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Nanum Gothic" charset="-127"/>
              </a:rPr>
              <a:t>년 개발 범위 아님</a:t>
            </a:r>
          </a:p>
        </p:txBody>
      </p:sp>
      <p:pic>
        <p:nvPicPr>
          <p:cNvPr id="180" name="그림 17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11" y="1053525"/>
            <a:ext cx="1515056" cy="176567"/>
          </a:xfrm>
          <a:prstGeom prst="rect">
            <a:avLst/>
          </a:prstGeom>
        </p:spPr>
      </p:pic>
      <p:pic>
        <p:nvPicPr>
          <p:cNvPr id="181" name="그림 18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414" y="1057257"/>
            <a:ext cx="1515056" cy="176567"/>
          </a:xfrm>
          <a:prstGeom prst="rect">
            <a:avLst/>
          </a:prstGeom>
        </p:spPr>
      </p:pic>
      <p:sp>
        <p:nvSpPr>
          <p:cNvPr id="182" name="타원 181"/>
          <p:cNvSpPr/>
          <p:nvPr/>
        </p:nvSpPr>
        <p:spPr>
          <a:xfrm>
            <a:off x="38874" y="1082919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5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177" name="그룹 176"/>
          <p:cNvGrpSpPr/>
          <p:nvPr/>
        </p:nvGrpSpPr>
        <p:grpSpPr>
          <a:xfrm>
            <a:off x="156272" y="893810"/>
            <a:ext cx="1592142" cy="169468"/>
            <a:chOff x="141880" y="3830588"/>
            <a:chExt cx="2366383" cy="251878"/>
          </a:xfrm>
          <a:solidFill>
            <a:schemeClr val="bg1"/>
          </a:solidFill>
        </p:grpSpPr>
        <p:sp>
          <p:nvSpPr>
            <p:cNvPr id="183" name="직사각형 182"/>
            <p:cNvSpPr/>
            <p:nvPr/>
          </p:nvSpPr>
          <p:spPr>
            <a:xfrm>
              <a:off x="141880" y="3830588"/>
              <a:ext cx="2366383" cy="251878"/>
            </a:xfrm>
            <a:prstGeom prst="rect">
              <a:avLst/>
            </a:prstGeom>
            <a:grp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   </a:t>
              </a:r>
              <a:r>
                <a:rPr kumimoji="1" lang="en-US" altLang="ko-KR" sz="600" dirty="0" err="1">
                  <a:solidFill>
                    <a:schemeClr val="tx1"/>
                  </a:solidFill>
                  <a:latin typeface="+mn-ea"/>
                  <a:cs typeface="Nanum Gothic" charset="-127"/>
                </a:rPr>
                <a:t>Datasource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        Shown only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1082144" y="3910998"/>
              <a:ext cx="90311" cy="88007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87" name="삼각형 186"/>
            <p:cNvSpPr/>
            <p:nvPr/>
          </p:nvSpPr>
          <p:spPr>
            <a:xfrm rot="10800000">
              <a:off x="251861" y="3937809"/>
              <a:ext cx="100455" cy="50694"/>
            </a:xfrm>
            <a:prstGeom prst="triangle">
              <a:avLst/>
            </a:prstGeom>
            <a:solidFill>
              <a:schemeClr val="tx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188" name="그룹 187"/>
          <p:cNvGrpSpPr/>
          <p:nvPr/>
        </p:nvGrpSpPr>
        <p:grpSpPr>
          <a:xfrm>
            <a:off x="1418928" y="937021"/>
            <a:ext cx="291148" cy="108111"/>
            <a:chOff x="1423120" y="1500204"/>
            <a:chExt cx="291148" cy="108111"/>
          </a:xfrm>
        </p:grpSpPr>
        <p:grpSp>
          <p:nvGrpSpPr>
            <p:cNvPr id="189" name="그룹 188"/>
            <p:cNvGrpSpPr/>
            <p:nvPr/>
          </p:nvGrpSpPr>
          <p:grpSpPr>
            <a:xfrm rot="10800000">
              <a:off x="1423120" y="1500205"/>
              <a:ext cx="291148" cy="108110"/>
              <a:chOff x="1584459" y="453256"/>
              <a:chExt cx="817662" cy="162380"/>
            </a:xfrm>
          </p:grpSpPr>
          <p:sp>
            <p:nvSpPr>
              <p:cNvPr id="193" name="모서리가 둥근 직사각형 114"/>
              <p:cNvSpPr/>
              <p:nvPr/>
            </p:nvSpPr>
            <p:spPr>
              <a:xfrm>
                <a:off x="1584459" y="453256"/>
                <a:ext cx="408831" cy="162380"/>
              </a:xfrm>
              <a:custGeom>
                <a:avLst/>
                <a:gdLst>
                  <a:gd name="connsiteX0" fmla="*/ 0 w 494861"/>
                  <a:gd name="connsiteY0" fmla="*/ 24830 h 186688"/>
                  <a:gd name="connsiteX1" fmla="*/ 24830 w 494861"/>
                  <a:gd name="connsiteY1" fmla="*/ 0 h 186688"/>
                  <a:gd name="connsiteX2" fmla="*/ 470031 w 494861"/>
                  <a:gd name="connsiteY2" fmla="*/ 0 h 186688"/>
                  <a:gd name="connsiteX3" fmla="*/ 494861 w 494861"/>
                  <a:gd name="connsiteY3" fmla="*/ 24830 h 186688"/>
                  <a:gd name="connsiteX4" fmla="*/ 494861 w 494861"/>
                  <a:gd name="connsiteY4" fmla="*/ 161858 h 186688"/>
                  <a:gd name="connsiteX5" fmla="*/ 470031 w 494861"/>
                  <a:gd name="connsiteY5" fmla="*/ 186688 h 186688"/>
                  <a:gd name="connsiteX6" fmla="*/ 24830 w 494861"/>
                  <a:gd name="connsiteY6" fmla="*/ 186688 h 186688"/>
                  <a:gd name="connsiteX7" fmla="*/ 0 w 494861"/>
                  <a:gd name="connsiteY7" fmla="*/ 161858 h 186688"/>
                  <a:gd name="connsiteX8" fmla="*/ 0 w 494861"/>
                  <a:gd name="connsiteY8" fmla="*/ 24830 h 186688"/>
                  <a:gd name="connsiteX0" fmla="*/ 0 w 512698"/>
                  <a:gd name="connsiteY0" fmla="*/ 24830 h 186688"/>
                  <a:gd name="connsiteX1" fmla="*/ 24830 w 512698"/>
                  <a:gd name="connsiteY1" fmla="*/ 0 h 186688"/>
                  <a:gd name="connsiteX2" fmla="*/ 470031 w 512698"/>
                  <a:gd name="connsiteY2" fmla="*/ 0 h 186688"/>
                  <a:gd name="connsiteX3" fmla="*/ 494861 w 512698"/>
                  <a:gd name="connsiteY3" fmla="*/ 161858 h 186688"/>
                  <a:gd name="connsiteX4" fmla="*/ 470031 w 512698"/>
                  <a:gd name="connsiteY4" fmla="*/ 186688 h 186688"/>
                  <a:gd name="connsiteX5" fmla="*/ 24830 w 512698"/>
                  <a:gd name="connsiteY5" fmla="*/ 186688 h 186688"/>
                  <a:gd name="connsiteX6" fmla="*/ 0 w 512698"/>
                  <a:gd name="connsiteY6" fmla="*/ 161858 h 186688"/>
                  <a:gd name="connsiteX7" fmla="*/ 0 w 512698"/>
                  <a:gd name="connsiteY7" fmla="*/ 24830 h 186688"/>
                  <a:gd name="connsiteX0" fmla="*/ 0 w 525681"/>
                  <a:gd name="connsiteY0" fmla="*/ 24830 h 186688"/>
                  <a:gd name="connsiteX1" fmla="*/ 24830 w 525681"/>
                  <a:gd name="connsiteY1" fmla="*/ 0 h 186688"/>
                  <a:gd name="connsiteX2" fmla="*/ 470031 w 525681"/>
                  <a:gd name="connsiteY2" fmla="*/ 0 h 186688"/>
                  <a:gd name="connsiteX3" fmla="*/ 470031 w 525681"/>
                  <a:gd name="connsiteY3" fmla="*/ 186688 h 186688"/>
                  <a:gd name="connsiteX4" fmla="*/ 24830 w 525681"/>
                  <a:gd name="connsiteY4" fmla="*/ 186688 h 186688"/>
                  <a:gd name="connsiteX5" fmla="*/ 0 w 525681"/>
                  <a:gd name="connsiteY5" fmla="*/ 161858 h 186688"/>
                  <a:gd name="connsiteX6" fmla="*/ 0 w 525681"/>
                  <a:gd name="connsiteY6" fmla="*/ 24830 h 186688"/>
                  <a:gd name="connsiteX0" fmla="*/ 0 w 503008"/>
                  <a:gd name="connsiteY0" fmla="*/ 24830 h 186688"/>
                  <a:gd name="connsiteX1" fmla="*/ 24830 w 503008"/>
                  <a:gd name="connsiteY1" fmla="*/ 0 h 186688"/>
                  <a:gd name="connsiteX2" fmla="*/ 470031 w 503008"/>
                  <a:gd name="connsiteY2" fmla="*/ 0 h 186688"/>
                  <a:gd name="connsiteX3" fmla="*/ 470031 w 503008"/>
                  <a:gd name="connsiteY3" fmla="*/ 186688 h 186688"/>
                  <a:gd name="connsiteX4" fmla="*/ 24830 w 503008"/>
                  <a:gd name="connsiteY4" fmla="*/ 186688 h 186688"/>
                  <a:gd name="connsiteX5" fmla="*/ 0 w 503008"/>
                  <a:gd name="connsiteY5" fmla="*/ 161858 h 186688"/>
                  <a:gd name="connsiteX6" fmla="*/ 0 w 503008"/>
                  <a:gd name="connsiteY6" fmla="*/ 24830 h 186688"/>
                  <a:gd name="connsiteX0" fmla="*/ 0 w 470031"/>
                  <a:gd name="connsiteY0" fmla="*/ 24830 h 186688"/>
                  <a:gd name="connsiteX1" fmla="*/ 24830 w 470031"/>
                  <a:gd name="connsiteY1" fmla="*/ 0 h 186688"/>
                  <a:gd name="connsiteX2" fmla="*/ 470031 w 470031"/>
                  <a:gd name="connsiteY2" fmla="*/ 0 h 186688"/>
                  <a:gd name="connsiteX3" fmla="*/ 470031 w 470031"/>
                  <a:gd name="connsiteY3" fmla="*/ 186688 h 186688"/>
                  <a:gd name="connsiteX4" fmla="*/ 24830 w 470031"/>
                  <a:gd name="connsiteY4" fmla="*/ 186688 h 186688"/>
                  <a:gd name="connsiteX5" fmla="*/ 0 w 470031"/>
                  <a:gd name="connsiteY5" fmla="*/ 161858 h 186688"/>
                  <a:gd name="connsiteX6" fmla="*/ 0 w 470031"/>
                  <a:gd name="connsiteY6" fmla="*/ 24830 h 186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0031" h="186688">
                    <a:moveTo>
                      <a:pt x="0" y="24830"/>
                    </a:moveTo>
                    <a:cubicBezTo>
                      <a:pt x="0" y="11117"/>
                      <a:pt x="11117" y="0"/>
                      <a:pt x="24830" y="0"/>
                    </a:cubicBezTo>
                    <a:lnTo>
                      <a:pt x="470031" y="0"/>
                    </a:lnTo>
                    <a:lnTo>
                      <a:pt x="470031" y="186688"/>
                    </a:lnTo>
                    <a:lnTo>
                      <a:pt x="24830" y="186688"/>
                    </a:lnTo>
                    <a:cubicBezTo>
                      <a:pt x="11117" y="186688"/>
                      <a:pt x="0" y="175571"/>
                      <a:pt x="0" y="161858"/>
                    </a:cubicBezTo>
                    <a:lnTo>
                      <a:pt x="0" y="248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600" b="1" dirty="0">
                  <a:solidFill>
                    <a:prstClr val="white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194" name="모서리가 둥근 직사각형 114"/>
              <p:cNvSpPr/>
              <p:nvPr/>
            </p:nvSpPr>
            <p:spPr>
              <a:xfrm rot="10800000">
                <a:off x="1993290" y="453256"/>
                <a:ext cx="408831" cy="162380"/>
              </a:xfrm>
              <a:custGeom>
                <a:avLst/>
                <a:gdLst>
                  <a:gd name="connsiteX0" fmla="*/ 0 w 494861"/>
                  <a:gd name="connsiteY0" fmla="*/ 24830 h 186688"/>
                  <a:gd name="connsiteX1" fmla="*/ 24830 w 494861"/>
                  <a:gd name="connsiteY1" fmla="*/ 0 h 186688"/>
                  <a:gd name="connsiteX2" fmla="*/ 470031 w 494861"/>
                  <a:gd name="connsiteY2" fmla="*/ 0 h 186688"/>
                  <a:gd name="connsiteX3" fmla="*/ 494861 w 494861"/>
                  <a:gd name="connsiteY3" fmla="*/ 24830 h 186688"/>
                  <a:gd name="connsiteX4" fmla="*/ 494861 w 494861"/>
                  <a:gd name="connsiteY4" fmla="*/ 161858 h 186688"/>
                  <a:gd name="connsiteX5" fmla="*/ 470031 w 494861"/>
                  <a:gd name="connsiteY5" fmla="*/ 186688 h 186688"/>
                  <a:gd name="connsiteX6" fmla="*/ 24830 w 494861"/>
                  <a:gd name="connsiteY6" fmla="*/ 186688 h 186688"/>
                  <a:gd name="connsiteX7" fmla="*/ 0 w 494861"/>
                  <a:gd name="connsiteY7" fmla="*/ 161858 h 186688"/>
                  <a:gd name="connsiteX8" fmla="*/ 0 w 494861"/>
                  <a:gd name="connsiteY8" fmla="*/ 24830 h 186688"/>
                  <a:gd name="connsiteX0" fmla="*/ 0 w 512698"/>
                  <a:gd name="connsiteY0" fmla="*/ 24830 h 186688"/>
                  <a:gd name="connsiteX1" fmla="*/ 24830 w 512698"/>
                  <a:gd name="connsiteY1" fmla="*/ 0 h 186688"/>
                  <a:gd name="connsiteX2" fmla="*/ 470031 w 512698"/>
                  <a:gd name="connsiteY2" fmla="*/ 0 h 186688"/>
                  <a:gd name="connsiteX3" fmla="*/ 494861 w 512698"/>
                  <a:gd name="connsiteY3" fmla="*/ 161858 h 186688"/>
                  <a:gd name="connsiteX4" fmla="*/ 470031 w 512698"/>
                  <a:gd name="connsiteY4" fmla="*/ 186688 h 186688"/>
                  <a:gd name="connsiteX5" fmla="*/ 24830 w 512698"/>
                  <a:gd name="connsiteY5" fmla="*/ 186688 h 186688"/>
                  <a:gd name="connsiteX6" fmla="*/ 0 w 512698"/>
                  <a:gd name="connsiteY6" fmla="*/ 161858 h 186688"/>
                  <a:gd name="connsiteX7" fmla="*/ 0 w 512698"/>
                  <a:gd name="connsiteY7" fmla="*/ 24830 h 186688"/>
                  <a:gd name="connsiteX0" fmla="*/ 0 w 525681"/>
                  <a:gd name="connsiteY0" fmla="*/ 24830 h 186688"/>
                  <a:gd name="connsiteX1" fmla="*/ 24830 w 525681"/>
                  <a:gd name="connsiteY1" fmla="*/ 0 h 186688"/>
                  <a:gd name="connsiteX2" fmla="*/ 470031 w 525681"/>
                  <a:gd name="connsiteY2" fmla="*/ 0 h 186688"/>
                  <a:gd name="connsiteX3" fmla="*/ 470031 w 525681"/>
                  <a:gd name="connsiteY3" fmla="*/ 186688 h 186688"/>
                  <a:gd name="connsiteX4" fmla="*/ 24830 w 525681"/>
                  <a:gd name="connsiteY4" fmla="*/ 186688 h 186688"/>
                  <a:gd name="connsiteX5" fmla="*/ 0 w 525681"/>
                  <a:gd name="connsiteY5" fmla="*/ 161858 h 186688"/>
                  <a:gd name="connsiteX6" fmla="*/ 0 w 525681"/>
                  <a:gd name="connsiteY6" fmla="*/ 24830 h 186688"/>
                  <a:gd name="connsiteX0" fmla="*/ 0 w 503008"/>
                  <a:gd name="connsiteY0" fmla="*/ 24830 h 186688"/>
                  <a:gd name="connsiteX1" fmla="*/ 24830 w 503008"/>
                  <a:gd name="connsiteY1" fmla="*/ 0 h 186688"/>
                  <a:gd name="connsiteX2" fmla="*/ 470031 w 503008"/>
                  <a:gd name="connsiteY2" fmla="*/ 0 h 186688"/>
                  <a:gd name="connsiteX3" fmla="*/ 470031 w 503008"/>
                  <a:gd name="connsiteY3" fmla="*/ 186688 h 186688"/>
                  <a:gd name="connsiteX4" fmla="*/ 24830 w 503008"/>
                  <a:gd name="connsiteY4" fmla="*/ 186688 h 186688"/>
                  <a:gd name="connsiteX5" fmla="*/ 0 w 503008"/>
                  <a:gd name="connsiteY5" fmla="*/ 161858 h 186688"/>
                  <a:gd name="connsiteX6" fmla="*/ 0 w 503008"/>
                  <a:gd name="connsiteY6" fmla="*/ 24830 h 186688"/>
                  <a:gd name="connsiteX0" fmla="*/ 0 w 470031"/>
                  <a:gd name="connsiteY0" fmla="*/ 24830 h 186688"/>
                  <a:gd name="connsiteX1" fmla="*/ 24830 w 470031"/>
                  <a:gd name="connsiteY1" fmla="*/ 0 h 186688"/>
                  <a:gd name="connsiteX2" fmla="*/ 470031 w 470031"/>
                  <a:gd name="connsiteY2" fmla="*/ 0 h 186688"/>
                  <a:gd name="connsiteX3" fmla="*/ 470031 w 470031"/>
                  <a:gd name="connsiteY3" fmla="*/ 186688 h 186688"/>
                  <a:gd name="connsiteX4" fmla="*/ 24830 w 470031"/>
                  <a:gd name="connsiteY4" fmla="*/ 186688 h 186688"/>
                  <a:gd name="connsiteX5" fmla="*/ 0 w 470031"/>
                  <a:gd name="connsiteY5" fmla="*/ 161858 h 186688"/>
                  <a:gd name="connsiteX6" fmla="*/ 0 w 470031"/>
                  <a:gd name="connsiteY6" fmla="*/ 24830 h 186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0031" h="186688">
                    <a:moveTo>
                      <a:pt x="0" y="24830"/>
                    </a:moveTo>
                    <a:cubicBezTo>
                      <a:pt x="0" y="11117"/>
                      <a:pt x="11117" y="0"/>
                      <a:pt x="24830" y="0"/>
                    </a:cubicBezTo>
                    <a:lnTo>
                      <a:pt x="470031" y="0"/>
                    </a:lnTo>
                    <a:lnTo>
                      <a:pt x="470031" y="186688"/>
                    </a:lnTo>
                    <a:lnTo>
                      <a:pt x="24830" y="186688"/>
                    </a:lnTo>
                    <a:cubicBezTo>
                      <a:pt x="11117" y="186688"/>
                      <a:pt x="0" y="175571"/>
                      <a:pt x="0" y="161858"/>
                    </a:cubicBezTo>
                    <a:lnTo>
                      <a:pt x="0" y="2483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600" b="1" dirty="0">
                  <a:solidFill>
                    <a:prstClr val="white"/>
                  </a:solidFill>
                  <a:latin typeface="+mn-ea"/>
                  <a:cs typeface="Nanum Gothic" charset="-127"/>
                </a:endParaRPr>
              </a:p>
            </p:txBody>
          </p:sp>
        </p:grpSp>
        <p:pic>
          <p:nvPicPr>
            <p:cNvPr id="190" name="그림 189"/>
            <p:cNvPicPr>
              <a:picLocks noChangeAspect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2422" y="1500204"/>
              <a:ext cx="80422" cy="106607"/>
            </a:xfrm>
            <a:prstGeom prst="rect">
              <a:avLst/>
            </a:prstGeom>
          </p:spPr>
        </p:pic>
        <p:pic>
          <p:nvPicPr>
            <p:cNvPr id="192" name="Picture 2" descr="https://d30y9cdsu7xlg0.cloudfront.net/png/89783-200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417" y="1522088"/>
              <a:ext cx="62980" cy="62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9" name="그림 3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50" y="1198080"/>
            <a:ext cx="113921" cy="113921"/>
          </a:xfrm>
          <a:prstGeom prst="rect">
            <a:avLst/>
          </a:prstGeom>
        </p:spPr>
      </p:pic>
      <p:pic>
        <p:nvPicPr>
          <p:cNvPr id="320" name="그림 3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580" y="1198080"/>
            <a:ext cx="113921" cy="113921"/>
          </a:xfrm>
          <a:prstGeom prst="rect">
            <a:avLst/>
          </a:prstGeom>
        </p:spPr>
      </p:pic>
      <p:pic>
        <p:nvPicPr>
          <p:cNvPr id="321" name="그림 3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675" y="1198080"/>
            <a:ext cx="113921" cy="113921"/>
          </a:xfrm>
          <a:prstGeom prst="rect">
            <a:avLst/>
          </a:prstGeom>
        </p:spPr>
      </p:pic>
      <p:pic>
        <p:nvPicPr>
          <p:cNvPr id="195" name="그림 19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22" y="854878"/>
            <a:ext cx="113921" cy="113921"/>
          </a:xfrm>
          <a:prstGeom prst="rect">
            <a:avLst/>
          </a:prstGeom>
        </p:spPr>
      </p:pic>
      <p:grpSp>
        <p:nvGrpSpPr>
          <p:cNvPr id="196" name="그룹 195"/>
          <p:cNvGrpSpPr/>
          <p:nvPr/>
        </p:nvGrpSpPr>
        <p:grpSpPr>
          <a:xfrm>
            <a:off x="1942526" y="893810"/>
            <a:ext cx="1592142" cy="169468"/>
            <a:chOff x="141880" y="3830588"/>
            <a:chExt cx="2366383" cy="251878"/>
          </a:xfrm>
          <a:solidFill>
            <a:schemeClr val="bg1"/>
          </a:solidFill>
        </p:grpSpPr>
        <p:sp>
          <p:nvSpPr>
            <p:cNvPr id="197" name="직사각형 196"/>
            <p:cNvSpPr/>
            <p:nvPr/>
          </p:nvSpPr>
          <p:spPr>
            <a:xfrm>
              <a:off x="141880" y="3830588"/>
              <a:ext cx="2366383" cy="251878"/>
            </a:xfrm>
            <a:prstGeom prst="rect">
              <a:avLst/>
            </a:prstGeom>
            <a:grp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   </a:t>
              </a:r>
              <a:r>
                <a:rPr kumimoji="1" lang="en-US" altLang="ko-KR" sz="600" dirty="0" err="1">
                  <a:solidFill>
                    <a:schemeClr val="tx1"/>
                  </a:solidFill>
                  <a:latin typeface="+mn-ea"/>
                  <a:cs typeface="Nanum Gothic" charset="-127"/>
                </a:rPr>
                <a:t>Datasource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        Shown only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98" name="직사각형 197"/>
            <p:cNvSpPr/>
            <p:nvPr/>
          </p:nvSpPr>
          <p:spPr>
            <a:xfrm>
              <a:off x="1082144" y="3910998"/>
              <a:ext cx="90311" cy="88007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99" name="삼각형 198"/>
            <p:cNvSpPr/>
            <p:nvPr/>
          </p:nvSpPr>
          <p:spPr>
            <a:xfrm rot="10800000">
              <a:off x="251861" y="3937809"/>
              <a:ext cx="100455" cy="50694"/>
            </a:xfrm>
            <a:prstGeom prst="triangle">
              <a:avLst/>
            </a:prstGeom>
            <a:solidFill>
              <a:schemeClr val="tx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200" name="그룹 199"/>
          <p:cNvGrpSpPr/>
          <p:nvPr/>
        </p:nvGrpSpPr>
        <p:grpSpPr>
          <a:xfrm>
            <a:off x="3205182" y="937021"/>
            <a:ext cx="291148" cy="108111"/>
            <a:chOff x="1423120" y="1500204"/>
            <a:chExt cx="291148" cy="108111"/>
          </a:xfrm>
        </p:grpSpPr>
        <p:grpSp>
          <p:nvGrpSpPr>
            <p:cNvPr id="201" name="그룹 200"/>
            <p:cNvGrpSpPr/>
            <p:nvPr/>
          </p:nvGrpSpPr>
          <p:grpSpPr>
            <a:xfrm rot="10800000">
              <a:off x="1423120" y="1500205"/>
              <a:ext cx="291148" cy="108110"/>
              <a:chOff x="1584459" y="453256"/>
              <a:chExt cx="817662" cy="162380"/>
            </a:xfrm>
          </p:grpSpPr>
          <p:sp>
            <p:nvSpPr>
              <p:cNvPr id="204" name="모서리가 둥근 직사각형 114"/>
              <p:cNvSpPr/>
              <p:nvPr/>
            </p:nvSpPr>
            <p:spPr>
              <a:xfrm>
                <a:off x="1584459" y="453256"/>
                <a:ext cx="408831" cy="162380"/>
              </a:xfrm>
              <a:custGeom>
                <a:avLst/>
                <a:gdLst>
                  <a:gd name="connsiteX0" fmla="*/ 0 w 494861"/>
                  <a:gd name="connsiteY0" fmla="*/ 24830 h 186688"/>
                  <a:gd name="connsiteX1" fmla="*/ 24830 w 494861"/>
                  <a:gd name="connsiteY1" fmla="*/ 0 h 186688"/>
                  <a:gd name="connsiteX2" fmla="*/ 470031 w 494861"/>
                  <a:gd name="connsiteY2" fmla="*/ 0 h 186688"/>
                  <a:gd name="connsiteX3" fmla="*/ 494861 w 494861"/>
                  <a:gd name="connsiteY3" fmla="*/ 24830 h 186688"/>
                  <a:gd name="connsiteX4" fmla="*/ 494861 w 494861"/>
                  <a:gd name="connsiteY4" fmla="*/ 161858 h 186688"/>
                  <a:gd name="connsiteX5" fmla="*/ 470031 w 494861"/>
                  <a:gd name="connsiteY5" fmla="*/ 186688 h 186688"/>
                  <a:gd name="connsiteX6" fmla="*/ 24830 w 494861"/>
                  <a:gd name="connsiteY6" fmla="*/ 186688 h 186688"/>
                  <a:gd name="connsiteX7" fmla="*/ 0 w 494861"/>
                  <a:gd name="connsiteY7" fmla="*/ 161858 h 186688"/>
                  <a:gd name="connsiteX8" fmla="*/ 0 w 494861"/>
                  <a:gd name="connsiteY8" fmla="*/ 24830 h 186688"/>
                  <a:gd name="connsiteX0" fmla="*/ 0 w 512698"/>
                  <a:gd name="connsiteY0" fmla="*/ 24830 h 186688"/>
                  <a:gd name="connsiteX1" fmla="*/ 24830 w 512698"/>
                  <a:gd name="connsiteY1" fmla="*/ 0 h 186688"/>
                  <a:gd name="connsiteX2" fmla="*/ 470031 w 512698"/>
                  <a:gd name="connsiteY2" fmla="*/ 0 h 186688"/>
                  <a:gd name="connsiteX3" fmla="*/ 494861 w 512698"/>
                  <a:gd name="connsiteY3" fmla="*/ 161858 h 186688"/>
                  <a:gd name="connsiteX4" fmla="*/ 470031 w 512698"/>
                  <a:gd name="connsiteY4" fmla="*/ 186688 h 186688"/>
                  <a:gd name="connsiteX5" fmla="*/ 24830 w 512698"/>
                  <a:gd name="connsiteY5" fmla="*/ 186688 h 186688"/>
                  <a:gd name="connsiteX6" fmla="*/ 0 w 512698"/>
                  <a:gd name="connsiteY6" fmla="*/ 161858 h 186688"/>
                  <a:gd name="connsiteX7" fmla="*/ 0 w 512698"/>
                  <a:gd name="connsiteY7" fmla="*/ 24830 h 186688"/>
                  <a:gd name="connsiteX0" fmla="*/ 0 w 525681"/>
                  <a:gd name="connsiteY0" fmla="*/ 24830 h 186688"/>
                  <a:gd name="connsiteX1" fmla="*/ 24830 w 525681"/>
                  <a:gd name="connsiteY1" fmla="*/ 0 h 186688"/>
                  <a:gd name="connsiteX2" fmla="*/ 470031 w 525681"/>
                  <a:gd name="connsiteY2" fmla="*/ 0 h 186688"/>
                  <a:gd name="connsiteX3" fmla="*/ 470031 w 525681"/>
                  <a:gd name="connsiteY3" fmla="*/ 186688 h 186688"/>
                  <a:gd name="connsiteX4" fmla="*/ 24830 w 525681"/>
                  <a:gd name="connsiteY4" fmla="*/ 186688 h 186688"/>
                  <a:gd name="connsiteX5" fmla="*/ 0 w 525681"/>
                  <a:gd name="connsiteY5" fmla="*/ 161858 h 186688"/>
                  <a:gd name="connsiteX6" fmla="*/ 0 w 525681"/>
                  <a:gd name="connsiteY6" fmla="*/ 24830 h 186688"/>
                  <a:gd name="connsiteX0" fmla="*/ 0 w 503008"/>
                  <a:gd name="connsiteY0" fmla="*/ 24830 h 186688"/>
                  <a:gd name="connsiteX1" fmla="*/ 24830 w 503008"/>
                  <a:gd name="connsiteY1" fmla="*/ 0 h 186688"/>
                  <a:gd name="connsiteX2" fmla="*/ 470031 w 503008"/>
                  <a:gd name="connsiteY2" fmla="*/ 0 h 186688"/>
                  <a:gd name="connsiteX3" fmla="*/ 470031 w 503008"/>
                  <a:gd name="connsiteY3" fmla="*/ 186688 h 186688"/>
                  <a:gd name="connsiteX4" fmla="*/ 24830 w 503008"/>
                  <a:gd name="connsiteY4" fmla="*/ 186688 h 186688"/>
                  <a:gd name="connsiteX5" fmla="*/ 0 w 503008"/>
                  <a:gd name="connsiteY5" fmla="*/ 161858 h 186688"/>
                  <a:gd name="connsiteX6" fmla="*/ 0 w 503008"/>
                  <a:gd name="connsiteY6" fmla="*/ 24830 h 186688"/>
                  <a:gd name="connsiteX0" fmla="*/ 0 w 470031"/>
                  <a:gd name="connsiteY0" fmla="*/ 24830 h 186688"/>
                  <a:gd name="connsiteX1" fmla="*/ 24830 w 470031"/>
                  <a:gd name="connsiteY1" fmla="*/ 0 h 186688"/>
                  <a:gd name="connsiteX2" fmla="*/ 470031 w 470031"/>
                  <a:gd name="connsiteY2" fmla="*/ 0 h 186688"/>
                  <a:gd name="connsiteX3" fmla="*/ 470031 w 470031"/>
                  <a:gd name="connsiteY3" fmla="*/ 186688 h 186688"/>
                  <a:gd name="connsiteX4" fmla="*/ 24830 w 470031"/>
                  <a:gd name="connsiteY4" fmla="*/ 186688 h 186688"/>
                  <a:gd name="connsiteX5" fmla="*/ 0 w 470031"/>
                  <a:gd name="connsiteY5" fmla="*/ 161858 h 186688"/>
                  <a:gd name="connsiteX6" fmla="*/ 0 w 470031"/>
                  <a:gd name="connsiteY6" fmla="*/ 24830 h 186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0031" h="186688">
                    <a:moveTo>
                      <a:pt x="0" y="24830"/>
                    </a:moveTo>
                    <a:cubicBezTo>
                      <a:pt x="0" y="11117"/>
                      <a:pt x="11117" y="0"/>
                      <a:pt x="24830" y="0"/>
                    </a:cubicBezTo>
                    <a:lnTo>
                      <a:pt x="470031" y="0"/>
                    </a:lnTo>
                    <a:lnTo>
                      <a:pt x="470031" y="186688"/>
                    </a:lnTo>
                    <a:lnTo>
                      <a:pt x="24830" y="186688"/>
                    </a:lnTo>
                    <a:cubicBezTo>
                      <a:pt x="11117" y="186688"/>
                      <a:pt x="0" y="175571"/>
                      <a:pt x="0" y="161858"/>
                    </a:cubicBezTo>
                    <a:lnTo>
                      <a:pt x="0" y="248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600" b="1" dirty="0">
                  <a:solidFill>
                    <a:prstClr val="white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205" name="모서리가 둥근 직사각형 114"/>
              <p:cNvSpPr/>
              <p:nvPr/>
            </p:nvSpPr>
            <p:spPr>
              <a:xfrm rot="10800000">
                <a:off x="1993290" y="453256"/>
                <a:ext cx="408831" cy="162380"/>
              </a:xfrm>
              <a:custGeom>
                <a:avLst/>
                <a:gdLst>
                  <a:gd name="connsiteX0" fmla="*/ 0 w 494861"/>
                  <a:gd name="connsiteY0" fmla="*/ 24830 h 186688"/>
                  <a:gd name="connsiteX1" fmla="*/ 24830 w 494861"/>
                  <a:gd name="connsiteY1" fmla="*/ 0 h 186688"/>
                  <a:gd name="connsiteX2" fmla="*/ 470031 w 494861"/>
                  <a:gd name="connsiteY2" fmla="*/ 0 h 186688"/>
                  <a:gd name="connsiteX3" fmla="*/ 494861 w 494861"/>
                  <a:gd name="connsiteY3" fmla="*/ 24830 h 186688"/>
                  <a:gd name="connsiteX4" fmla="*/ 494861 w 494861"/>
                  <a:gd name="connsiteY4" fmla="*/ 161858 h 186688"/>
                  <a:gd name="connsiteX5" fmla="*/ 470031 w 494861"/>
                  <a:gd name="connsiteY5" fmla="*/ 186688 h 186688"/>
                  <a:gd name="connsiteX6" fmla="*/ 24830 w 494861"/>
                  <a:gd name="connsiteY6" fmla="*/ 186688 h 186688"/>
                  <a:gd name="connsiteX7" fmla="*/ 0 w 494861"/>
                  <a:gd name="connsiteY7" fmla="*/ 161858 h 186688"/>
                  <a:gd name="connsiteX8" fmla="*/ 0 w 494861"/>
                  <a:gd name="connsiteY8" fmla="*/ 24830 h 186688"/>
                  <a:gd name="connsiteX0" fmla="*/ 0 w 512698"/>
                  <a:gd name="connsiteY0" fmla="*/ 24830 h 186688"/>
                  <a:gd name="connsiteX1" fmla="*/ 24830 w 512698"/>
                  <a:gd name="connsiteY1" fmla="*/ 0 h 186688"/>
                  <a:gd name="connsiteX2" fmla="*/ 470031 w 512698"/>
                  <a:gd name="connsiteY2" fmla="*/ 0 h 186688"/>
                  <a:gd name="connsiteX3" fmla="*/ 494861 w 512698"/>
                  <a:gd name="connsiteY3" fmla="*/ 161858 h 186688"/>
                  <a:gd name="connsiteX4" fmla="*/ 470031 w 512698"/>
                  <a:gd name="connsiteY4" fmla="*/ 186688 h 186688"/>
                  <a:gd name="connsiteX5" fmla="*/ 24830 w 512698"/>
                  <a:gd name="connsiteY5" fmla="*/ 186688 h 186688"/>
                  <a:gd name="connsiteX6" fmla="*/ 0 w 512698"/>
                  <a:gd name="connsiteY6" fmla="*/ 161858 h 186688"/>
                  <a:gd name="connsiteX7" fmla="*/ 0 w 512698"/>
                  <a:gd name="connsiteY7" fmla="*/ 24830 h 186688"/>
                  <a:gd name="connsiteX0" fmla="*/ 0 w 525681"/>
                  <a:gd name="connsiteY0" fmla="*/ 24830 h 186688"/>
                  <a:gd name="connsiteX1" fmla="*/ 24830 w 525681"/>
                  <a:gd name="connsiteY1" fmla="*/ 0 h 186688"/>
                  <a:gd name="connsiteX2" fmla="*/ 470031 w 525681"/>
                  <a:gd name="connsiteY2" fmla="*/ 0 h 186688"/>
                  <a:gd name="connsiteX3" fmla="*/ 470031 w 525681"/>
                  <a:gd name="connsiteY3" fmla="*/ 186688 h 186688"/>
                  <a:gd name="connsiteX4" fmla="*/ 24830 w 525681"/>
                  <a:gd name="connsiteY4" fmla="*/ 186688 h 186688"/>
                  <a:gd name="connsiteX5" fmla="*/ 0 w 525681"/>
                  <a:gd name="connsiteY5" fmla="*/ 161858 h 186688"/>
                  <a:gd name="connsiteX6" fmla="*/ 0 w 525681"/>
                  <a:gd name="connsiteY6" fmla="*/ 24830 h 186688"/>
                  <a:gd name="connsiteX0" fmla="*/ 0 w 503008"/>
                  <a:gd name="connsiteY0" fmla="*/ 24830 h 186688"/>
                  <a:gd name="connsiteX1" fmla="*/ 24830 w 503008"/>
                  <a:gd name="connsiteY1" fmla="*/ 0 h 186688"/>
                  <a:gd name="connsiteX2" fmla="*/ 470031 w 503008"/>
                  <a:gd name="connsiteY2" fmla="*/ 0 h 186688"/>
                  <a:gd name="connsiteX3" fmla="*/ 470031 w 503008"/>
                  <a:gd name="connsiteY3" fmla="*/ 186688 h 186688"/>
                  <a:gd name="connsiteX4" fmla="*/ 24830 w 503008"/>
                  <a:gd name="connsiteY4" fmla="*/ 186688 h 186688"/>
                  <a:gd name="connsiteX5" fmla="*/ 0 w 503008"/>
                  <a:gd name="connsiteY5" fmla="*/ 161858 h 186688"/>
                  <a:gd name="connsiteX6" fmla="*/ 0 w 503008"/>
                  <a:gd name="connsiteY6" fmla="*/ 24830 h 186688"/>
                  <a:gd name="connsiteX0" fmla="*/ 0 w 470031"/>
                  <a:gd name="connsiteY0" fmla="*/ 24830 h 186688"/>
                  <a:gd name="connsiteX1" fmla="*/ 24830 w 470031"/>
                  <a:gd name="connsiteY1" fmla="*/ 0 h 186688"/>
                  <a:gd name="connsiteX2" fmla="*/ 470031 w 470031"/>
                  <a:gd name="connsiteY2" fmla="*/ 0 h 186688"/>
                  <a:gd name="connsiteX3" fmla="*/ 470031 w 470031"/>
                  <a:gd name="connsiteY3" fmla="*/ 186688 h 186688"/>
                  <a:gd name="connsiteX4" fmla="*/ 24830 w 470031"/>
                  <a:gd name="connsiteY4" fmla="*/ 186688 h 186688"/>
                  <a:gd name="connsiteX5" fmla="*/ 0 w 470031"/>
                  <a:gd name="connsiteY5" fmla="*/ 161858 h 186688"/>
                  <a:gd name="connsiteX6" fmla="*/ 0 w 470031"/>
                  <a:gd name="connsiteY6" fmla="*/ 24830 h 186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0031" h="186688">
                    <a:moveTo>
                      <a:pt x="0" y="24830"/>
                    </a:moveTo>
                    <a:cubicBezTo>
                      <a:pt x="0" y="11117"/>
                      <a:pt x="11117" y="0"/>
                      <a:pt x="24830" y="0"/>
                    </a:cubicBezTo>
                    <a:lnTo>
                      <a:pt x="470031" y="0"/>
                    </a:lnTo>
                    <a:lnTo>
                      <a:pt x="470031" y="186688"/>
                    </a:lnTo>
                    <a:lnTo>
                      <a:pt x="24830" y="186688"/>
                    </a:lnTo>
                    <a:cubicBezTo>
                      <a:pt x="11117" y="186688"/>
                      <a:pt x="0" y="175571"/>
                      <a:pt x="0" y="161858"/>
                    </a:cubicBezTo>
                    <a:lnTo>
                      <a:pt x="0" y="2483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600" b="1" dirty="0">
                  <a:solidFill>
                    <a:prstClr val="white"/>
                  </a:solidFill>
                  <a:latin typeface="+mn-ea"/>
                  <a:cs typeface="Nanum Gothic" charset="-127"/>
                </a:endParaRPr>
              </a:p>
            </p:txBody>
          </p:sp>
        </p:grpSp>
        <p:pic>
          <p:nvPicPr>
            <p:cNvPr id="202" name="그림 201"/>
            <p:cNvPicPr>
              <a:picLocks noChangeAspect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2422" y="1500204"/>
              <a:ext cx="80422" cy="106607"/>
            </a:xfrm>
            <a:prstGeom prst="rect">
              <a:avLst/>
            </a:prstGeom>
          </p:spPr>
        </p:pic>
        <p:pic>
          <p:nvPicPr>
            <p:cNvPr id="203" name="Picture 2" descr="https://d30y9cdsu7xlg0.cloudfront.net/png/89783-200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417" y="1522088"/>
              <a:ext cx="62980" cy="62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6" name="타원 155"/>
          <p:cNvSpPr/>
          <p:nvPr/>
        </p:nvSpPr>
        <p:spPr>
          <a:xfrm>
            <a:off x="38874" y="910907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208" name="그룹 207"/>
          <p:cNvGrpSpPr/>
          <p:nvPr/>
        </p:nvGrpSpPr>
        <p:grpSpPr>
          <a:xfrm>
            <a:off x="5697731" y="1805825"/>
            <a:ext cx="683437" cy="169468"/>
            <a:chOff x="141880" y="3830588"/>
            <a:chExt cx="1015785" cy="251878"/>
          </a:xfrm>
          <a:solidFill>
            <a:schemeClr val="bg1"/>
          </a:solidFill>
        </p:grpSpPr>
        <p:sp>
          <p:nvSpPr>
            <p:cNvPr id="209" name="직사각형 208"/>
            <p:cNvSpPr/>
            <p:nvPr/>
          </p:nvSpPr>
          <p:spPr>
            <a:xfrm>
              <a:off x="141880" y="3830588"/>
              <a:ext cx="1015785" cy="251878"/>
            </a:xfrm>
            <a:prstGeom prst="rect">
              <a:avLst/>
            </a:prstGeom>
            <a:grp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   </a:t>
              </a:r>
              <a:r>
                <a:rPr kumimoji="1" lang="en-US" altLang="ko-KR" sz="600" dirty="0" err="1">
                  <a:solidFill>
                    <a:schemeClr val="tx1"/>
                  </a:solidFill>
                  <a:latin typeface="+mn-ea"/>
                  <a:cs typeface="Nanum Gothic" charset="-127"/>
                </a:rPr>
                <a:t>Datasource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11" name="삼각형 210"/>
            <p:cNvSpPr/>
            <p:nvPr/>
          </p:nvSpPr>
          <p:spPr>
            <a:xfrm rot="10800000">
              <a:off x="251861" y="3937809"/>
              <a:ext cx="100455" cy="50694"/>
            </a:xfrm>
            <a:prstGeom prst="triangle">
              <a:avLst/>
            </a:prstGeom>
            <a:solidFill>
              <a:schemeClr val="tx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232" name="그룹 231"/>
          <p:cNvGrpSpPr/>
          <p:nvPr/>
        </p:nvGrpSpPr>
        <p:grpSpPr>
          <a:xfrm>
            <a:off x="5697731" y="2941118"/>
            <a:ext cx="683437" cy="169468"/>
            <a:chOff x="141880" y="3830588"/>
            <a:chExt cx="1015785" cy="251878"/>
          </a:xfrm>
          <a:solidFill>
            <a:schemeClr val="bg1"/>
          </a:solidFill>
        </p:grpSpPr>
        <p:sp>
          <p:nvSpPr>
            <p:cNvPr id="246" name="직사각형 245"/>
            <p:cNvSpPr/>
            <p:nvPr/>
          </p:nvSpPr>
          <p:spPr>
            <a:xfrm>
              <a:off x="141880" y="3830588"/>
              <a:ext cx="1015785" cy="251878"/>
            </a:xfrm>
            <a:prstGeom prst="rect">
              <a:avLst/>
            </a:prstGeom>
            <a:grp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   </a:t>
              </a:r>
              <a:r>
                <a:rPr kumimoji="1" lang="en-US" altLang="ko-KR" sz="600" dirty="0" err="1">
                  <a:solidFill>
                    <a:schemeClr val="tx1"/>
                  </a:solidFill>
                  <a:latin typeface="+mn-ea"/>
                  <a:cs typeface="Nanum Gothic" charset="-127"/>
                </a:rPr>
                <a:t>Datasource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57" name="삼각형 256"/>
            <p:cNvSpPr/>
            <p:nvPr/>
          </p:nvSpPr>
          <p:spPr>
            <a:xfrm rot="10800000">
              <a:off x="251861" y="3937809"/>
              <a:ext cx="100455" cy="50694"/>
            </a:xfrm>
            <a:prstGeom prst="triangle">
              <a:avLst/>
            </a:prstGeom>
            <a:solidFill>
              <a:schemeClr val="tx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03179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텍스트 개체 틀 4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메인 영역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대시보드 영역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타임스탬프 정보 영역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타임스탬프를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대시보드에 보이기</a:t>
            </a:r>
            <a:r>
              <a:rPr kumimoji="1" lang="en-US" altLang="ko-KR" dirty="0"/>
              <a:t>’</a:t>
            </a:r>
            <a:r>
              <a:rPr kumimoji="1" lang="ko-KR" altLang="en-US" dirty="0"/>
              <a:t>로 설정된 경우만 보임</a:t>
            </a:r>
            <a:endParaRPr kumimoji="1" lang="en-US" altLang="ko-KR" dirty="0"/>
          </a:p>
          <a:p>
            <a:pPr lvl="2"/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  <a:sym typeface="Wingdings"/>
              </a:rPr>
              <a:t>시간 아이콘을 호버했을 때 각 데이터소스의 타임스탬프 설정값을 확인할 수 있음</a:t>
            </a:r>
            <a:endParaRPr kumimoji="1" lang="ko-KR" altLang="en-US" dirty="0">
              <a:latin typeface="Nanum Gothic" charset="-127"/>
              <a:ea typeface="Nanum Gothic" charset="-127"/>
              <a:cs typeface="Nanum Gothic" charset="-127"/>
            </a:endParaRPr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1"/>
            <a:r>
              <a:rPr kumimoji="1" lang="en-US" altLang="ko-KR" dirty="0"/>
              <a:t>Instant filter</a:t>
            </a:r>
            <a:r>
              <a:rPr kumimoji="1" lang="ko-KR" altLang="en-US" dirty="0"/>
              <a:t> 영역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필터링이 없을 경우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‘Select data’ </a:t>
            </a:r>
            <a:r>
              <a:rPr kumimoji="1" lang="ko-KR" altLang="en-US" dirty="0"/>
              <a:t>문구 표시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필터링이 있을 경우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필터명 및 필터링 값 확인 가능</a:t>
            </a:r>
            <a:endParaRPr kumimoji="1" lang="en-US" altLang="ko-KR" dirty="0"/>
          </a:p>
          <a:p>
            <a:pPr lvl="1"/>
            <a:r>
              <a:rPr kumimoji="1" lang="en-US" altLang="ko-KR" dirty="0">
                <a:solidFill>
                  <a:srgbClr val="FF0000"/>
                </a:solidFill>
              </a:rPr>
              <a:t>(</a:t>
            </a:r>
            <a:r>
              <a:rPr kumimoji="1" lang="ko-KR" altLang="en-US" dirty="0">
                <a:solidFill>
                  <a:srgbClr val="FF0000"/>
                </a:solidFill>
              </a:rPr>
              <a:t>작성자</a:t>
            </a:r>
            <a:r>
              <a:rPr kumimoji="1" lang="en-US" altLang="ko-KR" dirty="0">
                <a:solidFill>
                  <a:srgbClr val="FF0000"/>
                </a:solidFill>
              </a:rPr>
              <a:t>/</a:t>
            </a:r>
            <a:r>
              <a:rPr kumimoji="1" lang="ko-KR" altLang="en-US" dirty="0">
                <a:solidFill>
                  <a:srgbClr val="FF0000"/>
                </a:solidFill>
              </a:rPr>
              <a:t>관리자</a:t>
            </a:r>
            <a:r>
              <a:rPr kumimoji="1" lang="en-US" altLang="ko-KR" dirty="0">
                <a:solidFill>
                  <a:srgbClr val="FF0000"/>
                </a:solidFill>
              </a:rPr>
              <a:t>) </a:t>
            </a:r>
            <a:r>
              <a:rPr kumimoji="1" lang="ko-KR" altLang="en-US" dirty="0"/>
              <a:t>위젯 추가 버튼 보임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Normal</a:t>
            </a:r>
          </a:p>
          <a:p>
            <a:pPr lvl="2"/>
            <a:r>
              <a:rPr kumimoji="1" lang="en-US" altLang="ko-KR" dirty="0"/>
              <a:t>Hover &gt; </a:t>
            </a:r>
            <a:r>
              <a:rPr kumimoji="1" lang="ko-KR" altLang="en-US" dirty="0"/>
              <a:t>차트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필터</a:t>
            </a:r>
            <a:r>
              <a:rPr kumimoji="1" lang="en-US" altLang="ko-KR" dirty="0"/>
              <a:t>,</a:t>
            </a:r>
            <a:r>
              <a:rPr kumimoji="1" lang="ko-KR" altLang="en-US" dirty="0"/>
              <a:t> 텍스트</a:t>
            </a:r>
            <a:r>
              <a:rPr kumimoji="1" lang="en-US" altLang="ko-KR" dirty="0"/>
              <a:t>,</a:t>
            </a:r>
            <a:r>
              <a:rPr kumimoji="1" lang="ko-KR" altLang="en-US" dirty="0"/>
              <a:t> 매개변수 위젯을 추가할 수 있는 버튼이 나타남</a:t>
            </a:r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2"/>
            <a:endParaRPr kumimoji="1" lang="en-US" altLang="ko-KR" dirty="0"/>
          </a:p>
          <a:p>
            <a:pPr lvl="3"/>
            <a:r>
              <a:rPr kumimoji="1" lang="ko-KR" altLang="en-US" dirty="0"/>
              <a:t>차트 추가 클릭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편집 화면으로 이동 </a:t>
            </a:r>
            <a:r>
              <a:rPr kumimoji="1" lang="en-US" altLang="ko-KR" dirty="0"/>
              <a:t>&amp;</a:t>
            </a:r>
            <a:r>
              <a:rPr kumimoji="1" lang="ko-KR" altLang="en-US" dirty="0"/>
              <a:t> 차트 화면으로 이동</a:t>
            </a:r>
            <a:r>
              <a:rPr kumimoji="1" lang="en-US" altLang="ko-KR" dirty="0"/>
              <a:t>(</a:t>
            </a:r>
            <a:r>
              <a:rPr kumimoji="1" lang="ko-KR" altLang="en-US" dirty="0"/>
              <a:t>편집화면 위체 차트 화면이 띄워진 상태</a:t>
            </a:r>
            <a:r>
              <a:rPr kumimoji="1" lang="en-US" altLang="ko-KR" dirty="0"/>
              <a:t>)</a:t>
            </a:r>
          </a:p>
          <a:p>
            <a:pPr lvl="3"/>
            <a:r>
              <a:rPr kumimoji="1" lang="ko-KR" altLang="en-US" dirty="0"/>
              <a:t>텍스트 추가 클릭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편집화면으로 이동 </a:t>
            </a:r>
            <a:r>
              <a:rPr kumimoji="1" lang="en-US" altLang="ko-KR" dirty="0"/>
              <a:t>&amp;</a:t>
            </a:r>
            <a:r>
              <a:rPr kumimoji="1" lang="ko-KR" altLang="en-US" dirty="0"/>
              <a:t> 텍스트 위젯이 추가되어 텍스트 입력이 가능한 상태</a:t>
            </a:r>
            <a:endParaRPr kumimoji="1" lang="en-US" altLang="ko-KR" dirty="0"/>
          </a:p>
          <a:p>
            <a:pPr lvl="3"/>
            <a:r>
              <a:rPr kumimoji="1" lang="ko-KR" altLang="en-US" dirty="0"/>
              <a:t>필터 추가 버튼 클릭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편집 화면으로 이동 </a:t>
            </a:r>
            <a:r>
              <a:rPr kumimoji="1" lang="en-US" altLang="ko-KR" dirty="0"/>
              <a:t>&amp;</a:t>
            </a:r>
            <a:r>
              <a:rPr kumimoji="1" lang="ko-KR" altLang="en-US" dirty="0"/>
              <a:t> 필터 팝업 출력 </a:t>
            </a:r>
            <a:r>
              <a:rPr kumimoji="1" lang="en-US" altLang="ko-KR" dirty="0"/>
              <a:t>(</a:t>
            </a:r>
            <a:r>
              <a:rPr kumimoji="1" lang="ko-KR" altLang="en-US" dirty="0"/>
              <a:t>편집화면 위에 필터 팝업이 띄워진 상태</a:t>
            </a:r>
            <a:r>
              <a:rPr kumimoji="1" lang="en-US" altLang="ko-KR" dirty="0"/>
              <a:t>)</a:t>
            </a:r>
          </a:p>
          <a:p>
            <a:pPr lvl="3"/>
            <a:r>
              <a:rPr kumimoji="1" lang="ko-KR" altLang="en-US" dirty="0"/>
              <a:t>매개변수 추가 버튼 클릭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편집 화면으로 이동 </a:t>
            </a:r>
            <a:r>
              <a:rPr kumimoji="1" lang="en-US" altLang="ko-KR" dirty="0"/>
              <a:t>&amp;</a:t>
            </a:r>
            <a:r>
              <a:rPr kumimoji="1" lang="ko-KR" altLang="en-US" dirty="0"/>
              <a:t> 매개변수 팝업 출력 </a:t>
            </a:r>
            <a:r>
              <a:rPr kumimoji="1" lang="en-US" altLang="ko-KR" dirty="0"/>
              <a:t>(</a:t>
            </a:r>
            <a:r>
              <a:rPr kumimoji="1" lang="ko-KR" altLang="en-US" dirty="0"/>
              <a:t>편집화면 위에 매개변수 팝업이 띄워진 상태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ko-KR" altLang="en-US" dirty="0"/>
              <a:t>위젯 영역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글로벌 필터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글로벌 필터가 있을 경우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아이콘 표시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아이콘 </a:t>
            </a:r>
            <a:r>
              <a:rPr kumimoji="1" lang="ko-KR" altLang="en-US" dirty="0" err="1"/>
              <a:t>호버</a:t>
            </a:r>
            <a:r>
              <a:rPr kumimoji="1" lang="ko-KR" altLang="en-US" dirty="0"/>
              <a:t>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글로벌 필터 정보 확인 가능</a:t>
            </a:r>
            <a:endParaRPr kumimoji="1" lang="en-US" altLang="ko-KR" dirty="0"/>
          </a:p>
          <a:p>
            <a:pPr lvl="3"/>
            <a:r>
              <a:rPr kumimoji="1" lang="ko-KR" altLang="en-US" dirty="0" err="1"/>
              <a:t>컬럼명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필터값</a:t>
            </a:r>
            <a:r>
              <a:rPr kumimoji="1" lang="ko-KR" altLang="en-US" dirty="0"/>
              <a:t> 나열</a:t>
            </a:r>
            <a:endParaRPr kumimoji="1"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ㅁㄴㅇ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n-ea"/>
              </a:rPr>
              <a:t>2.2</a:t>
            </a:r>
            <a:r>
              <a:rPr lang="ko-KR" altLang="en-US" dirty="0">
                <a:latin typeface="+mn-ea"/>
              </a:rPr>
              <a:t> 대시보드 열람모드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레이아웃 </a:t>
            </a:r>
            <a:r>
              <a:rPr lang="en-US" altLang="ko-KR" dirty="0">
                <a:latin typeface="+mn-ea"/>
              </a:rPr>
              <a:t>(3)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44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46579" y="1232613"/>
            <a:ext cx="252021" cy="222622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>
              <a:solidFill>
                <a:prstClr val="white"/>
              </a:solidFill>
              <a:latin typeface="Nanum Gothic Regular" charset="-127"/>
              <a:ea typeface="Nanum Gothic Regular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64159" y="1232613"/>
            <a:ext cx="7122359" cy="222622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>
              <a:solidFill>
                <a:prstClr val="white"/>
              </a:solidFill>
              <a:latin typeface="Nanum Gothic Regular" charset="-127"/>
              <a:ea typeface="Nanum Gothic Regular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130251" y="1232613"/>
            <a:ext cx="795718" cy="222622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>
              <a:solidFill>
                <a:prstClr val="white"/>
              </a:solidFill>
              <a:latin typeface="Nanum Gothic Regular" charset="-127"/>
              <a:ea typeface="Nanum Gothic Regular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677073" y="113392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784177" y="113392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9600927" y="113392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607" y="1189233"/>
            <a:ext cx="113921" cy="113921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1746579" y="1492250"/>
            <a:ext cx="8237727" cy="5217553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>
              <a:solidFill>
                <a:prstClr val="white"/>
              </a:solidFill>
              <a:latin typeface="Nanum Gothic Regular" charset="-127"/>
              <a:ea typeface="Nanum Gothic Regular" charset="-127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1677073" y="1487444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491682" y="5063513"/>
            <a:ext cx="2399846" cy="1585940"/>
          </a:xfrm>
          <a:prstGeom prst="rect">
            <a:avLst/>
          </a:prstGeom>
          <a:noFill/>
          <a:ln w="63500">
            <a:solidFill>
              <a:srgbClr val="00B0F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520" y="3876742"/>
            <a:ext cx="735789" cy="53811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8103" y="3432023"/>
            <a:ext cx="735789" cy="204087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10366673" y="1507851"/>
            <a:ext cx="1415227" cy="670104"/>
            <a:chOff x="1812395" y="602120"/>
            <a:chExt cx="1415227" cy="670104"/>
          </a:xfrm>
          <a:solidFill>
            <a:schemeClr val="tx1"/>
          </a:solidFill>
        </p:grpSpPr>
        <p:sp>
          <p:nvSpPr>
            <p:cNvPr id="29" name="직사각형 28"/>
            <p:cNvSpPr/>
            <p:nvPr/>
          </p:nvSpPr>
          <p:spPr>
            <a:xfrm>
              <a:off x="1812395" y="602120"/>
              <a:ext cx="1415227" cy="595107"/>
            </a:xfrm>
            <a:prstGeom prst="rect">
              <a:avLst/>
            </a:prstGeom>
            <a:grpFill/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 anchorCtr="0"/>
            <a:lstStyle/>
            <a:p>
              <a:pPr>
                <a:lnSpc>
                  <a:spcPct val="150000"/>
                </a:lnSpc>
              </a:pPr>
              <a:r>
                <a:rPr lang="de-DE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 Gothic" charset="-127"/>
                </a:rPr>
                <a:t>Data </a:t>
              </a:r>
              <a:r>
                <a:rPr lang="de-DE" altLang="ko-KR" sz="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 Gothic" charset="-127"/>
                </a:rPr>
                <a:t>range</a:t>
              </a:r>
              <a:endParaRPr lang="de-DE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endParaRPr>
            </a:p>
            <a:p>
              <a:r>
                <a:rPr lang="de-DE" altLang="ko-KR" sz="600" dirty="0" err="1">
                  <a:solidFill>
                    <a:schemeClr val="bg1"/>
                  </a:solidFill>
                  <a:latin typeface="+mn-ea"/>
                  <a:cs typeface="Nanum Gothic" charset="-127"/>
                </a:rPr>
                <a:t>orderdate</a:t>
              </a:r>
              <a:r>
                <a:rPr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,</a:t>
              </a:r>
              <a:r>
                <a:rPr lang="de-DE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 </a:t>
              </a:r>
              <a:r>
                <a:rPr lang="de-DE" altLang="ko-KR" sz="600" dirty="0" err="1">
                  <a:solidFill>
                    <a:schemeClr val="bg1"/>
                  </a:solidFill>
                  <a:latin typeface="+mn-ea"/>
                  <a:cs typeface="Nanum Gothic" charset="-127"/>
                </a:rPr>
                <a:t>Datasource</a:t>
              </a:r>
              <a:r>
                <a:rPr lang="de-DE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 A</a:t>
              </a:r>
              <a:endParaRPr lang="de-DE" altLang="ko-KR" sz="600" dirty="0">
                <a:solidFill>
                  <a:schemeClr val="bg1"/>
                </a:solidFill>
                <a:latin typeface="+mn-ea"/>
                <a:ea typeface="+mn-ea"/>
                <a:cs typeface="Nanum Gothic" charset="-127"/>
              </a:endParaRPr>
            </a:p>
            <a:p>
              <a:r>
                <a:rPr lang="de-DE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2010-01-01 </a:t>
              </a:r>
              <a:r>
                <a:rPr lang="de-DE" altLang="ko-KR" sz="600" dirty="0">
                  <a:solidFill>
                    <a:schemeClr val="bg1"/>
                  </a:solidFill>
                  <a:latin typeface="+mn-ea"/>
                  <a:ea typeface="+mn-ea"/>
                  <a:cs typeface="Nanum Gothic" charset="-127"/>
                </a:rPr>
                <a:t>12:00</a:t>
              </a:r>
              <a:r>
                <a:rPr lang="ko-KR" altLang="en-US" sz="600" dirty="0">
                  <a:solidFill>
                    <a:schemeClr val="bg1"/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de-DE" altLang="ko-KR" sz="600" dirty="0">
                  <a:solidFill>
                    <a:schemeClr val="bg1"/>
                  </a:solidFill>
                  <a:latin typeface="+mn-ea"/>
                  <a:ea typeface="+mn-ea"/>
                  <a:cs typeface="Nanum Gothic" charset="-127"/>
                </a:rPr>
                <a:t>~ 2018-12-31 24:00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date, </a:t>
              </a:r>
              <a:r>
                <a:rPr lang="de-DE" altLang="ko-KR" sz="600" dirty="0" err="1">
                  <a:solidFill>
                    <a:schemeClr val="bg1"/>
                  </a:solidFill>
                  <a:latin typeface="+mn-ea"/>
                  <a:cs typeface="Nanum Gothic" charset="-127"/>
                </a:rPr>
                <a:t>Datasource</a:t>
              </a:r>
              <a:r>
                <a:rPr lang="de-DE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 BBB... </a:t>
              </a:r>
            </a:p>
            <a:p>
              <a:r>
                <a:rPr lang="de-DE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2010-01-01 12:00</a:t>
              </a:r>
              <a:r>
                <a:rPr lang="ko-KR" altLang="en-US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 </a:t>
              </a:r>
              <a:r>
                <a:rPr lang="de-DE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~ 2018-12-31 24:00</a:t>
              </a:r>
            </a:p>
          </p:txBody>
        </p:sp>
        <p:sp>
          <p:nvSpPr>
            <p:cNvPr id="30" name="삼각형 29"/>
            <p:cNvSpPr/>
            <p:nvPr/>
          </p:nvSpPr>
          <p:spPr>
            <a:xfrm rot="10800000">
              <a:off x="1860806" y="1195323"/>
              <a:ext cx="89205" cy="76901"/>
            </a:xfrm>
            <a:prstGeom prst="triangl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0349697" y="2163502"/>
            <a:ext cx="204202" cy="186827"/>
            <a:chOff x="255671" y="1303249"/>
            <a:chExt cx="204202" cy="186827"/>
          </a:xfrm>
        </p:grpSpPr>
        <p:sp>
          <p:nvSpPr>
            <p:cNvPr id="32" name="직사각형 31"/>
            <p:cNvSpPr/>
            <p:nvPr/>
          </p:nvSpPr>
          <p:spPr>
            <a:xfrm>
              <a:off x="255671" y="1303249"/>
              <a:ext cx="204202" cy="186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0" rIns="0" bIns="0" rtlCol="0" anchor="ctr" anchorCtr="0"/>
            <a:lstStyle/>
            <a:p>
              <a:endParaRPr lang="de-DE" altLang="ko-KR" sz="600" dirty="0">
                <a:solidFill>
                  <a:schemeClr val="tx1"/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85" y="1345591"/>
              <a:ext cx="105644" cy="105644"/>
            </a:xfrm>
            <a:prstGeom prst="rect">
              <a:avLst/>
            </a:prstGeom>
          </p:spPr>
        </p:pic>
      </p:grpSp>
      <p:sp>
        <p:nvSpPr>
          <p:cNvPr id="34" name="직사각형 33"/>
          <p:cNvSpPr/>
          <p:nvPr/>
        </p:nvSpPr>
        <p:spPr>
          <a:xfrm>
            <a:off x="10132813" y="1232774"/>
            <a:ext cx="1901079" cy="1200223"/>
          </a:xfrm>
          <a:prstGeom prst="rect">
            <a:avLst/>
          </a:prstGeom>
          <a:solidFill>
            <a:schemeClr val="tx1">
              <a:lumMod val="95000"/>
              <a:lumOff val="5000"/>
              <a:alpha val="48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>
                <a:solidFill>
                  <a:srgbClr val="FF0000"/>
                </a:solidFill>
                <a:highlight>
                  <a:srgbClr val="FFFF00"/>
                </a:highlight>
                <a:latin typeface="Nanum Gothic" charset="-127"/>
                <a:ea typeface="Nanum Gothic" charset="-127"/>
                <a:cs typeface="Nanum Gothic" charset="-127"/>
              </a:rPr>
              <a:t>일정 미정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E60615F0-AFD9-4044-A237-1B320B61332B}"/>
              </a:ext>
            </a:extLst>
          </p:cNvPr>
          <p:cNvSpPr/>
          <p:nvPr/>
        </p:nvSpPr>
        <p:spPr>
          <a:xfrm>
            <a:off x="1791211" y="1246194"/>
            <a:ext cx="207390" cy="209042"/>
          </a:xfrm>
          <a:prstGeom prst="rect">
            <a:avLst/>
          </a:prstGeom>
          <a:solidFill>
            <a:schemeClr val="tx1">
              <a:lumMod val="95000"/>
              <a:lumOff val="5000"/>
              <a:alpha val="48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800" dirty="0">
              <a:solidFill>
                <a:srgbClr val="FF0000"/>
              </a:solidFill>
              <a:highlight>
                <a:srgbClr val="FFFF00"/>
              </a:highlight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48A65D13-93E5-8841-B355-A2209C5386ED}"/>
              </a:ext>
            </a:extLst>
          </p:cNvPr>
          <p:cNvSpPr/>
          <p:nvPr/>
        </p:nvSpPr>
        <p:spPr>
          <a:xfrm>
            <a:off x="1903673" y="590744"/>
            <a:ext cx="189854" cy="173805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824A8239-0BF1-DD44-9C33-93370AB31D9F}"/>
              </a:ext>
            </a:extLst>
          </p:cNvPr>
          <p:cNvGrpSpPr/>
          <p:nvPr/>
        </p:nvGrpSpPr>
        <p:grpSpPr>
          <a:xfrm>
            <a:off x="1950455" y="633786"/>
            <a:ext cx="114156" cy="116786"/>
            <a:chOff x="6649498" y="3031659"/>
            <a:chExt cx="223625" cy="228777"/>
          </a:xfrm>
        </p:grpSpPr>
        <p:pic>
          <p:nvPicPr>
            <p:cNvPr id="37" name="그래픽 36" descr="세계">
              <a:extLst>
                <a:ext uri="{FF2B5EF4-FFF2-40B4-BE49-F238E27FC236}">
                  <a16:creationId xmlns:a16="http://schemas.microsoft.com/office/drawing/2014/main" xmlns="" id="{DAFC9F91-B45F-C54B-A96F-79954328D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6649498" y="3031659"/>
              <a:ext cx="195818" cy="195818"/>
            </a:xfrm>
            <a:prstGeom prst="rect">
              <a:avLst/>
            </a:prstGeom>
          </p:spPr>
        </p:pic>
        <p:pic>
          <p:nvPicPr>
            <p:cNvPr id="38" name="그래픽 37" descr="필터">
              <a:extLst>
                <a:ext uri="{FF2B5EF4-FFF2-40B4-BE49-F238E27FC236}">
                  <a16:creationId xmlns:a16="http://schemas.microsoft.com/office/drawing/2014/main" xmlns="" id="{E74A2028-51F8-C24B-A19A-DB31E4241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6730579" y="3117892"/>
              <a:ext cx="142544" cy="142544"/>
            </a:xfrm>
            <a:prstGeom prst="rect">
              <a:avLst/>
            </a:prstGeom>
          </p:spPr>
        </p:pic>
      </p:grp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xmlns="" id="{A7F94A20-809A-F54C-9607-5B77F71E5600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1998600" y="764549"/>
            <a:ext cx="0" cy="569121"/>
          </a:xfrm>
          <a:prstGeom prst="line">
            <a:avLst/>
          </a:prstGeom>
          <a:ln>
            <a:solidFill>
              <a:srgbClr val="FF0000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xmlns="" id="{B7380030-535C-C643-9770-0462E6537003}"/>
              </a:ext>
            </a:extLst>
          </p:cNvPr>
          <p:cNvSpPr/>
          <p:nvPr/>
        </p:nvSpPr>
        <p:spPr>
          <a:xfrm>
            <a:off x="1844579" y="541186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5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xmlns="" id="{058C2F4E-4343-2D41-A6F5-F875AAF457D3}"/>
              </a:ext>
            </a:extLst>
          </p:cNvPr>
          <p:cNvGrpSpPr/>
          <p:nvPr/>
        </p:nvGrpSpPr>
        <p:grpSpPr>
          <a:xfrm>
            <a:off x="2998039" y="63976"/>
            <a:ext cx="114156" cy="116786"/>
            <a:chOff x="6649498" y="3031659"/>
            <a:chExt cx="223625" cy="228777"/>
          </a:xfrm>
        </p:grpSpPr>
        <p:pic>
          <p:nvPicPr>
            <p:cNvPr id="42" name="그래픽 41" descr="세계">
              <a:extLst>
                <a:ext uri="{FF2B5EF4-FFF2-40B4-BE49-F238E27FC236}">
                  <a16:creationId xmlns:a16="http://schemas.microsoft.com/office/drawing/2014/main" xmlns="" id="{58EC0002-3584-E842-94AE-E87B92485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6649498" y="3031659"/>
              <a:ext cx="195818" cy="195818"/>
            </a:xfrm>
            <a:prstGeom prst="rect">
              <a:avLst/>
            </a:prstGeom>
          </p:spPr>
        </p:pic>
        <p:pic>
          <p:nvPicPr>
            <p:cNvPr id="43" name="그래픽 42" descr="필터">
              <a:extLst>
                <a:ext uri="{FF2B5EF4-FFF2-40B4-BE49-F238E27FC236}">
                  <a16:creationId xmlns:a16="http://schemas.microsoft.com/office/drawing/2014/main" xmlns="" id="{5D9EA942-5D44-4845-AEA8-61914B0D9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6730579" y="3117892"/>
              <a:ext cx="142544" cy="142544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xmlns="" id="{3E5F4825-F909-9B41-AB97-B40CEB1C03D9}"/>
              </a:ext>
            </a:extLst>
          </p:cNvPr>
          <p:cNvGrpSpPr/>
          <p:nvPr/>
        </p:nvGrpSpPr>
        <p:grpSpPr>
          <a:xfrm>
            <a:off x="2199079" y="173543"/>
            <a:ext cx="974793" cy="565211"/>
            <a:chOff x="5478268" y="1927857"/>
            <a:chExt cx="974793" cy="565211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xmlns="" id="{3A235D83-BCBF-7F42-9764-45FE96E6903A}"/>
                </a:ext>
              </a:extLst>
            </p:cNvPr>
            <p:cNvSpPr/>
            <p:nvPr/>
          </p:nvSpPr>
          <p:spPr>
            <a:xfrm>
              <a:off x="5478268" y="1973576"/>
              <a:ext cx="974793" cy="5194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lIns="36000" tIns="36000" rIns="36000" bIns="36000">
              <a:spAutoFit/>
            </a:bodyPr>
            <a:lstStyle/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500" dirty="0">
                  <a:latin typeface="+mn-ea"/>
                  <a:cs typeface="Nanum Gothic" charset="-127"/>
                </a:rPr>
                <a:t>Category : Furniture</a:t>
              </a: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500" dirty="0">
                  <a:latin typeface="+mn-ea"/>
                  <a:cs typeface="Nanum Gothic" charset="-127"/>
                </a:rPr>
                <a:t>City : San Francisco</a:t>
              </a: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ko-KR" altLang="en-US" sz="500" dirty="0">
                  <a:latin typeface="+mn-ea"/>
                  <a:cs typeface="Nanum Gothic" charset="-127"/>
                </a:rPr>
                <a:t>글로벌필터명 </a:t>
              </a:r>
              <a:r>
                <a:rPr lang="en-US" altLang="ko-KR" sz="500" dirty="0">
                  <a:latin typeface="+mn-ea"/>
                  <a:cs typeface="Nanum Gothic" charset="-127"/>
                </a:rPr>
                <a:t>:</a:t>
              </a:r>
              <a:r>
                <a:rPr lang="ko-KR" altLang="en-US" sz="500" dirty="0">
                  <a:latin typeface="+mn-ea"/>
                  <a:cs typeface="Nanum Gothic" charset="-127"/>
                </a:rPr>
                <a:t> </a:t>
              </a:r>
              <a:r>
                <a:rPr lang="ko-KR" altLang="en-US" sz="500" dirty="0" err="1">
                  <a:latin typeface="+mn-ea"/>
                  <a:cs typeface="Nanum Gothic" charset="-127"/>
                </a:rPr>
                <a:t>필터값</a:t>
              </a:r>
              <a:r>
                <a:rPr lang="en-US" altLang="ko-KR" sz="500" dirty="0">
                  <a:latin typeface="+mn-ea"/>
                  <a:cs typeface="Nanum Gothic" charset="-127"/>
                </a:rPr>
                <a:t>,</a:t>
              </a:r>
              <a:r>
                <a:rPr lang="ko-KR" altLang="en-US" sz="500" dirty="0">
                  <a:latin typeface="+mn-ea"/>
                  <a:cs typeface="Nanum Gothic" charset="-127"/>
                </a:rPr>
                <a:t> </a:t>
              </a:r>
              <a:r>
                <a:rPr lang="ko-KR" altLang="en-US" sz="500" dirty="0" err="1">
                  <a:latin typeface="+mn-ea"/>
                  <a:cs typeface="Nanum Gothic" charset="-127"/>
                </a:rPr>
                <a:t>필터값</a:t>
              </a:r>
              <a:r>
                <a:rPr lang="en-US" altLang="ko-KR" sz="500" dirty="0">
                  <a:latin typeface="+mn-ea"/>
                  <a:cs typeface="Nanum Gothic" charset="-127"/>
                </a:rPr>
                <a:t>,</a:t>
              </a:r>
              <a:r>
                <a:rPr lang="ko-KR" altLang="en-US" sz="500" dirty="0">
                  <a:latin typeface="+mn-ea"/>
                  <a:cs typeface="Nanum Gothic" charset="-127"/>
                </a:rPr>
                <a:t> </a:t>
              </a:r>
              <a:r>
                <a:rPr lang="ko-KR" altLang="en-US" sz="500" dirty="0" err="1">
                  <a:latin typeface="+mn-ea"/>
                  <a:cs typeface="Nanum Gothic" charset="-127"/>
                </a:rPr>
                <a:t>필터값</a:t>
              </a:r>
              <a:r>
                <a:rPr lang="en-US" altLang="ko-KR" sz="500" dirty="0">
                  <a:latin typeface="+mn-ea"/>
                  <a:cs typeface="Nanum Gothic" charset="-127"/>
                </a:rPr>
                <a:t>, </a:t>
              </a:r>
            </a:p>
          </p:txBody>
        </p:sp>
        <p:sp>
          <p:nvSpPr>
            <p:cNvPr id="47" name="삼각형 46">
              <a:extLst>
                <a:ext uri="{FF2B5EF4-FFF2-40B4-BE49-F238E27FC236}">
                  <a16:creationId xmlns:a16="http://schemas.microsoft.com/office/drawing/2014/main" xmlns="" id="{D0453C0C-957F-004F-A3BE-81300A5A1F3B}"/>
                </a:ext>
              </a:extLst>
            </p:cNvPr>
            <p:cNvSpPr/>
            <p:nvPr/>
          </p:nvSpPr>
          <p:spPr>
            <a:xfrm>
              <a:off x="6301270" y="1927857"/>
              <a:ext cx="53034" cy="4571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DAFDC39B-2046-364F-A2FA-C698F0026660}"/>
              </a:ext>
            </a:extLst>
          </p:cNvPr>
          <p:cNvSpPr/>
          <p:nvPr/>
        </p:nvSpPr>
        <p:spPr>
          <a:xfrm>
            <a:off x="2145343" y="20934"/>
            <a:ext cx="1050559" cy="776138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B3A82B75-9718-9946-9119-8AD0CFAB923D}"/>
              </a:ext>
            </a:extLst>
          </p:cNvPr>
          <p:cNvSpPr/>
          <p:nvPr/>
        </p:nvSpPr>
        <p:spPr>
          <a:xfrm>
            <a:off x="3314747" y="4246003"/>
            <a:ext cx="2825662" cy="561874"/>
          </a:xfrm>
          <a:prstGeom prst="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b="1" dirty="0">
                <a:solidFill>
                  <a:srgbClr val="FF0000"/>
                </a:solidFill>
                <a:highlight>
                  <a:srgbClr val="FFFF00"/>
                </a:highlight>
                <a:cs typeface="Nanum Gothic" charset="-127"/>
                <a:sym typeface="Wingdings"/>
              </a:rPr>
              <a:t>[M-Core]WF-C3.3-Dashboard-Chart</a:t>
            </a:r>
          </a:p>
          <a:p>
            <a:pPr algn="ctr"/>
            <a:endParaRPr kumimoji="1" lang="en-US" altLang="ko-KR" sz="800" b="1" dirty="0">
              <a:solidFill>
                <a:srgbClr val="FF0000"/>
              </a:solidFill>
              <a:highlight>
                <a:srgbClr val="FFFF00"/>
              </a:highlight>
              <a:cs typeface="Nanum Gothic" charset="-127"/>
              <a:sym typeface="Wingdings"/>
            </a:endParaRPr>
          </a:p>
          <a:p>
            <a:pPr algn="ctr"/>
            <a:r>
              <a:rPr kumimoji="1" lang="ko-KR" altLang="en-US" sz="800" b="1" dirty="0" err="1">
                <a:solidFill>
                  <a:srgbClr val="FF0000"/>
                </a:solidFill>
                <a:highlight>
                  <a:srgbClr val="FFFF00"/>
                </a:highlight>
                <a:cs typeface="Nanum Gothic" charset="-127"/>
                <a:sym typeface="Wingdings"/>
              </a:rPr>
              <a:t>문서참조</a:t>
            </a:r>
            <a:endParaRPr kumimoji="1" lang="en-US" altLang="ko-KR" sz="800" b="1" dirty="0">
              <a:solidFill>
                <a:srgbClr val="FF0000"/>
              </a:solidFill>
              <a:highlight>
                <a:srgbClr val="FFFF00"/>
              </a:highlight>
              <a:cs typeface="Nanum Gothic" charset="-127"/>
              <a:sym typeface="Wingdings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3848B91F-E444-A548-8148-E1FBAAE836B0}"/>
              </a:ext>
            </a:extLst>
          </p:cNvPr>
          <p:cNvSpPr/>
          <p:nvPr/>
        </p:nvSpPr>
        <p:spPr>
          <a:xfrm>
            <a:off x="7226683" y="3628329"/>
            <a:ext cx="2825662" cy="561874"/>
          </a:xfrm>
          <a:prstGeom prst="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b="1" dirty="0">
                <a:solidFill>
                  <a:srgbClr val="FF0000"/>
                </a:solidFill>
                <a:highlight>
                  <a:srgbClr val="FFFF00"/>
                </a:highlight>
                <a:cs typeface="Nanum Gothic" charset="-127"/>
                <a:sym typeface="Wingdings"/>
              </a:rPr>
              <a:t>[M-Core]WF-C3.4-Dashboard-Filter</a:t>
            </a:r>
          </a:p>
          <a:p>
            <a:pPr algn="ctr"/>
            <a:endParaRPr kumimoji="1" lang="en-US" altLang="ko-KR" sz="800" b="1" dirty="0">
              <a:solidFill>
                <a:srgbClr val="FF0000"/>
              </a:solidFill>
              <a:highlight>
                <a:srgbClr val="FFFF00"/>
              </a:highlight>
              <a:cs typeface="Nanum Gothic" charset="-127"/>
              <a:sym typeface="Wingdings"/>
            </a:endParaRPr>
          </a:p>
          <a:p>
            <a:pPr algn="ctr"/>
            <a:r>
              <a:rPr kumimoji="1" lang="ko-KR" altLang="en-US" sz="800" b="1" dirty="0" err="1">
                <a:solidFill>
                  <a:srgbClr val="FF0000"/>
                </a:solidFill>
                <a:highlight>
                  <a:srgbClr val="FFFF00"/>
                </a:highlight>
                <a:cs typeface="Nanum Gothic" charset="-127"/>
                <a:sym typeface="Wingdings"/>
              </a:rPr>
              <a:t>문서참조</a:t>
            </a:r>
            <a:endParaRPr kumimoji="1" lang="en-US" altLang="ko-KR" sz="800" b="1" dirty="0">
              <a:solidFill>
                <a:srgbClr val="FF0000"/>
              </a:solidFill>
              <a:highlight>
                <a:srgbClr val="FFFF00"/>
              </a:highlight>
              <a:cs typeface="Nanum Gothic" charset="-127"/>
              <a:sym typeface="Wingdings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345BFAB0-9CB7-8440-BB2A-FD5F71767662}"/>
              </a:ext>
            </a:extLst>
          </p:cNvPr>
          <p:cNvSpPr/>
          <p:nvPr/>
        </p:nvSpPr>
        <p:spPr>
          <a:xfrm>
            <a:off x="7226683" y="5638798"/>
            <a:ext cx="2825662" cy="561874"/>
          </a:xfrm>
          <a:prstGeom prst="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b="1" dirty="0">
                <a:solidFill>
                  <a:srgbClr val="FF0000"/>
                </a:solidFill>
                <a:highlight>
                  <a:srgbClr val="FFFF00"/>
                </a:highlight>
                <a:cs typeface="Nanum Gothic" charset="-127"/>
                <a:sym typeface="Wingdings"/>
              </a:rPr>
              <a:t>[M-Core]WF-C3.6-Dashboard-Parameter</a:t>
            </a:r>
          </a:p>
          <a:p>
            <a:pPr algn="ctr"/>
            <a:endParaRPr kumimoji="1" lang="en-US" altLang="ko-KR" sz="800" b="1" dirty="0">
              <a:solidFill>
                <a:srgbClr val="FF0000"/>
              </a:solidFill>
              <a:highlight>
                <a:srgbClr val="FFFF00"/>
              </a:highlight>
              <a:cs typeface="Nanum Gothic" charset="-127"/>
              <a:sym typeface="Wingdings"/>
            </a:endParaRPr>
          </a:p>
          <a:p>
            <a:pPr algn="ctr"/>
            <a:r>
              <a:rPr kumimoji="1" lang="ko-KR" altLang="en-US" sz="800" b="1" dirty="0" err="1">
                <a:solidFill>
                  <a:srgbClr val="FF0000"/>
                </a:solidFill>
                <a:highlight>
                  <a:srgbClr val="FFFF00"/>
                </a:highlight>
                <a:cs typeface="Nanum Gothic" charset="-127"/>
                <a:sym typeface="Wingdings"/>
              </a:rPr>
              <a:t>문서참조</a:t>
            </a:r>
            <a:endParaRPr kumimoji="1" lang="en-US" altLang="ko-KR" sz="800" b="1" dirty="0">
              <a:solidFill>
                <a:srgbClr val="FF0000"/>
              </a:solidFill>
              <a:highlight>
                <a:srgbClr val="FFFF00"/>
              </a:highlight>
              <a:cs typeface="Nanum Gothic" charset="-127"/>
              <a:sym typeface="Wingdings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793F93A9-EE59-5641-847C-F81FFC197FC9}"/>
              </a:ext>
            </a:extLst>
          </p:cNvPr>
          <p:cNvSpPr/>
          <p:nvPr/>
        </p:nvSpPr>
        <p:spPr>
          <a:xfrm>
            <a:off x="6602955" y="1769251"/>
            <a:ext cx="2825662" cy="561874"/>
          </a:xfrm>
          <a:prstGeom prst="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b="1" dirty="0">
                <a:solidFill>
                  <a:srgbClr val="FF0000"/>
                </a:solidFill>
                <a:highlight>
                  <a:srgbClr val="FFFF00"/>
                </a:highlight>
                <a:cs typeface="Nanum Gothic" charset="-127"/>
                <a:sym typeface="Wingdings"/>
              </a:rPr>
              <a:t>[M-Core]WF-C3.5-Dashboard-Text</a:t>
            </a:r>
          </a:p>
          <a:p>
            <a:pPr algn="ctr"/>
            <a:endParaRPr kumimoji="1" lang="en-US" altLang="ko-KR" sz="800" b="1" dirty="0">
              <a:solidFill>
                <a:srgbClr val="FF0000"/>
              </a:solidFill>
              <a:highlight>
                <a:srgbClr val="FFFF00"/>
              </a:highlight>
              <a:cs typeface="Nanum Gothic" charset="-127"/>
              <a:sym typeface="Wingdings"/>
            </a:endParaRPr>
          </a:p>
          <a:p>
            <a:pPr algn="ctr"/>
            <a:r>
              <a:rPr kumimoji="1" lang="ko-KR" altLang="en-US" sz="800" b="1" dirty="0" err="1">
                <a:solidFill>
                  <a:srgbClr val="FF0000"/>
                </a:solidFill>
                <a:highlight>
                  <a:srgbClr val="FFFF00"/>
                </a:highlight>
                <a:cs typeface="Nanum Gothic" charset="-127"/>
                <a:sym typeface="Wingdings"/>
              </a:rPr>
              <a:t>문서참조</a:t>
            </a:r>
            <a:endParaRPr kumimoji="1" lang="en-US" altLang="ko-KR" sz="800" b="1" dirty="0">
              <a:solidFill>
                <a:srgbClr val="FF0000"/>
              </a:solidFill>
              <a:highlight>
                <a:srgbClr val="FFFF00"/>
              </a:highlight>
              <a:cs typeface="Nanum Gothic" charset="-127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1446722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직사각형 84"/>
          <p:cNvSpPr/>
          <p:nvPr/>
        </p:nvSpPr>
        <p:spPr>
          <a:xfrm>
            <a:off x="580351" y="4089509"/>
            <a:ext cx="1978629" cy="533686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0" bIns="0" rtlCol="0" anchor="ctr" anchorCtr="0"/>
          <a:lstStyle/>
          <a:p>
            <a:endParaRPr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929" name="텍스트 개체 틀 92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ko-KR" altLang="en-US" dirty="0">
                <a:latin typeface="+mn-ea"/>
                <a:ea typeface="+mn-ea"/>
              </a:rPr>
              <a:t>타임스탬프 및 인스턴트 필터 설명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2.2</a:t>
            </a:r>
            <a:r>
              <a:rPr lang="ko-KR" altLang="en-US" dirty="0">
                <a:latin typeface="+mn-ea"/>
              </a:rPr>
              <a:t> 대시보드 열람모드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레이아웃 </a:t>
            </a:r>
            <a:r>
              <a:rPr lang="en-US" altLang="ko-KR" dirty="0">
                <a:latin typeface="+mn-ea"/>
              </a:rPr>
              <a:t>(4)</a:t>
            </a:r>
            <a:endParaRPr kumimoji="1"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prstClr val="black"/>
                </a:solidFill>
                <a:latin typeface="+mn-ea"/>
                <a:ea typeface="+mn-ea"/>
              </a:rPr>
              <a:t>Instant filter</a:t>
            </a:r>
          </a:p>
          <a:p>
            <a:pPr lvl="1"/>
            <a:r>
              <a:rPr lang="ko-KR" altLang="en-US" b="1" dirty="0">
                <a:solidFill>
                  <a:srgbClr val="000000"/>
                </a:solidFill>
                <a:latin typeface="+mn-ea"/>
                <a:ea typeface="+mn-ea"/>
              </a:rPr>
              <a:t>인스턴트 필터란</a:t>
            </a:r>
            <a:r>
              <a:rPr lang="en-US" altLang="ko-KR" b="1" dirty="0">
                <a:solidFill>
                  <a:srgbClr val="000000"/>
                </a:solidFill>
                <a:latin typeface="+mn-ea"/>
                <a:ea typeface="+mn-ea"/>
              </a:rPr>
              <a:t>?</a:t>
            </a:r>
          </a:p>
          <a:p>
            <a:pPr lvl="2"/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대시보드 열람자가 대시보드의 </a:t>
            </a:r>
            <a:r>
              <a:rPr lang="ko-KR" altLang="en-US" dirty="0">
                <a:latin typeface="+mn-ea"/>
                <a:ea typeface="+mn-ea"/>
              </a:rPr>
              <a:t>위젯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차트</a:t>
            </a:r>
            <a:r>
              <a:rPr lang="en-US" altLang="ko-KR" strike="sngStrike" dirty="0">
                <a:latin typeface="+mn-ea"/>
                <a:ea typeface="+mn-ea"/>
              </a:rPr>
              <a:t>,</a:t>
            </a:r>
            <a:r>
              <a:rPr lang="ko-KR" altLang="en-US" strike="sngStrike" dirty="0">
                <a:latin typeface="+mn-ea"/>
                <a:ea typeface="+mn-ea"/>
              </a:rPr>
              <a:t> 필터</a:t>
            </a:r>
            <a:r>
              <a:rPr lang="en-US" altLang="ko-KR" dirty="0">
                <a:latin typeface="+mn-ea"/>
                <a:ea typeface="+mn-ea"/>
              </a:rPr>
              <a:t>)</a:t>
            </a:r>
            <a:r>
              <a:rPr lang="ko-KR" altLang="en-US" dirty="0">
                <a:latin typeface="+mn-ea"/>
                <a:ea typeface="+mn-ea"/>
              </a:rPr>
              <a:t>에서 데이터를 선택했을 때 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선택 값에 대한 필터링이 적용되는데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 이러한 필터를 인스턴트 필터라고 합니다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 lvl="1"/>
            <a:r>
              <a:rPr lang="ko-KR" altLang="en-US" b="1" dirty="0">
                <a:solidFill>
                  <a:srgbClr val="000000"/>
                </a:solidFill>
                <a:latin typeface="+mn-ea"/>
                <a:ea typeface="+mn-ea"/>
              </a:rPr>
              <a:t>대시보드에서의 인스턴트 필터</a:t>
            </a:r>
            <a:endParaRPr lang="en-US" altLang="ko-KR" b="1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2"/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인스턴트 필터가 생기면 대시보드 열람 모드의 상단에서 상세히 열람할 수 있습니다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  <a:p>
            <a:pPr lvl="1"/>
            <a:r>
              <a:rPr lang="ko-KR" altLang="en-US" b="1" dirty="0">
                <a:solidFill>
                  <a:prstClr val="black"/>
                </a:solidFill>
                <a:latin typeface="+mn-ea"/>
                <a:ea typeface="+mn-ea"/>
              </a:rPr>
              <a:t>특징</a:t>
            </a:r>
            <a:endParaRPr lang="en-US" altLang="ko-KR" b="1" dirty="0">
              <a:solidFill>
                <a:prstClr val="black"/>
              </a:solidFill>
              <a:latin typeface="+mn-ea"/>
              <a:ea typeface="+mn-ea"/>
            </a:endParaRPr>
          </a:p>
          <a:p>
            <a:pPr lvl="2"/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인스턴트 필터링은 대시보드 화면을 나가면 리셋됨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strike="sngStrike" dirty="0">
                <a:solidFill>
                  <a:prstClr val="black"/>
                </a:solidFill>
                <a:latin typeface="+mn-ea"/>
                <a:ea typeface="+mn-ea"/>
              </a:rPr>
              <a:t>Timestamp</a:t>
            </a:r>
          </a:p>
          <a:p>
            <a:pPr lvl="1"/>
            <a:r>
              <a:rPr lang="ko-KR" altLang="en-US" b="1" strike="sngStrike" dirty="0">
                <a:solidFill>
                  <a:prstClr val="black"/>
                </a:solidFill>
                <a:latin typeface="+mn-ea"/>
                <a:ea typeface="+mn-ea"/>
              </a:rPr>
              <a:t>타임스탬프란</a:t>
            </a:r>
            <a:r>
              <a:rPr lang="en-US" altLang="ko-KR" b="1" strike="sngStrike" dirty="0">
                <a:solidFill>
                  <a:prstClr val="black"/>
                </a:solidFill>
                <a:latin typeface="+mn-ea"/>
                <a:ea typeface="+mn-ea"/>
              </a:rPr>
              <a:t>?</a:t>
            </a:r>
          </a:p>
          <a:p>
            <a:pPr lvl="2"/>
            <a:r>
              <a:rPr lang="ko-KR" altLang="en-US" strike="sngStrike" dirty="0">
                <a:solidFill>
                  <a:prstClr val="black"/>
                </a:solidFill>
                <a:latin typeface="+mn-ea"/>
                <a:ea typeface="+mn-ea"/>
              </a:rPr>
              <a:t>메타트론 디스커버리의 엔진</a:t>
            </a:r>
            <a:r>
              <a:rPr lang="en-US" altLang="ko-KR" strike="sngStrike" dirty="0">
                <a:solidFill>
                  <a:prstClr val="black"/>
                </a:solidFill>
                <a:latin typeface="+mn-ea"/>
                <a:ea typeface="+mn-ea"/>
              </a:rPr>
              <a:t>(Druid)</a:t>
            </a:r>
            <a:r>
              <a:rPr lang="ko-KR" altLang="en-US" strike="sngStrike" dirty="0">
                <a:solidFill>
                  <a:prstClr val="black"/>
                </a:solidFill>
                <a:latin typeface="+mn-ea"/>
                <a:ea typeface="+mn-ea"/>
              </a:rPr>
              <a:t>은 시계열 기반이므로 모든 데이터소스는 시간 조건이 반드시 존재합니다</a:t>
            </a:r>
            <a:r>
              <a:rPr lang="en-US" altLang="ko-KR" strike="sngStrike" dirty="0">
                <a:solidFill>
                  <a:prstClr val="black"/>
                </a:solidFill>
                <a:latin typeface="+mn-ea"/>
                <a:ea typeface="+mn-ea"/>
              </a:rPr>
              <a:t>. </a:t>
            </a:r>
            <a:r>
              <a:rPr lang="ko-KR" altLang="en-US" strike="sngStrike" dirty="0">
                <a:solidFill>
                  <a:prstClr val="black"/>
                </a:solidFill>
                <a:latin typeface="+mn-ea"/>
                <a:ea typeface="+mn-ea"/>
              </a:rPr>
              <a:t>필수로 존재하는 데이터 컬럼을 </a:t>
            </a:r>
            <a:r>
              <a:rPr lang="en-US" altLang="ko-KR" strike="sngStrike" dirty="0">
                <a:solidFill>
                  <a:prstClr val="black"/>
                </a:solidFill>
                <a:latin typeface="+mn-ea"/>
                <a:ea typeface="+mn-ea"/>
              </a:rPr>
              <a:t>Timestamp</a:t>
            </a:r>
            <a:r>
              <a:rPr lang="ko-KR" altLang="en-US" strike="sngStrike" dirty="0">
                <a:solidFill>
                  <a:prstClr val="black"/>
                </a:solidFill>
                <a:latin typeface="+mn-ea"/>
                <a:ea typeface="+mn-ea"/>
              </a:rPr>
              <a:t>라고 합니다</a:t>
            </a:r>
            <a:r>
              <a:rPr lang="en-US" altLang="ko-KR" strike="sngStrike" dirty="0">
                <a:solidFill>
                  <a:prstClr val="black"/>
                </a:solidFill>
                <a:latin typeface="+mn-ea"/>
                <a:ea typeface="+mn-ea"/>
              </a:rPr>
              <a:t>.</a:t>
            </a:r>
          </a:p>
          <a:p>
            <a:pPr lvl="1"/>
            <a:r>
              <a:rPr lang="ko-KR" altLang="en-US" b="1" strike="sngStrike" dirty="0">
                <a:solidFill>
                  <a:prstClr val="black"/>
                </a:solidFill>
                <a:latin typeface="+mn-ea"/>
              </a:rPr>
              <a:t>대시보드에서의 타임스탬프</a:t>
            </a:r>
            <a:endParaRPr lang="en-US" altLang="ko-KR" b="1" strike="sngStrike" dirty="0">
              <a:solidFill>
                <a:prstClr val="black"/>
              </a:solidFill>
              <a:latin typeface="+mn-ea"/>
            </a:endParaRPr>
          </a:p>
          <a:p>
            <a:pPr lvl="2"/>
            <a:r>
              <a:rPr lang="ko-KR" altLang="en-US" strike="sngStrike" dirty="0">
                <a:solidFill>
                  <a:prstClr val="black"/>
                </a:solidFill>
                <a:latin typeface="+mn-ea"/>
                <a:cs typeface="Nanum Gothic" charset="-127"/>
              </a:rPr>
              <a:t>대시보드 편집모드의 우측 패널 </a:t>
            </a:r>
            <a:r>
              <a:rPr lang="en-US" altLang="ko-KR" strike="sngStrike" dirty="0">
                <a:solidFill>
                  <a:prstClr val="black"/>
                </a:solidFill>
                <a:latin typeface="+mn-ea"/>
                <a:cs typeface="Nanum Gothic" charset="-127"/>
              </a:rPr>
              <a:t>Board settings</a:t>
            </a:r>
            <a:r>
              <a:rPr lang="ko-KR" altLang="en-US" strike="sngStrike" dirty="0">
                <a:solidFill>
                  <a:prstClr val="black"/>
                </a:solidFill>
                <a:latin typeface="+mn-ea"/>
                <a:cs typeface="Nanum Gothic" charset="-127"/>
              </a:rPr>
              <a:t> </a:t>
            </a:r>
            <a:r>
              <a:rPr lang="en-US" altLang="ko-KR" strike="sngStrike" dirty="0">
                <a:solidFill>
                  <a:prstClr val="black"/>
                </a:solidFill>
                <a:latin typeface="+mn-ea"/>
                <a:cs typeface="Nanum Gothic" charset="-127"/>
              </a:rPr>
              <a:t>&gt;</a:t>
            </a:r>
            <a:r>
              <a:rPr lang="ko-KR" altLang="en-US" strike="sngStrike" dirty="0">
                <a:solidFill>
                  <a:prstClr val="black"/>
                </a:solidFill>
                <a:latin typeface="+mn-ea"/>
                <a:cs typeface="Nanum Gothic" charset="-127"/>
              </a:rPr>
              <a:t> </a:t>
            </a:r>
            <a:r>
              <a:rPr lang="en-US" altLang="ko-KR" strike="sngStrike" dirty="0">
                <a:solidFill>
                  <a:prstClr val="black"/>
                </a:solidFill>
                <a:latin typeface="+mn-ea"/>
                <a:cs typeface="Nanum Gothic" charset="-127"/>
              </a:rPr>
              <a:t>Data</a:t>
            </a:r>
            <a:r>
              <a:rPr lang="ko-KR" altLang="en-US" strike="sngStrike" dirty="0">
                <a:solidFill>
                  <a:prstClr val="black"/>
                </a:solidFill>
                <a:latin typeface="+mn-ea"/>
                <a:cs typeface="Nanum Gothic" charset="-127"/>
              </a:rPr>
              <a:t> </a:t>
            </a:r>
            <a:r>
              <a:rPr lang="en-US" altLang="ko-KR" strike="sngStrike" dirty="0">
                <a:solidFill>
                  <a:prstClr val="black"/>
                </a:solidFill>
                <a:latin typeface="+mn-ea"/>
                <a:cs typeface="Nanum Gothic" charset="-127"/>
              </a:rPr>
              <a:t>rage</a:t>
            </a:r>
            <a:r>
              <a:rPr lang="ko-KR" altLang="en-US" strike="sngStrike" dirty="0">
                <a:solidFill>
                  <a:prstClr val="black"/>
                </a:solidFill>
                <a:latin typeface="+mn-ea"/>
                <a:cs typeface="Nanum Gothic" charset="-127"/>
              </a:rPr>
              <a:t> 에서 </a:t>
            </a:r>
            <a:r>
              <a:rPr lang="en-US" altLang="ko-KR" strike="sngStrike" dirty="0">
                <a:solidFill>
                  <a:prstClr val="black"/>
                </a:solidFill>
                <a:latin typeface="+mn-ea"/>
                <a:cs typeface="Nanum Gothic" charset="-127"/>
              </a:rPr>
              <a:t>‘</a:t>
            </a:r>
            <a:r>
              <a:rPr lang="ko-KR" altLang="en-US" strike="sngStrike" dirty="0">
                <a:solidFill>
                  <a:prstClr val="black"/>
                </a:solidFill>
                <a:latin typeface="+mn-ea"/>
                <a:cs typeface="Nanum Gothic" charset="-127"/>
              </a:rPr>
              <a:t>대시보드에 보이기</a:t>
            </a:r>
            <a:r>
              <a:rPr lang="en-US" altLang="ko-KR" strike="sngStrike" dirty="0">
                <a:solidFill>
                  <a:prstClr val="black"/>
                </a:solidFill>
                <a:latin typeface="+mn-ea"/>
                <a:cs typeface="Nanum Gothic" charset="-127"/>
              </a:rPr>
              <a:t>’</a:t>
            </a:r>
            <a:r>
              <a:rPr lang="ko-KR" altLang="en-US" strike="sngStrike" dirty="0">
                <a:solidFill>
                  <a:prstClr val="black"/>
                </a:solidFill>
                <a:latin typeface="+mn-ea"/>
                <a:cs typeface="Nanum Gothic" charset="-127"/>
              </a:rPr>
              <a:t> 에 체크하면 대시보드 열람 모드의 대시보드 상단에 타임스탬프의 설정값을 열람할 수 있습니다</a:t>
            </a:r>
            <a:r>
              <a:rPr lang="en-US" altLang="ko-KR" strike="sngStrike" dirty="0">
                <a:solidFill>
                  <a:prstClr val="black"/>
                </a:solidFill>
                <a:latin typeface="+mn-ea"/>
                <a:cs typeface="Nanum Gothic" charset="-127"/>
              </a:rPr>
              <a:t>.</a:t>
            </a:r>
            <a:endParaRPr lang="en-US" altLang="ko-KR" strike="sngStrike" dirty="0">
              <a:solidFill>
                <a:prstClr val="black"/>
              </a:solidFill>
              <a:latin typeface="+mn-ea"/>
              <a:ea typeface="+mn-ea"/>
            </a:endParaRPr>
          </a:p>
          <a:p>
            <a:pPr lvl="1"/>
            <a:r>
              <a:rPr lang="ko-KR" altLang="en-US" b="1" strike="sngStrike" dirty="0">
                <a:solidFill>
                  <a:prstClr val="black"/>
                </a:solidFill>
                <a:latin typeface="+mn-ea"/>
                <a:ea typeface="+mn-ea"/>
              </a:rPr>
              <a:t>특징</a:t>
            </a:r>
            <a:endParaRPr lang="en-US" altLang="ko-KR" b="1" strike="sngStrike" dirty="0">
              <a:solidFill>
                <a:prstClr val="black"/>
              </a:solidFill>
              <a:latin typeface="+mn-ea"/>
              <a:ea typeface="+mn-ea"/>
            </a:endParaRPr>
          </a:p>
          <a:p>
            <a:pPr lvl="2"/>
            <a:r>
              <a:rPr lang="ko-KR" altLang="en-US" u="sng" strike="sngStrike" dirty="0">
                <a:solidFill>
                  <a:prstClr val="black"/>
                </a:solidFill>
                <a:latin typeface="+mn-ea"/>
                <a:ea typeface="+mn-ea"/>
              </a:rPr>
              <a:t>글로벌</a:t>
            </a:r>
            <a:r>
              <a:rPr lang="ko-KR" altLang="en-US" strike="sngStrike" dirty="0">
                <a:solidFill>
                  <a:prstClr val="black"/>
                </a:solidFill>
                <a:latin typeface="+mn-ea"/>
                <a:ea typeface="+mn-ea"/>
              </a:rPr>
              <a:t>로 적용됨</a:t>
            </a:r>
            <a:endParaRPr lang="en-US" altLang="ko-KR" strike="sngStrike" dirty="0">
              <a:solidFill>
                <a:prstClr val="black"/>
              </a:solidFill>
              <a:latin typeface="+mn-ea"/>
              <a:ea typeface="+mn-ea"/>
            </a:endParaRPr>
          </a:p>
          <a:p>
            <a:pPr lvl="2"/>
            <a:r>
              <a:rPr lang="ko-KR" altLang="en-US" strike="sngStrike" dirty="0">
                <a:solidFill>
                  <a:prstClr val="black"/>
                </a:solidFill>
                <a:latin typeface="+mn-ea"/>
                <a:ea typeface="+mn-ea"/>
              </a:rPr>
              <a:t>대시보드에서 확인할 수 있는 시간의 범위를 정함</a:t>
            </a:r>
            <a:r>
              <a:rPr lang="en-US" altLang="ko-KR" strike="sngStrike" dirty="0">
                <a:solidFill>
                  <a:prstClr val="black"/>
                </a:solidFill>
                <a:latin typeface="+mn-ea"/>
                <a:ea typeface="+mn-ea"/>
              </a:rPr>
              <a:t>.</a:t>
            </a:r>
            <a:r>
              <a:rPr lang="ko-KR" altLang="en-US" strike="sngStrike" dirty="0">
                <a:solidFill>
                  <a:prstClr val="black"/>
                </a:solidFill>
                <a:latin typeface="+mn-ea"/>
                <a:ea typeface="+mn-ea"/>
              </a:rPr>
              <a:t> 즉</a:t>
            </a:r>
            <a:r>
              <a:rPr lang="en-US" altLang="ko-KR" strike="sngStrike" dirty="0">
                <a:solidFill>
                  <a:prstClr val="black"/>
                </a:solidFill>
                <a:latin typeface="+mn-ea"/>
                <a:ea typeface="+mn-ea"/>
              </a:rPr>
              <a:t>,</a:t>
            </a:r>
            <a:r>
              <a:rPr lang="ko-KR" altLang="en-US" strike="sngStrike" dirty="0">
                <a:solidFill>
                  <a:prstClr val="black"/>
                </a:solidFill>
                <a:latin typeface="+mn-ea"/>
                <a:ea typeface="+mn-ea"/>
              </a:rPr>
              <a:t> 모든 </a:t>
            </a:r>
            <a:r>
              <a:rPr lang="ko-KR" altLang="en-US" u="sng" strike="sngStrike" dirty="0">
                <a:solidFill>
                  <a:prstClr val="black"/>
                </a:solidFill>
                <a:latin typeface="+mn-ea"/>
                <a:ea typeface="+mn-ea"/>
              </a:rPr>
              <a:t>시간 필터링의 최우선 필터</a:t>
            </a:r>
            <a:r>
              <a:rPr lang="ko-KR" altLang="en-US" strike="sngStrike" dirty="0">
                <a:solidFill>
                  <a:prstClr val="black"/>
                </a:solidFill>
                <a:latin typeface="+mn-ea"/>
                <a:ea typeface="+mn-ea"/>
              </a:rPr>
              <a:t>임</a:t>
            </a:r>
            <a:r>
              <a:rPr lang="en-US" altLang="ko-KR" strike="sngStrike" dirty="0">
                <a:solidFill>
                  <a:prstClr val="black"/>
                </a:solidFill>
                <a:latin typeface="+mn-ea"/>
                <a:ea typeface="+mn-ea"/>
              </a:rPr>
              <a:t>.</a:t>
            </a:r>
            <a:endParaRPr kumimoji="1" lang="en-US" altLang="ko-KR" strike="sngStrike" dirty="0">
              <a:solidFill>
                <a:prstClr val="black"/>
              </a:solidFill>
              <a:latin typeface="+mn-ea"/>
              <a:ea typeface="+mn-ea"/>
            </a:endParaRPr>
          </a:p>
          <a:p>
            <a:pPr marL="85727" lvl="1" indent="0">
              <a:buNone/>
            </a:pPr>
            <a:endParaRPr lang="en-US" altLang="ko-KR" strike="sngStrike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  <a:p>
            <a:pPr lvl="1"/>
            <a:endParaRPr kumimoji="1" lang="ko-KR" altLang="en-US" dirty="0">
              <a:latin typeface="+mn-ea"/>
              <a:ea typeface="+mn-ea"/>
            </a:endParaRPr>
          </a:p>
        </p:txBody>
      </p:sp>
      <p:grpSp>
        <p:nvGrpSpPr>
          <p:cNvPr id="223" name="그룹 222"/>
          <p:cNvGrpSpPr/>
          <p:nvPr/>
        </p:nvGrpSpPr>
        <p:grpSpPr>
          <a:xfrm>
            <a:off x="6460136" y="6172014"/>
            <a:ext cx="1237455" cy="186827"/>
            <a:chOff x="1532284" y="1447125"/>
            <a:chExt cx="1237455" cy="186827"/>
          </a:xfrm>
        </p:grpSpPr>
        <p:sp>
          <p:nvSpPr>
            <p:cNvPr id="228" name="직사각형 227"/>
            <p:cNvSpPr/>
            <p:nvPr userDrawn="1"/>
          </p:nvSpPr>
          <p:spPr>
            <a:xfrm>
              <a:off x="1532284" y="1447125"/>
              <a:ext cx="1237455" cy="1868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 anchorCtr="0"/>
            <a:lstStyle/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column name</a:t>
              </a:r>
            </a:p>
          </p:txBody>
        </p:sp>
        <p:grpSp>
          <p:nvGrpSpPr>
            <p:cNvPr id="230" name="그룹 229"/>
            <p:cNvGrpSpPr/>
            <p:nvPr userDrawn="1"/>
          </p:nvGrpSpPr>
          <p:grpSpPr>
            <a:xfrm>
              <a:off x="1569835" y="1491012"/>
              <a:ext cx="85959" cy="85959"/>
              <a:chOff x="2840966" y="2007781"/>
              <a:chExt cx="129589" cy="129589"/>
            </a:xfrm>
          </p:grpSpPr>
          <p:sp>
            <p:nvSpPr>
              <p:cNvPr id="233" name="타원 232"/>
              <p:cNvSpPr/>
              <p:nvPr/>
            </p:nvSpPr>
            <p:spPr>
              <a:xfrm>
                <a:off x="2840966" y="2007781"/>
                <a:ext cx="129589" cy="129589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prstClr val="black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235" name="십자형[C] 234"/>
              <p:cNvSpPr/>
              <p:nvPr/>
            </p:nvSpPr>
            <p:spPr>
              <a:xfrm rot="18900000">
                <a:off x="2861942" y="2028757"/>
                <a:ext cx="87636" cy="87636"/>
              </a:xfrm>
              <a:prstGeom prst="plus">
                <a:avLst>
                  <a:gd name="adj" fmla="val 43801"/>
                </a:avLst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prstClr val="black"/>
                  </a:solidFill>
                  <a:latin typeface="+mn-ea"/>
                  <a:cs typeface="Nanum Gothic" charset="-127"/>
                </a:endParaRPr>
              </a:p>
            </p:txBody>
          </p:sp>
        </p:grpSp>
        <p:sp>
          <p:nvSpPr>
            <p:cNvPr id="231" name="직사각형 230"/>
            <p:cNvSpPr/>
            <p:nvPr userDrawn="1"/>
          </p:nvSpPr>
          <p:spPr>
            <a:xfrm>
              <a:off x="1991105" y="1447126"/>
              <a:ext cx="625072" cy="16835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 anchorCtr="0"/>
            <a:lstStyle/>
            <a:p>
              <a:pPr algn="r"/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item</a:t>
              </a:r>
              <a:r>
                <a:rPr lang="ko-KR" altLang="en-US" sz="5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외</a:t>
              </a:r>
              <a:r>
                <a:rPr lang="en-US" altLang="ko-KR" sz="5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</a:t>
              </a:r>
              <a:endParaRPr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32" name="삼각형 231"/>
            <p:cNvSpPr/>
            <p:nvPr userDrawn="1"/>
          </p:nvSpPr>
          <p:spPr>
            <a:xfrm rot="10800000">
              <a:off x="2662534" y="1504357"/>
              <a:ext cx="65250" cy="56250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242" name="그룹 241"/>
          <p:cNvGrpSpPr/>
          <p:nvPr/>
        </p:nvGrpSpPr>
        <p:grpSpPr>
          <a:xfrm>
            <a:off x="8611170" y="5609014"/>
            <a:ext cx="2055340" cy="186827"/>
            <a:chOff x="1532284" y="1447125"/>
            <a:chExt cx="2055340" cy="186827"/>
          </a:xfrm>
        </p:grpSpPr>
        <p:sp>
          <p:nvSpPr>
            <p:cNvPr id="243" name="직사각형 242"/>
            <p:cNvSpPr/>
            <p:nvPr userDrawn="1"/>
          </p:nvSpPr>
          <p:spPr>
            <a:xfrm>
              <a:off x="1532284" y="1447125"/>
              <a:ext cx="2055340" cy="1868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 anchorCtr="0"/>
            <a:lstStyle/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column name</a:t>
              </a:r>
            </a:p>
          </p:txBody>
        </p:sp>
        <p:grpSp>
          <p:nvGrpSpPr>
            <p:cNvPr id="244" name="그룹 243"/>
            <p:cNvGrpSpPr/>
            <p:nvPr userDrawn="1"/>
          </p:nvGrpSpPr>
          <p:grpSpPr>
            <a:xfrm>
              <a:off x="1569835" y="1491012"/>
              <a:ext cx="85959" cy="85959"/>
              <a:chOff x="2840966" y="2007781"/>
              <a:chExt cx="129589" cy="129589"/>
            </a:xfrm>
          </p:grpSpPr>
          <p:sp>
            <p:nvSpPr>
              <p:cNvPr id="246" name="타원 245"/>
              <p:cNvSpPr/>
              <p:nvPr/>
            </p:nvSpPr>
            <p:spPr>
              <a:xfrm>
                <a:off x="2840966" y="2007781"/>
                <a:ext cx="129589" cy="129589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prstClr val="black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247" name="십자형[C] 246"/>
              <p:cNvSpPr/>
              <p:nvPr/>
            </p:nvSpPr>
            <p:spPr>
              <a:xfrm rot="18900000">
                <a:off x="2861942" y="2028757"/>
                <a:ext cx="87636" cy="87636"/>
              </a:xfrm>
              <a:prstGeom prst="plus">
                <a:avLst>
                  <a:gd name="adj" fmla="val 43801"/>
                </a:avLst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prstClr val="black"/>
                  </a:solidFill>
                  <a:latin typeface="+mn-ea"/>
                  <a:cs typeface="Nanum Gothic" charset="-127"/>
                </a:endParaRPr>
              </a:p>
            </p:txBody>
          </p:sp>
        </p:grpSp>
        <p:sp>
          <p:nvSpPr>
            <p:cNvPr id="245" name="직사각형 244"/>
            <p:cNvSpPr/>
            <p:nvPr userDrawn="1"/>
          </p:nvSpPr>
          <p:spPr>
            <a:xfrm>
              <a:off x="2221411" y="1447126"/>
              <a:ext cx="1002239" cy="18682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 anchorCtr="0"/>
            <a:lstStyle/>
            <a:p>
              <a:pPr algn="r"/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2017.01.01 12:00</a:t>
              </a:r>
            </a:p>
            <a:p>
              <a:pPr algn="r"/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- 2017.10.10 12:00</a:t>
              </a:r>
              <a:endPara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248" name="직사각형 247"/>
          <p:cNvSpPr/>
          <p:nvPr/>
        </p:nvSpPr>
        <p:spPr>
          <a:xfrm>
            <a:off x="10275673" y="5623374"/>
            <a:ext cx="243489" cy="1683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0" bIns="0" rtlCol="0" anchor="ctr" anchorCtr="0"/>
          <a:lstStyle/>
          <a:p>
            <a:pPr algn="r"/>
            <a:r>
              <a:rPr lang="ko-KR" altLang="en-US" sz="50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외</a:t>
            </a:r>
            <a:r>
              <a:rPr lang="en-US" altLang="ko-KR" sz="5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1</a:t>
            </a:r>
            <a:endParaRPr lang="ko-KR" altLang="en-US" sz="7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249" name="삼각형 248"/>
          <p:cNvSpPr/>
          <p:nvPr/>
        </p:nvSpPr>
        <p:spPr>
          <a:xfrm rot="10800000">
            <a:off x="10565520" y="5680605"/>
            <a:ext cx="65250" cy="5625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prstClr val="black"/>
              </a:solidFill>
              <a:latin typeface="+mn-ea"/>
              <a:cs typeface="Nanum Gothic" charset="-127"/>
            </a:endParaRPr>
          </a:p>
        </p:txBody>
      </p:sp>
      <p:sp>
        <p:nvSpPr>
          <p:cNvPr id="251" name="직사각형 250"/>
          <p:cNvSpPr/>
          <p:nvPr/>
        </p:nvSpPr>
        <p:spPr>
          <a:xfrm>
            <a:off x="8608183" y="5797202"/>
            <a:ext cx="2058327" cy="186826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0" bIns="0" rtlCol="0" anchor="ctr" anchorCtr="0"/>
          <a:lstStyle/>
          <a:p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2017.01.01 12:00:00</a:t>
            </a:r>
            <a:r>
              <a: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- 2017.10.10 12:00:00</a:t>
            </a:r>
            <a:endParaRPr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253" name="직사각형 252"/>
          <p:cNvSpPr/>
          <p:nvPr/>
        </p:nvSpPr>
        <p:spPr>
          <a:xfrm>
            <a:off x="8608183" y="5981352"/>
            <a:ext cx="2058327" cy="186826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0" bIns="0" rtlCol="0" anchor="ctr" anchorCtr="0"/>
          <a:lstStyle/>
          <a:p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2017.01.01 12:00:00</a:t>
            </a:r>
            <a:r>
              <a: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- 2017.10.10 12:00:00</a:t>
            </a:r>
            <a:endParaRPr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</p:txBody>
      </p:sp>
      <p:grpSp>
        <p:nvGrpSpPr>
          <p:cNvPr id="255" name="그룹 254"/>
          <p:cNvGrpSpPr/>
          <p:nvPr/>
        </p:nvGrpSpPr>
        <p:grpSpPr>
          <a:xfrm>
            <a:off x="8608183" y="6551902"/>
            <a:ext cx="2055340" cy="186827"/>
            <a:chOff x="1532284" y="1447125"/>
            <a:chExt cx="2055340" cy="186827"/>
          </a:xfrm>
        </p:grpSpPr>
        <p:sp>
          <p:nvSpPr>
            <p:cNvPr id="256" name="직사각형 255"/>
            <p:cNvSpPr/>
            <p:nvPr userDrawn="1"/>
          </p:nvSpPr>
          <p:spPr>
            <a:xfrm>
              <a:off x="1532284" y="1447125"/>
              <a:ext cx="2055340" cy="1868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 anchorCtr="0"/>
            <a:lstStyle/>
            <a:p>
              <a:r>
                <a:rPr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column name</a:t>
              </a:r>
            </a:p>
          </p:txBody>
        </p:sp>
        <p:grpSp>
          <p:nvGrpSpPr>
            <p:cNvPr id="257" name="그룹 256"/>
            <p:cNvGrpSpPr/>
            <p:nvPr userDrawn="1"/>
          </p:nvGrpSpPr>
          <p:grpSpPr>
            <a:xfrm>
              <a:off x="1569835" y="1491012"/>
              <a:ext cx="85959" cy="85959"/>
              <a:chOff x="2840966" y="2007781"/>
              <a:chExt cx="129589" cy="129589"/>
            </a:xfrm>
          </p:grpSpPr>
          <p:sp>
            <p:nvSpPr>
              <p:cNvPr id="260" name="타원 259"/>
              <p:cNvSpPr/>
              <p:nvPr/>
            </p:nvSpPr>
            <p:spPr>
              <a:xfrm>
                <a:off x="2840966" y="2007781"/>
                <a:ext cx="129589" cy="129589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prstClr val="black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261" name="십자형[C] 260"/>
              <p:cNvSpPr/>
              <p:nvPr/>
            </p:nvSpPr>
            <p:spPr>
              <a:xfrm rot="18900000">
                <a:off x="2861942" y="2028757"/>
                <a:ext cx="87636" cy="87636"/>
              </a:xfrm>
              <a:prstGeom prst="plus">
                <a:avLst>
                  <a:gd name="adj" fmla="val 43801"/>
                </a:avLst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prstClr val="black"/>
                  </a:solidFill>
                  <a:latin typeface="+mn-ea"/>
                  <a:cs typeface="Nanum Gothic" charset="-127"/>
                </a:endParaRPr>
              </a:p>
            </p:txBody>
          </p:sp>
        </p:grpSp>
        <p:sp>
          <p:nvSpPr>
            <p:cNvPr id="258" name="직사각형 257"/>
            <p:cNvSpPr/>
            <p:nvPr userDrawn="1"/>
          </p:nvSpPr>
          <p:spPr>
            <a:xfrm>
              <a:off x="2487799" y="1447126"/>
              <a:ext cx="734434" cy="186826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 anchorCtr="0"/>
            <a:lstStyle/>
            <a:p>
              <a:pPr algn="r"/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10</a:t>
              </a:r>
              <a:r>
                <a:rPr lang="ko-KR" altLang="en-US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Sec</a:t>
              </a:r>
              <a:endPara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263" name="삼각형 262"/>
          <p:cNvSpPr/>
          <p:nvPr/>
        </p:nvSpPr>
        <p:spPr>
          <a:xfrm rot="10800000">
            <a:off x="10562533" y="6623493"/>
            <a:ext cx="65250" cy="5625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prstClr val="black"/>
              </a:solidFill>
              <a:latin typeface="+mn-ea"/>
              <a:cs typeface="Nanum Gothic" charset="-127"/>
            </a:endParaRPr>
          </a:p>
        </p:txBody>
      </p:sp>
      <p:sp>
        <p:nvSpPr>
          <p:cNvPr id="492" name="직사각형 491"/>
          <p:cNvSpPr/>
          <p:nvPr/>
        </p:nvSpPr>
        <p:spPr>
          <a:xfrm>
            <a:off x="6460137" y="5623756"/>
            <a:ext cx="1237455" cy="18682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0" bIns="0" rtlCol="0" anchor="ctr" anchorCtr="0"/>
          <a:lstStyle/>
          <a:p>
            <a:r>
              <a:rPr lang="en-US" altLang="ko-KR" sz="700" i="1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Select data</a:t>
            </a:r>
            <a:endParaRPr lang="ko-KR" altLang="en-US" sz="700" i="1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78799" y="3301806"/>
            <a:ext cx="1004805" cy="186827"/>
            <a:chOff x="255670" y="1303249"/>
            <a:chExt cx="1004805" cy="186827"/>
          </a:xfrm>
        </p:grpSpPr>
        <p:sp>
          <p:nvSpPr>
            <p:cNvPr id="491" name="직사각형 490"/>
            <p:cNvSpPr/>
            <p:nvPr/>
          </p:nvSpPr>
          <p:spPr>
            <a:xfrm>
              <a:off x="255670" y="1303249"/>
              <a:ext cx="1004805" cy="186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0" rIns="0" bIns="0" rtlCol="0" anchor="ctr" anchorCtr="0"/>
            <a:lstStyle/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The earliest time</a:t>
              </a:r>
            </a:p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~ The latest time</a:t>
              </a:r>
              <a:endPara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pic>
          <p:nvPicPr>
            <p:cNvPr id="493" name="그림 49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233" y="1345591"/>
              <a:ext cx="105644" cy="105644"/>
            </a:xfrm>
            <a:prstGeom prst="rect">
              <a:avLst/>
            </a:prstGeom>
          </p:spPr>
        </p:pic>
      </p:grpSp>
      <p:grpSp>
        <p:nvGrpSpPr>
          <p:cNvPr id="494" name="그룹 493"/>
          <p:cNvGrpSpPr/>
          <p:nvPr/>
        </p:nvGrpSpPr>
        <p:grpSpPr>
          <a:xfrm>
            <a:off x="579739" y="3110754"/>
            <a:ext cx="860025" cy="208469"/>
            <a:chOff x="2038034" y="4078961"/>
            <a:chExt cx="860025" cy="208469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95" name="직사각형 494"/>
            <p:cNvSpPr/>
            <p:nvPr/>
          </p:nvSpPr>
          <p:spPr>
            <a:xfrm>
              <a:off x="2038034" y="4078961"/>
              <a:ext cx="860025" cy="162750"/>
            </a:xfrm>
            <a:prstGeom prst="rect">
              <a:avLst/>
            </a:prstGeom>
            <a:grpFill/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t"/>
            <a:lstStyle/>
            <a:p>
              <a:r>
                <a:rPr lang="de-DE" altLang="ko-KR" sz="5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Data </a:t>
              </a:r>
              <a:r>
                <a:rPr lang="de-DE" altLang="ko-KR" sz="500" dirty="0" err="1">
                  <a:solidFill>
                    <a:schemeClr val="bg1"/>
                  </a:solidFill>
                  <a:latin typeface="+mn-ea"/>
                  <a:cs typeface="Nanum Gothic" charset="-127"/>
                </a:rPr>
                <a:t>range</a:t>
              </a:r>
              <a:r>
                <a:rPr lang="de-DE" altLang="ko-KR" sz="5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 </a:t>
              </a:r>
              <a:r>
                <a:rPr lang="de-DE" altLang="ko-KR" sz="500" dirty="0" err="1">
                  <a:solidFill>
                    <a:schemeClr val="bg1"/>
                  </a:solidFill>
                  <a:latin typeface="+mn-ea"/>
                  <a:cs typeface="Nanum Gothic" charset="-127"/>
                </a:rPr>
                <a:t>by</a:t>
              </a:r>
              <a:r>
                <a:rPr lang="de-DE" altLang="ko-KR" sz="5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 </a:t>
              </a:r>
              <a:r>
                <a:rPr lang="de-DE" altLang="ko-KR" sz="500" dirty="0" err="1">
                  <a:solidFill>
                    <a:schemeClr val="bg1"/>
                  </a:solidFill>
                  <a:latin typeface="+mn-ea"/>
                  <a:cs typeface="Nanum Gothic" charset="-127"/>
                </a:rPr>
                <a:t>orderdate</a:t>
              </a:r>
              <a:r>
                <a:rPr lang="de-DE" altLang="ko-KR" sz="5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 </a:t>
              </a:r>
            </a:p>
          </p:txBody>
        </p:sp>
        <p:sp>
          <p:nvSpPr>
            <p:cNvPr id="496" name="삼각형 495"/>
            <p:cNvSpPr/>
            <p:nvPr/>
          </p:nvSpPr>
          <p:spPr>
            <a:xfrm rot="10800000">
              <a:off x="2108196" y="4241711"/>
              <a:ext cx="53034" cy="45719"/>
            </a:xfrm>
            <a:prstGeom prst="triangl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1653765" y="3296363"/>
            <a:ext cx="1165005" cy="186827"/>
            <a:chOff x="255669" y="1303249"/>
            <a:chExt cx="1165005" cy="186827"/>
          </a:xfrm>
        </p:grpSpPr>
        <p:sp>
          <p:nvSpPr>
            <p:cNvPr id="69" name="직사각형 68"/>
            <p:cNvSpPr/>
            <p:nvPr/>
          </p:nvSpPr>
          <p:spPr>
            <a:xfrm>
              <a:off x="255669" y="1303249"/>
              <a:ext cx="1165005" cy="186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0" rIns="0" bIns="0" rtlCol="0" anchor="ctr" anchorCtr="0"/>
            <a:lstStyle/>
            <a:p>
              <a:r>
                <a:rPr lang="de-DE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2010-01-01 12:00</a:t>
              </a:r>
              <a:r>
                <a:rPr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  <a:sym typeface="Wingdings"/>
                </a:rPr>
                <a:t>:00</a:t>
              </a:r>
              <a:endParaRPr lang="de-DE" altLang="ko-KR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  <a:p>
              <a:r>
                <a:rPr lang="de-DE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~ 2018-12-31 24:00</a:t>
              </a:r>
              <a:r>
                <a:rPr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  <a:sym typeface="Wingdings"/>
                </a:rPr>
                <a:t>:00</a:t>
              </a:r>
              <a:endParaRPr lang="de-DE" altLang="ko-KR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pic>
          <p:nvPicPr>
            <p:cNvPr id="70" name="그림 6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233" y="1345591"/>
              <a:ext cx="105644" cy="105644"/>
            </a:xfrm>
            <a:prstGeom prst="rect">
              <a:avLst/>
            </a:prstGeom>
          </p:spPr>
        </p:pic>
      </p:grpSp>
      <p:grpSp>
        <p:nvGrpSpPr>
          <p:cNvPr id="71" name="그룹 70"/>
          <p:cNvGrpSpPr/>
          <p:nvPr/>
        </p:nvGrpSpPr>
        <p:grpSpPr>
          <a:xfrm>
            <a:off x="578799" y="3903297"/>
            <a:ext cx="1004805" cy="186827"/>
            <a:chOff x="255670" y="1303249"/>
            <a:chExt cx="1004805" cy="186827"/>
          </a:xfrm>
        </p:grpSpPr>
        <p:sp>
          <p:nvSpPr>
            <p:cNvPr id="72" name="직사각형 71"/>
            <p:cNvSpPr/>
            <p:nvPr/>
          </p:nvSpPr>
          <p:spPr>
            <a:xfrm>
              <a:off x="255670" y="1303249"/>
              <a:ext cx="1004805" cy="186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0" rIns="0" bIns="0" rtlCol="0" anchor="ctr" anchorCtr="0"/>
            <a:lstStyle/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The earliest time</a:t>
              </a:r>
            </a:p>
            <a:p>
              <a:r>
                <a:rPr lang="de-DE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~ 2018-12-31 24:00</a:t>
              </a:r>
            </a:p>
          </p:txBody>
        </p:sp>
        <p:pic>
          <p:nvPicPr>
            <p:cNvPr id="73" name="그림 7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233" y="1345591"/>
              <a:ext cx="105644" cy="105644"/>
            </a:xfrm>
            <a:prstGeom prst="rect">
              <a:avLst/>
            </a:prstGeom>
          </p:spPr>
        </p:pic>
      </p:grpSp>
      <p:sp>
        <p:nvSpPr>
          <p:cNvPr id="74" name="삼각형 73"/>
          <p:cNvSpPr/>
          <p:nvPr/>
        </p:nvSpPr>
        <p:spPr>
          <a:xfrm rot="10800000">
            <a:off x="1498183" y="3968585"/>
            <a:ext cx="65250" cy="5625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prstClr val="black"/>
              </a:solidFill>
              <a:latin typeface="+mn-ea"/>
              <a:cs typeface="Nanum Gothic" charset="-127"/>
            </a:endParaRPr>
          </a:p>
        </p:txBody>
      </p:sp>
      <p:sp>
        <p:nvSpPr>
          <p:cNvPr id="77" name="모서리가 둥근 직사각형 58"/>
          <p:cNvSpPr/>
          <p:nvPr/>
        </p:nvSpPr>
        <p:spPr>
          <a:xfrm>
            <a:off x="628963" y="4141264"/>
            <a:ext cx="932513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The earliest time</a:t>
            </a:r>
            <a:endParaRPr lang="ko-KR" altLang="en-US" sz="600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78" name="모서리가 둥근 직사각형 58"/>
          <p:cNvSpPr/>
          <p:nvPr/>
        </p:nvSpPr>
        <p:spPr>
          <a:xfrm>
            <a:off x="1594319" y="4141264"/>
            <a:ext cx="932513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r>
              <a:rPr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2016-12-31 24:00:00</a:t>
            </a:r>
            <a:endParaRPr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79" name="모서리가 둥근 직사각형 58"/>
          <p:cNvSpPr/>
          <p:nvPr/>
        </p:nvSpPr>
        <p:spPr>
          <a:xfrm>
            <a:off x="628963" y="4290655"/>
            <a:ext cx="932513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r>
              <a:rPr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2017-02-01 12:00:00</a:t>
            </a:r>
            <a:endParaRPr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80" name="모서리가 둥근 직사각형 58"/>
          <p:cNvSpPr/>
          <p:nvPr/>
        </p:nvSpPr>
        <p:spPr>
          <a:xfrm>
            <a:off x="1594319" y="4290655"/>
            <a:ext cx="932513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r>
              <a:rPr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2017-12-31 24:00:00</a:t>
            </a:r>
            <a:endParaRPr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81" name="모서리가 둥근 직사각형 58"/>
          <p:cNvSpPr/>
          <p:nvPr/>
        </p:nvSpPr>
        <p:spPr>
          <a:xfrm>
            <a:off x="628963" y="4440047"/>
            <a:ext cx="932513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r>
              <a:rPr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2018-02-01 24:00:00</a:t>
            </a:r>
            <a:endParaRPr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82" name="모서리가 둥근 직사각형 58"/>
          <p:cNvSpPr/>
          <p:nvPr/>
        </p:nvSpPr>
        <p:spPr>
          <a:xfrm>
            <a:off x="1594319" y="4440047"/>
            <a:ext cx="932513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ctr"/>
          <a:lstStyle/>
          <a:p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The latest time</a:t>
            </a:r>
            <a:endParaRPr lang="ko-KR" altLang="en-US" sz="600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83" name="모서리가 둥근 직사각형 58"/>
          <p:cNvSpPr/>
          <p:nvPr/>
        </p:nvSpPr>
        <p:spPr>
          <a:xfrm>
            <a:off x="1512720" y="4163398"/>
            <a:ext cx="81600" cy="142829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0" rIns="18000" bIns="0" rtlCol="0" anchor="t"/>
          <a:lstStyle/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~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~</a:t>
            </a: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~</a:t>
            </a:r>
            <a:endParaRPr lang="ko-KR" altLang="en-US" sz="600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grpSp>
        <p:nvGrpSpPr>
          <p:cNvPr id="86" name="그룹 85"/>
          <p:cNvGrpSpPr/>
          <p:nvPr/>
        </p:nvGrpSpPr>
        <p:grpSpPr>
          <a:xfrm>
            <a:off x="578799" y="4969306"/>
            <a:ext cx="1004805" cy="186827"/>
            <a:chOff x="255670" y="1303249"/>
            <a:chExt cx="1004805" cy="186827"/>
          </a:xfrm>
        </p:grpSpPr>
        <p:sp>
          <p:nvSpPr>
            <p:cNvPr id="87" name="직사각형 86"/>
            <p:cNvSpPr/>
            <p:nvPr/>
          </p:nvSpPr>
          <p:spPr>
            <a:xfrm>
              <a:off x="255670" y="1303249"/>
              <a:ext cx="1004805" cy="186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0" rIns="0" bIns="0" rtlCol="0" anchor="ctr" anchorCtr="0"/>
            <a:lstStyle/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Last 1 Week</a:t>
              </a:r>
            </a:p>
          </p:txBody>
        </p:sp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233" y="1345591"/>
              <a:ext cx="105644" cy="105644"/>
            </a:xfrm>
            <a:prstGeom prst="rect">
              <a:avLst/>
            </a:prstGeom>
          </p:spPr>
        </p:pic>
      </p:grpSp>
      <p:sp>
        <p:nvSpPr>
          <p:cNvPr id="89" name="모서리가 둥근 직사각형 88"/>
          <p:cNvSpPr/>
          <p:nvPr/>
        </p:nvSpPr>
        <p:spPr>
          <a:xfrm>
            <a:off x="6368553" y="5415897"/>
            <a:ext cx="1636776" cy="180023"/>
          </a:xfrm>
          <a:prstGeom prst="roundRect">
            <a:avLst>
              <a:gd name="adj" fmla="val 135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>
                <a:solidFill>
                  <a:srgbClr val="7030A0"/>
                </a:solidFill>
                <a:latin typeface="+mn-ea"/>
                <a:cs typeface="Nanum Gothic" charset="-127"/>
              </a:rPr>
              <a:t>선택된 인스턴트 필터가 없을 때</a:t>
            </a:r>
            <a:endParaRPr kumimoji="1" lang="ko-KR" altLang="en-US" sz="1400" dirty="0">
              <a:solidFill>
                <a:srgbClr val="7030A0"/>
              </a:solidFill>
              <a:latin typeface="+mn-ea"/>
              <a:cs typeface="Nanum Gothic" charset="-127"/>
            </a:endParaRPr>
          </a:p>
        </p:txBody>
      </p:sp>
      <p:sp>
        <p:nvSpPr>
          <p:cNvPr id="90" name="모서리가 둥근 직사각형 89"/>
          <p:cNvSpPr/>
          <p:nvPr/>
        </p:nvSpPr>
        <p:spPr>
          <a:xfrm>
            <a:off x="6368553" y="5978897"/>
            <a:ext cx="1636776" cy="180023"/>
          </a:xfrm>
          <a:prstGeom prst="roundRect">
            <a:avLst>
              <a:gd name="adj" fmla="val 135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>
                <a:solidFill>
                  <a:srgbClr val="7030A0"/>
                </a:solidFill>
                <a:latin typeface="+mn-ea"/>
                <a:cs typeface="Nanum Gothic" charset="-127"/>
              </a:rPr>
              <a:t>아이템 타입의 인스턴트 필터</a:t>
            </a:r>
            <a:endParaRPr kumimoji="1" lang="ko-KR" altLang="en-US" sz="1400" dirty="0">
              <a:solidFill>
                <a:srgbClr val="7030A0"/>
              </a:solidFill>
              <a:latin typeface="+mn-ea"/>
              <a:cs typeface="Nanum Gothic" charset="-127"/>
            </a:endParaRPr>
          </a:p>
        </p:txBody>
      </p:sp>
      <p:sp>
        <p:nvSpPr>
          <p:cNvPr id="92" name="모서리가 둥근 직사각형 91"/>
          <p:cNvSpPr/>
          <p:nvPr/>
        </p:nvSpPr>
        <p:spPr>
          <a:xfrm>
            <a:off x="8501373" y="5416111"/>
            <a:ext cx="2335677" cy="180023"/>
          </a:xfrm>
          <a:prstGeom prst="roundRect">
            <a:avLst>
              <a:gd name="adj" fmla="val 135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dirty="0">
                <a:solidFill>
                  <a:srgbClr val="7030A0"/>
                </a:solidFill>
                <a:latin typeface="+mn-ea"/>
                <a:cs typeface="Nanum Gothic" charset="-127"/>
              </a:rPr>
              <a:t>시간 타입의 인스턴트 필터</a:t>
            </a:r>
            <a:r>
              <a:rPr lang="en-US" altLang="ko-KR" sz="600" dirty="0">
                <a:solidFill>
                  <a:srgbClr val="7030A0"/>
                </a:solidFill>
                <a:latin typeface="+mn-ea"/>
                <a:cs typeface="Nanum Gothic" charset="-127"/>
              </a:rPr>
              <a:t> / Unit : Continuous type</a:t>
            </a:r>
          </a:p>
        </p:txBody>
      </p:sp>
      <p:sp>
        <p:nvSpPr>
          <p:cNvPr id="93" name="모서리가 둥근 직사각형 92"/>
          <p:cNvSpPr/>
          <p:nvPr/>
        </p:nvSpPr>
        <p:spPr>
          <a:xfrm>
            <a:off x="8501373" y="6336601"/>
            <a:ext cx="2335677" cy="180023"/>
          </a:xfrm>
          <a:prstGeom prst="roundRect">
            <a:avLst>
              <a:gd name="adj" fmla="val 135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dirty="0">
                <a:solidFill>
                  <a:srgbClr val="7030A0"/>
                </a:solidFill>
                <a:latin typeface="+mn-ea"/>
                <a:cs typeface="Nanum Gothic" charset="-127"/>
              </a:rPr>
              <a:t>시간 타입의 인스턴트 필터 </a:t>
            </a:r>
            <a:r>
              <a:rPr lang="en-US" altLang="ko-KR" sz="600" dirty="0">
                <a:solidFill>
                  <a:srgbClr val="7030A0"/>
                </a:solidFill>
                <a:latin typeface="+mn-ea"/>
                <a:cs typeface="Nanum Gothic" charset="-127"/>
              </a:rPr>
              <a:t>/</a:t>
            </a:r>
            <a:r>
              <a:rPr lang="ko-KR" altLang="en-US" sz="600" dirty="0">
                <a:solidFill>
                  <a:srgbClr val="7030A0"/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rgbClr val="7030A0"/>
                </a:solidFill>
                <a:latin typeface="+mn-ea"/>
                <a:cs typeface="Nanum Gothic" charset="-127"/>
              </a:rPr>
              <a:t>Unit : Discontinuous type</a:t>
            </a:r>
            <a:endParaRPr kumimoji="1" lang="ko-KR" altLang="en-US" sz="1400" dirty="0">
              <a:solidFill>
                <a:srgbClr val="7030A0"/>
              </a:solidFill>
              <a:latin typeface="+mn-ea"/>
              <a:cs typeface="Nanum Gothic" charset="-127"/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519391" y="3703146"/>
            <a:ext cx="2666208" cy="180023"/>
          </a:xfrm>
          <a:prstGeom prst="roundRect">
            <a:avLst>
              <a:gd name="adj" fmla="val 135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00" dirty="0">
                <a:solidFill>
                  <a:srgbClr val="7030A0"/>
                </a:solidFill>
                <a:latin typeface="+mn-ea"/>
                <a:cs typeface="Nanum Gothic" charset="-127"/>
              </a:rPr>
              <a:t>UI</a:t>
            </a:r>
            <a:r>
              <a:rPr lang="ko-KR" altLang="en-US" sz="600" dirty="0">
                <a:solidFill>
                  <a:srgbClr val="7030A0"/>
                </a:solidFill>
                <a:latin typeface="+mn-ea"/>
                <a:cs typeface="Nanum Gothic" charset="-127"/>
              </a:rPr>
              <a:t>가 </a:t>
            </a:r>
            <a:r>
              <a:rPr lang="en-US" altLang="ko-KR" sz="600" dirty="0">
                <a:solidFill>
                  <a:srgbClr val="7030A0"/>
                </a:solidFill>
                <a:latin typeface="+mn-ea"/>
                <a:cs typeface="Nanum Gothic" charset="-127"/>
              </a:rPr>
              <a:t>‘</a:t>
            </a:r>
            <a:r>
              <a:rPr lang="ko-KR" altLang="en-US" sz="600" dirty="0">
                <a:solidFill>
                  <a:srgbClr val="7030A0"/>
                </a:solidFill>
                <a:latin typeface="+mn-ea"/>
                <a:cs typeface="Nanum Gothic" charset="-127"/>
              </a:rPr>
              <a:t>범위</a:t>
            </a:r>
            <a:r>
              <a:rPr lang="en-US" altLang="ko-KR" sz="600" dirty="0">
                <a:solidFill>
                  <a:srgbClr val="7030A0"/>
                </a:solidFill>
                <a:latin typeface="+mn-ea"/>
                <a:cs typeface="Nanum Gothic" charset="-127"/>
              </a:rPr>
              <a:t>’</a:t>
            </a:r>
            <a:r>
              <a:rPr lang="ko-KR" altLang="en-US" sz="600" dirty="0">
                <a:solidFill>
                  <a:srgbClr val="7030A0"/>
                </a:solidFill>
                <a:latin typeface="+mn-ea"/>
                <a:cs typeface="Nanum Gothic" charset="-127"/>
              </a:rPr>
              <a:t>로 설정되어 있고 기간이 두 세트 이상인 경우</a:t>
            </a:r>
            <a:endParaRPr kumimoji="1" lang="ko-KR" altLang="en-US" sz="1400" dirty="0">
              <a:solidFill>
                <a:srgbClr val="7030A0"/>
              </a:solidFill>
              <a:latin typeface="+mn-ea"/>
              <a:cs typeface="Nanum Gothic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1308002" y="3972912"/>
            <a:ext cx="263371" cy="1683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0" bIns="0" rtlCol="0" anchor="ctr" anchorCtr="0"/>
          <a:lstStyle/>
          <a:p>
            <a:pPr algn="r"/>
            <a:r>
              <a:rPr lang="ko-KR" altLang="en-US" sz="50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외</a:t>
            </a:r>
            <a:r>
              <a:rPr lang="en-US" altLang="ko-KR" sz="5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1</a:t>
            </a:r>
            <a:endParaRPr lang="ko-KR" altLang="en-US" sz="7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519392" y="4788621"/>
            <a:ext cx="2039588" cy="180023"/>
          </a:xfrm>
          <a:prstGeom prst="roundRect">
            <a:avLst>
              <a:gd name="adj" fmla="val 135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00" dirty="0">
                <a:solidFill>
                  <a:srgbClr val="7030A0"/>
                </a:solidFill>
                <a:latin typeface="+mn-ea"/>
                <a:cs typeface="Nanum Gothic" charset="-127"/>
              </a:rPr>
              <a:t>UI</a:t>
            </a:r>
            <a:r>
              <a:rPr lang="ko-KR" altLang="en-US" sz="600" dirty="0">
                <a:solidFill>
                  <a:srgbClr val="7030A0"/>
                </a:solidFill>
                <a:latin typeface="+mn-ea"/>
                <a:cs typeface="Nanum Gothic" charset="-127"/>
              </a:rPr>
              <a:t>가 </a:t>
            </a:r>
            <a:r>
              <a:rPr lang="en-US" altLang="ko-KR" sz="600" dirty="0">
                <a:solidFill>
                  <a:srgbClr val="7030A0"/>
                </a:solidFill>
                <a:latin typeface="+mn-ea"/>
                <a:cs typeface="Nanum Gothic" charset="-127"/>
              </a:rPr>
              <a:t>‘</a:t>
            </a:r>
            <a:r>
              <a:rPr lang="ko-KR" altLang="en-US" sz="600" dirty="0">
                <a:solidFill>
                  <a:srgbClr val="7030A0"/>
                </a:solidFill>
                <a:latin typeface="+mn-ea"/>
                <a:cs typeface="Nanum Gothic" charset="-127"/>
              </a:rPr>
              <a:t>최근 기간</a:t>
            </a:r>
            <a:r>
              <a:rPr lang="en-US" altLang="ko-KR" sz="600" dirty="0">
                <a:solidFill>
                  <a:srgbClr val="7030A0"/>
                </a:solidFill>
                <a:latin typeface="+mn-ea"/>
                <a:cs typeface="Nanum Gothic" charset="-127"/>
              </a:rPr>
              <a:t>’</a:t>
            </a:r>
            <a:r>
              <a:rPr lang="ko-KR" altLang="en-US" sz="600" dirty="0">
                <a:solidFill>
                  <a:srgbClr val="7030A0"/>
                </a:solidFill>
                <a:latin typeface="+mn-ea"/>
                <a:cs typeface="Nanum Gothic" charset="-127"/>
              </a:rPr>
              <a:t>으로 설정된 경우</a:t>
            </a:r>
            <a:endParaRPr kumimoji="1" lang="ko-KR" altLang="en-US" sz="1400" dirty="0">
              <a:solidFill>
                <a:srgbClr val="7030A0"/>
              </a:solidFill>
              <a:latin typeface="+mn-ea"/>
              <a:cs typeface="Nanum Gothic" charset="-127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6418181" y="2442149"/>
            <a:ext cx="1237455" cy="186827"/>
            <a:chOff x="1532284" y="1447125"/>
            <a:chExt cx="1237455" cy="186827"/>
          </a:xfrm>
        </p:grpSpPr>
        <p:sp>
          <p:nvSpPr>
            <p:cNvPr id="66" name="직사각형 65"/>
            <p:cNvSpPr/>
            <p:nvPr userDrawn="1"/>
          </p:nvSpPr>
          <p:spPr>
            <a:xfrm>
              <a:off x="1532284" y="1447125"/>
              <a:ext cx="1237455" cy="1868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 anchorCtr="0"/>
            <a:lstStyle/>
            <a:p>
              <a:pPr algn="l">
                <a:lnSpc>
                  <a:spcPct val="100000"/>
                </a:lnSpc>
              </a:pP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 Regular" charset="-127"/>
                  <a:ea typeface="Nanum Gothic Regular" charset="-127"/>
                </a:rPr>
                <a:t>도시</a:t>
              </a:r>
            </a:p>
          </p:txBody>
        </p:sp>
        <p:grpSp>
          <p:nvGrpSpPr>
            <p:cNvPr id="67" name="그룹 66"/>
            <p:cNvGrpSpPr/>
            <p:nvPr userDrawn="1"/>
          </p:nvGrpSpPr>
          <p:grpSpPr>
            <a:xfrm>
              <a:off x="1569835" y="1491012"/>
              <a:ext cx="85959" cy="85959"/>
              <a:chOff x="2840966" y="2007781"/>
              <a:chExt cx="129589" cy="129589"/>
            </a:xfrm>
          </p:grpSpPr>
          <p:sp>
            <p:nvSpPr>
              <p:cNvPr id="84" name="타원 83"/>
              <p:cNvSpPr/>
              <p:nvPr/>
            </p:nvSpPr>
            <p:spPr>
              <a:xfrm>
                <a:off x="2840966" y="2007781"/>
                <a:ext cx="129589" cy="129589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91" name="십자형[C] 90"/>
              <p:cNvSpPr/>
              <p:nvPr/>
            </p:nvSpPr>
            <p:spPr>
              <a:xfrm rot="18900000">
                <a:off x="2861942" y="2028757"/>
                <a:ext cx="87636" cy="87636"/>
              </a:xfrm>
              <a:prstGeom prst="plus">
                <a:avLst>
                  <a:gd name="adj" fmla="val 43801"/>
                </a:avLst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  <p:sp>
          <p:nvSpPr>
            <p:cNvPr id="75" name="직사각형 74"/>
            <p:cNvSpPr/>
            <p:nvPr userDrawn="1"/>
          </p:nvSpPr>
          <p:spPr>
            <a:xfrm>
              <a:off x="1991105" y="1447126"/>
              <a:ext cx="625072" cy="16835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 anchorCtr="0"/>
            <a:lstStyle/>
            <a:p>
              <a:pPr algn="r">
                <a:lnSpc>
                  <a:spcPct val="100000"/>
                </a:lnSpc>
              </a:pPr>
              <a:r>
                <a: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 Regular" charset="-127"/>
                  <a:ea typeface="Nanum Gothic Regular" charset="-127"/>
                </a:rPr>
                <a:t>서울시</a:t>
              </a:r>
              <a:r>
                <a:rPr lang="ko-KR" altLang="en-US" sz="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 Regular" charset="-127"/>
                  <a:ea typeface="Nanum Gothic Regular" charset="-127"/>
                </a:rPr>
                <a:t> 외 </a:t>
              </a:r>
              <a:r>
                <a:rPr lang="en-US" altLang="ko-KR" sz="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 Regular" charset="-127"/>
                  <a:ea typeface="Nanum Gothic Regular" charset="-127"/>
                </a:rPr>
                <a:t>1</a:t>
              </a:r>
              <a:endPara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 Regular" charset="-127"/>
                <a:ea typeface="Nanum Gothic Regular" charset="-127"/>
              </a:endParaRPr>
            </a:p>
          </p:txBody>
        </p:sp>
        <p:sp>
          <p:nvSpPr>
            <p:cNvPr id="76" name="삼각형 75"/>
            <p:cNvSpPr/>
            <p:nvPr userDrawn="1"/>
          </p:nvSpPr>
          <p:spPr>
            <a:xfrm rot="10800000">
              <a:off x="2662534" y="1504357"/>
              <a:ext cx="65250" cy="56250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98" name="그룹 97"/>
          <p:cNvGrpSpPr/>
          <p:nvPr/>
        </p:nvGrpSpPr>
        <p:grpSpPr>
          <a:xfrm>
            <a:off x="6418181" y="2829544"/>
            <a:ext cx="1237455" cy="186827"/>
            <a:chOff x="1532284" y="1447125"/>
            <a:chExt cx="1237455" cy="186827"/>
          </a:xfrm>
        </p:grpSpPr>
        <p:sp>
          <p:nvSpPr>
            <p:cNvPr id="99" name="직사각형 98"/>
            <p:cNvSpPr/>
            <p:nvPr userDrawn="1"/>
          </p:nvSpPr>
          <p:spPr>
            <a:xfrm>
              <a:off x="1532284" y="1447125"/>
              <a:ext cx="1237455" cy="18682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 anchorCtr="0"/>
            <a:lstStyle/>
            <a:p>
              <a:pPr algn="l">
                <a:lnSpc>
                  <a:spcPct val="100000"/>
                </a:lnSpc>
              </a:pP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 Regular" charset="-127"/>
                  <a:ea typeface="Nanum Gothic Regular" charset="-127"/>
                </a:rPr>
                <a:t>도시</a:t>
              </a:r>
            </a:p>
          </p:txBody>
        </p:sp>
        <p:grpSp>
          <p:nvGrpSpPr>
            <p:cNvPr id="100" name="그룹 99"/>
            <p:cNvGrpSpPr/>
            <p:nvPr userDrawn="1"/>
          </p:nvGrpSpPr>
          <p:grpSpPr>
            <a:xfrm>
              <a:off x="1569835" y="1491012"/>
              <a:ext cx="85959" cy="85959"/>
              <a:chOff x="2840966" y="2007781"/>
              <a:chExt cx="129589" cy="129589"/>
            </a:xfrm>
          </p:grpSpPr>
          <p:sp>
            <p:nvSpPr>
              <p:cNvPr id="103" name="타원 102"/>
              <p:cNvSpPr/>
              <p:nvPr/>
            </p:nvSpPr>
            <p:spPr>
              <a:xfrm>
                <a:off x="2840966" y="2007781"/>
                <a:ext cx="129589" cy="129589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104" name="십자형[C] 103"/>
              <p:cNvSpPr/>
              <p:nvPr/>
            </p:nvSpPr>
            <p:spPr>
              <a:xfrm rot="18900000">
                <a:off x="2861942" y="2028757"/>
                <a:ext cx="87636" cy="87636"/>
              </a:xfrm>
              <a:prstGeom prst="plus">
                <a:avLst>
                  <a:gd name="adj" fmla="val 43801"/>
                </a:avLst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  <p:sp>
          <p:nvSpPr>
            <p:cNvPr id="101" name="직사각형 100"/>
            <p:cNvSpPr/>
            <p:nvPr userDrawn="1"/>
          </p:nvSpPr>
          <p:spPr>
            <a:xfrm>
              <a:off x="1991105" y="1447126"/>
              <a:ext cx="625072" cy="16835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 anchorCtr="0"/>
            <a:lstStyle/>
            <a:p>
              <a:pPr algn="r">
                <a:lnSpc>
                  <a:spcPct val="100000"/>
                </a:lnSpc>
              </a:pPr>
              <a:r>
                <a: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 Regular" charset="-127"/>
                  <a:ea typeface="Nanum Gothic Regular" charset="-127"/>
                </a:rPr>
                <a:t>서울시</a:t>
              </a:r>
              <a:r>
                <a:rPr lang="ko-KR" altLang="en-US" sz="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 Regular" charset="-127"/>
                  <a:ea typeface="Nanum Gothic Regular" charset="-127"/>
                </a:rPr>
                <a:t> 외 </a:t>
              </a:r>
              <a:r>
                <a:rPr lang="en-US" altLang="ko-KR" sz="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 Regular" charset="-127"/>
                  <a:ea typeface="Nanum Gothic Regular" charset="-127"/>
                </a:rPr>
                <a:t>1</a:t>
              </a:r>
              <a:endPara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 Regular" charset="-127"/>
                <a:ea typeface="Nanum Gothic Regular" charset="-127"/>
              </a:endParaRPr>
            </a:p>
          </p:txBody>
        </p:sp>
        <p:sp>
          <p:nvSpPr>
            <p:cNvPr id="102" name="삼각형 101"/>
            <p:cNvSpPr/>
            <p:nvPr userDrawn="1"/>
          </p:nvSpPr>
          <p:spPr>
            <a:xfrm>
              <a:off x="2662534" y="1504357"/>
              <a:ext cx="65250" cy="56250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105" name="직사각형 104"/>
          <p:cNvSpPr/>
          <p:nvPr/>
        </p:nvSpPr>
        <p:spPr>
          <a:xfrm>
            <a:off x="6418181" y="3055129"/>
            <a:ext cx="1237455" cy="4844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72000" rIns="36000" bIns="72000" rtlCol="0" anchor="t"/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 Regular" charset="-127"/>
                <a:ea typeface="Nanum Gothic Regular" charset="-127"/>
              </a:rPr>
              <a:t>서울시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Nanum Gothic Regular" charset="-127"/>
              <a:ea typeface="Nanum Gothic Regular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 Regular" charset="-127"/>
                <a:ea typeface="Nanum Gothic Regular" charset="-127"/>
              </a:rPr>
              <a:t>부산시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Nanum Gothic Regular" charset="-127"/>
              <a:ea typeface="Nanum Gothic Regular" charset="-127"/>
            </a:endParaRPr>
          </a:p>
        </p:txBody>
      </p:sp>
      <p:grpSp>
        <p:nvGrpSpPr>
          <p:cNvPr id="106" name="그룹 105"/>
          <p:cNvGrpSpPr/>
          <p:nvPr/>
        </p:nvGrpSpPr>
        <p:grpSpPr>
          <a:xfrm>
            <a:off x="7704924" y="2442149"/>
            <a:ext cx="1237455" cy="186827"/>
            <a:chOff x="1532284" y="1447125"/>
            <a:chExt cx="1237455" cy="186827"/>
          </a:xfrm>
        </p:grpSpPr>
        <p:sp>
          <p:nvSpPr>
            <p:cNvPr id="107" name="직사각형 106"/>
            <p:cNvSpPr/>
            <p:nvPr userDrawn="1"/>
          </p:nvSpPr>
          <p:spPr>
            <a:xfrm>
              <a:off x="1532284" y="1447125"/>
              <a:ext cx="1237455" cy="1868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 anchorCtr="0"/>
            <a:lstStyle/>
            <a:p>
              <a:pPr algn="l">
                <a:lnSpc>
                  <a:spcPct val="100000"/>
                </a:lnSpc>
              </a:pP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 Regular" charset="-127"/>
                  <a:ea typeface="Nanum Gothic Regular" charset="-127"/>
                </a:rPr>
                <a:t>구</a:t>
              </a:r>
            </a:p>
          </p:txBody>
        </p:sp>
        <p:grpSp>
          <p:nvGrpSpPr>
            <p:cNvPr id="108" name="그룹 107"/>
            <p:cNvGrpSpPr/>
            <p:nvPr userDrawn="1"/>
          </p:nvGrpSpPr>
          <p:grpSpPr>
            <a:xfrm>
              <a:off x="1569835" y="1491012"/>
              <a:ext cx="85959" cy="85959"/>
              <a:chOff x="2840966" y="2007781"/>
              <a:chExt cx="129589" cy="129589"/>
            </a:xfrm>
          </p:grpSpPr>
          <p:sp>
            <p:nvSpPr>
              <p:cNvPr id="111" name="타원 110"/>
              <p:cNvSpPr/>
              <p:nvPr/>
            </p:nvSpPr>
            <p:spPr>
              <a:xfrm>
                <a:off x="2840966" y="2007781"/>
                <a:ext cx="129589" cy="129589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112" name="십자형[C] 111"/>
              <p:cNvSpPr/>
              <p:nvPr/>
            </p:nvSpPr>
            <p:spPr>
              <a:xfrm rot="18900000">
                <a:off x="2861942" y="2028757"/>
                <a:ext cx="87636" cy="87636"/>
              </a:xfrm>
              <a:prstGeom prst="plus">
                <a:avLst>
                  <a:gd name="adj" fmla="val 43801"/>
                </a:avLst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  <p:sp>
          <p:nvSpPr>
            <p:cNvPr id="109" name="직사각형 108"/>
            <p:cNvSpPr/>
            <p:nvPr userDrawn="1"/>
          </p:nvSpPr>
          <p:spPr>
            <a:xfrm>
              <a:off x="1991105" y="1447126"/>
              <a:ext cx="625072" cy="16835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 anchorCtr="0"/>
            <a:lstStyle/>
            <a:p>
              <a:pPr algn="r">
                <a:lnSpc>
                  <a:spcPct val="100000"/>
                </a:lnSpc>
              </a:pPr>
              <a:r>
                <a: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 Regular" charset="-127"/>
                  <a:ea typeface="Nanum Gothic Regular" charset="-127"/>
                </a:rPr>
                <a:t>강남구</a:t>
              </a:r>
              <a:r>
                <a:rPr lang="ko-KR" altLang="en-US" sz="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 Regular" charset="-127"/>
                  <a:ea typeface="Nanum Gothic Regular" charset="-127"/>
                </a:rPr>
                <a:t> 외 </a:t>
              </a:r>
              <a:r>
                <a:rPr lang="en-US" altLang="ko-KR" sz="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 Regular" charset="-127"/>
                  <a:ea typeface="Nanum Gothic Regular" charset="-127"/>
                </a:rPr>
                <a:t>1</a:t>
              </a:r>
              <a:endPara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 Regular" charset="-127"/>
                <a:ea typeface="Nanum Gothic Regular" charset="-127"/>
              </a:endParaRPr>
            </a:p>
          </p:txBody>
        </p:sp>
        <p:sp>
          <p:nvSpPr>
            <p:cNvPr id="110" name="삼각형 109"/>
            <p:cNvSpPr/>
            <p:nvPr userDrawn="1"/>
          </p:nvSpPr>
          <p:spPr>
            <a:xfrm rot="10800000">
              <a:off x="2662534" y="1504357"/>
              <a:ext cx="65250" cy="56250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8988736" y="2442149"/>
            <a:ext cx="1237455" cy="186827"/>
            <a:chOff x="1532284" y="1447125"/>
            <a:chExt cx="1237455" cy="186827"/>
          </a:xfrm>
        </p:grpSpPr>
        <p:sp>
          <p:nvSpPr>
            <p:cNvPr id="114" name="직사각형 113"/>
            <p:cNvSpPr/>
            <p:nvPr userDrawn="1"/>
          </p:nvSpPr>
          <p:spPr>
            <a:xfrm>
              <a:off x="1532284" y="1447125"/>
              <a:ext cx="1237455" cy="1868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 anchorCtr="0"/>
            <a:lstStyle/>
            <a:p>
              <a:pPr algn="l">
                <a:lnSpc>
                  <a:spcPct val="100000"/>
                </a:lnSpc>
              </a:pP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 Regular" charset="-127"/>
                  <a:ea typeface="Nanum Gothic Regular" charset="-127"/>
                </a:rPr>
                <a:t>동</a:t>
              </a:r>
            </a:p>
          </p:txBody>
        </p:sp>
        <p:grpSp>
          <p:nvGrpSpPr>
            <p:cNvPr id="115" name="그룹 114"/>
            <p:cNvGrpSpPr/>
            <p:nvPr userDrawn="1"/>
          </p:nvGrpSpPr>
          <p:grpSpPr>
            <a:xfrm>
              <a:off x="1569835" y="1491012"/>
              <a:ext cx="85959" cy="85959"/>
              <a:chOff x="2840966" y="2007781"/>
              <a:chExt cx="129589" cy="129589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2840966" y="2007781"/>
                <a:ext cx="129589" cy="129589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119" name="십자형[C] 118"/>
              <p:cNvSpPr/>
              <p:nvPr/>
            </p:nvSpPr>
            <p:spPr>
              <a:xfrm rot="18900000">
                <a:off x="2861942" y="2028757"/>
                <a:ext cx="87636" cy="87636"/>
              </a:xfrm>
              <a:prstGeom prst="plus">
                <a:avLst>
                  <a:gd name="adj" fmla="val 43801"/>
                </a:avLst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  <p:sp>
          <p:nvSpPr>
            <p:cNvPr id="116" name="직사각형 115"/>
            <p:cNvSpPr/>
            <p:nvPr/>
          </p:nvSpPr>
          <p:spPr>
            <a:xfrm>
              <a:off x="1991105" y="1447126"/>
              <a:ext cx="625072" cy="16835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 anchorCtr="0"/>
            <a:lstStyle/>
            <a:p>
              <a:pPr algn="r">
                <a:lnSpc>
                  <a:spcPct val="100000"/>
                </a:lnSpc>
              </a:pPr>
              <a:r>
                <a: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 Regular" charset="-127"/>
                  <a:ea typeface="Nanum Gothic Regular" charset="-127"/>
                </a:rPr>
                <a:t>신사동</a:t>
              </a:r>
              <a:r>
                <a:rPr lang="ko-KR" altLang="en-US" sz="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 Regular" charset="-127"/>
                  <a:ea typeface="Nanum Gothic Regular" charset="-127"/>
                </a:rPr>
                <a:t> 외</a:t>
              </a:r>
              <a:r>
                <a:rPr lang="en-US" altLang="ko-KR" sz="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 Regular" charset="-127"/>
                  <a:ea typeface="Nanum Gothic Regular" charset="-127"/>
                </a:rPr>
                <a:t>1</a:t>
              </a:r>
              <a:endPara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 Regular" charset="-127"/>
                <a:ea typeface="Nanum Gothic Regular" charset="-127"/>
              </a:endParaRPr>
            </a:p>
          </p:txBody>
        </p:sp>
        <p:sp>
          <p:nvSpPr>
            <p:cNvPr id="117" name="삼각형 116"/>
            <p:cNvSpPr/>
            <p:nvPr userDrawn="1"/>
          </p:nvSpPr>
          <p:spPr>
            <a:xfrm rot="10800000">
              <a:off x="2662534" y="1504357"/>
              <a:ext cx="65250" cy="56250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grpSp>
        <p:nvGrpSpPr>
          <p:cNvPr id="120" name="그룹 119"/>
          <p:cNvGrpSpPr/>
          <p:nvPr/>
        </p:nvGrpSpPr>
        <p:grpSpPr>
          <a:xfrm>
            <a:off x="7704924" y="2829544"/>
            <a:ext cx="1237455" cy="186827"/>
            <a:chOff x="1532284" y="1447125"/>
            <a:chExt cx="1237455" cy="186827"/>
          </a:xfrm>
        </p:grpSpPr>
        <p:sp>
          <p:nvSpPr>
            <p:cNvPr id="121" name="직사각형 120"/>
            <p:cNvSpPr/>
            <p:nvPr userDrawn="1"/>
          </p:nvSpPr>
          <p:spPr>
            <a:xfrm>
              <a:off x="1532284" y="1447125"/>
              <a:ext cx="1237455" cy="18682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 anchorCtr="0"/>
            <a:lstStyle/>
            <a:p>
              <a:pPr algn="l">
                <a:lnSpc>
                  <a:spcPct val="100000"/>
                </a:lnSpc>
              </a:pP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 Regular" charset="-127"/>
                  <a:ea typeface="Nanum Gothic Regular" charset="-127"/>
                </a:rPr>
                <a:t>구</a:t>
              </a:r>
            </a:p>
          </p:txBody>
        </p:sp>
        <p:grpSp>
          <p:nvGrpSpPr>
            <p:cNvPr id="122" name="그룹 121"/>
            <p:cNvGrpSpPr/>
            <p:nvPr userDrawn="1"/>
          </p:nvGrpSpPr>
          <p:grpSpPr>
            <a:xfrm>
              <a:off x="1569835" y="1491012"/>
              <a:ext cx="85959" cy="85959"/>
              <a:chOff x="2840966" y="2007781"/>
              <a:chExt cx="129589" cy="129589"/>
            </a:xfrm>
          </p:grpSpPr>
          <p:sp>
            <p:nvSpPr>
              <p:cNvPr id="125" name="타원 124"/>
              <p:cNvSpPr/>
              <p:nvPr/>
            </p:nvSpPr>
            <p:spPr>
              <a:xfrm>
                <a:off x="2840966" y="2007781"/>
                <a:ext cx="129589" cy="129589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126" name="십자형[C] 125"/>
              <p:cNvSpPr/>
              <p:nvPr/>
            </p:nvSpPr>
            <p:spPr>
              <a:xfrm rot="18900000">
                <a:off x="2861942" y="2028757"/>
                <a:ext cx="87636" cy="87636"/>
              </a:xfrm>
              <a:prstGeom prst="plus">
                <a:avLst>
                  <a:gd name="adj" fmla="val 43801"/>
                </a:avLst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  <p:sp>
          <p:nvSpPr>
            <p:cNvPr id="123" name="직사각형 122"/>
            <p:cNvSpPr/>
            <p:nvPr userDrawn="1"/>
          </p:nvSpPr>
          <p:spPr>
            <a:xfrm>
              <a:off x="1991105" y="1447126"/>
              <a:ext cx="625072" cy="16835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 anchorCtr="0"/>
            <a:lstStyle/>
            <a:p>
              <a:pPr algn="r">
                <a:lnSpc>
                  <a:spcPct val="100000"/>
                </a:lnSpc>
              </a:pPr>
              <a:r>
                <a: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 Regular" charset="-127"/>
                  <a:ea typeface="Nanum Gothic Regular" charset="-127"/>
                </a:rPr>
                <a:t>강남구</a:t>
              </a:r>
              <a:r>
                <a:rPr lang="ko-KR" altLang="en-US" sz="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 Regular" charset="-127"/>
                  <a:ea typeface="Nanum Gothic Regular" charset="-127"/>
                </a:rPr>
                <a:t> 외 </a:t>
              </a:r>
              <a:r>
                <a:rPr lang="en-US" altLang="ko-KR" sz="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 Regular" charset="-127"/>
                  <a:ea typeface="Nanum Gothic Regular" charset="-127"/>
                </a:rPr>
                <a:t>1</a:t>
              </a:r>
              <a:endPara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 Regular" charset="-127"/>
                <a:ea typeface="Nanum Gothic Regular" charset="-127"/>
              </a:endParaRPr>
            </a:p>
          </p:txBody>
        </p:sp>
        <p:sp>
          <p:nvSpPr>
            <p:cNvPr id="124" name="삼각형 123"/>
            <p:cNvSpPr/>
            <p:nvPr userDrawn="1"/>
          </p:nvSpPr>
          <p:spPr>
            <a:xfrm>
              <a:off x="2662534" y="1504357"/>
              <a:ext cx="65250" cy="56250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127" name="직사각형 126"/>
          <p:cNvSpPr/>
          <p:nvPr/>
        </p:nvSpPr>
        <p:spPr>
          <a:xfrm>
            <a:off x="7704924" y="3055129"/>
            <a:ext cx="1237455" cy="48446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72000" rIns="36000" bIns="72000" rtlCol="0" anchor="t"/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 Regular" charset="-127"/>
                <a:ea typeface="Nanum Gothic Regular" charset="-127"/>
              </a:rPr>
              <a:t>강남구</a:t>
            </a:r>
            <a:b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 Regular" charset="-127"/>
                <a:ea typeface="Nanum Gothic Regular" charset="-127"/>
              </a:rPr>
            </a:b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 Regular" charset="-127"/>
                <a:ea typeface="Nanum Gothic Regular" charset="-127"/>
              </a:rPr>
              <a:t>수영구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Nanum Gothic Regular" charset="-127"/>
              <a:ea typeface="Nanum Gothic Regular" charset="-127"/>
            </a:endParaRPr>
          </a:p>
        </p:txBody>
      </p:sp>
      <p:grpSp>
        <p:nvGrpSpPr>
          <p:cNvPr id="128" name="그룹 127"/>
          <p:cNvGrpSpPr/>
          <p:nvPr/>
        </p:nvGrpSpPr>
        <p:grpSpPr>
          <a:xfrm>
            <a:off x="8989234" y="2829544"/>
            <a:ext cx="1237455" cy="186827"/>
            <a:chOff x="1532284" y="1447125"/>
            <a:chExt cx="1237455" cy="186827"/>
          </a:xfrm>
        </p:grpSpPr>
        <p:sp>
          <p:nvSpPr>
            <p:cNvPr id="129" name="직사각형 128"/>
            <p:cNvSpPr/>
            <p:nvPr userDrawn="1"/>
          </p:nvSpPr>
          <p:spPr>
            <a:xfrm>
              <a:off x="1532284" y="1447125"/>
              <a:ext cx="1237455" cy="18682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 anchorCtr="0"/>
            <a:lstStyle/>
            <a:p>
              <a:pPr algn="l">
                <a:lnSpc>
                  <a:spcPct val="100000"/>
                </a:lnSpc>
              </a:pPr>
              <a:r>
                <a:rPr lang="ko-KR" alt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 Regular" charset="-127"/>
                  <a:ea typeface="Nanum Gothic Regular" charset="-127"/>
                </a:rPr>
                <a:t>동</a:t>
              </a:r>
            </a:p>
          </p:txBody>
        </p:sp>
        <p:grpSp>
          <p:nvGrpSpPr>
            <p:cNvPr id="130" name="그룹 129"/>
            <p:cNvGrpSpPr/>
            <p:nvPr userDrawn="1"/>
          </p:nvGrpSpPr>
          <p:grpSpPr>
            <a:xfrm>
              <a:off x="1569835" y="1491012"/>
              <a:ext cx="85959" cy="85959"/>
              <a:chOff x="2840966" y="2007781"/>
              <a:chExt cx="129589" cy="129589"/>
            </a:xfrm>
          </p:grpSpPr>
          <p:sp>
            <p:nvSpPr>
              <p:cNvPr id="133" name="타원 132"/>
              <p:cNvSpPr/>
              <p:nvPr/>
            </p:nvSpPr>
            <p:spPr>
              <a:xfrm>
                <a:off x="2840966" y="2007781"/>
                <a:ext cx="129589" cy="129589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134" name="십자형[C] 133"/>
              <p:cNvSpPr/>
              <p:nvPr/>
            </p:nvSpPr>
            <p:spPr>
              <a:xfrm rot="18900000">
                <a:off x="2861942" y="2028757"/>
                <a:ext cx="87636" cy="87636"/>
              </a:xfrm>
              <a:prstGeom prst="plus">
                <a:avLst>
                  <a:gd name="adj" fmla="val 43801"/>
                </a:avLst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  <p:sp>
          <p:nvSpPr>
            <p:cNvPr id="131" name="직사각형 130"/>
            <p:cNvSpPr/>
            <p:nvPr userDrawn="1"/>
          </p:nvSpPr>
          <p:spPr>
            <a:xfrm>
              <a:off x="1991105" y="1447126"/>
              <a:ext cx="625072" cy="16835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 anchorCtr="0"/>
            <a:lstStyle/>
            <a:p>
              <a:pPr algn="r">
                <a:lnSpc>
                  <a:spcPct val="100000"/>
                </a:lnSpc>
              </a:pPr>
              <a:r>
                <a: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 Regular" charset="-127"/>
                  <a:ea typeface="Nanum Gothic Regular" charset="-127"/>
                </a:rPr>
                <a:t>신사동</a:t>
              </a:r>
              <a:r>
                <a:rPr lang="ko-KR" altLang="en-US" sz="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 Regular" charset="-127"/>
                  <a:ea typeface="Nanum Gothic Regular" charset="-127"/>
                </a:rPr>
                <a:t> 외</a:t>
              </a:r>
              <a:r>
                <a:rPr lang="en-US" altLang="ko-KR" sz="5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 Regular" charset="-127"/>
                  <a:ea typeface="Nanum Gothic Regular" charset="-127"/>
                </a:rPr>
                <a:t>1</a:t>
              </a:r>
              <a:endPara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 Regular" charset="-127"/>
                <a:ea typeface="Nanum Gothic Regular" charset="-127"/>
              </a:endParaRPr>
            </a:p>
          </p:txBody>
        </p:sp>
        <p:sp>
          <p:nvSpPr>
            <p:cNvPr id="132" name="삼각형 131"/>
            <p:cNvSpPr/>
            <p:nvPr userDrawn="1"/>
          </p:nvSpPr>
          <p:spPr>
            <a:xfrm>
              <a:off x="2662534" y="1504357"/>
              <a:ext cx="65250" cy="56250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135" name="직사각형 134"/>
          <p:cNvSpPr/>
          <p:nvPr/>
        </p:nvSpPr>
        <p:spPr>
          <a:xfrm>
            <a:off x="8989234" y="3055129"/>
            <a:ext cx="1237455" cy="116992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72000" rIns="36000" bIns="72000" rtlCol="0" anchor="t"/>
          <a:lstStyle/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 Regular" charset="-127"/>
                <a:ea typeface="Nanum Gothic Regular" charset="-127"/>
              </a:rPr>
              <a:t>신사동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Nanum Gothic Regular" charset="-127"/>
              <a:ea typeface="Nanum Gothic Regular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 Regular" charset="-127"/>
                <a:ea typeface="Nanum Gothic Regular" charset="-127"/>
              </a:rPr>
              <a:t>압구정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 Regular" charset="-127"/>
                <a:ea typeface="Nanum Gothic Regular" charset="-127"/>
              </a:rPr>
              <a:t>1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 Regular" charset="-127"/>
                <a:ea typeface="Nanum Gothic Regular" charset="-127"/>
              </a:rPr>
              <a:t>동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Nanum Gothic Regular" charset="-127"/>
              <a:ea typeface="Nanum Gothic Regular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 Regular" charset="-127"/>
                <a:ea typeface="Nanum Gothic Regular" charset="-127"/>
              </a:rPr>
              <a:t>압구정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 Regular" charset="-127"/>
                <a:ea typeface="Nanum Gothic Regular" charset="-127"/>
              </a:rPr>
              <a:t>2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 Regular" charset="-127"/>
                <a:ea typeface="Nanum Gothic Regular" charset="-127"/>
              </a:rPr>
              <a:t>동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Nanum Gothic Regular" charset="-127"/>
              <a:ea typeface="Nanum Gothic Regular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 Regular" charset="-127"/>
                <a:ea typeface="Nanum Gothic Regular" charset="-127"/>
              </a:rPr>
              <a:t>...</a:t>
            </a: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 Regular" charset="-127"/>
                <a:ea typeface="Nanum Gothic Regular" charset="-127"/>
              </a:rPr>
              <a:t>광안동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Nanum Gothic Regular" charset="-127"/>
              <a:ea typeface="Nanum Gothic Regular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 Regular" charset="-127"/>
                <a:ea typeface="Nanum Gothic Regular" charset="-127"/>
              </a:rPr>
              <a:t>남천동</a:t>
            </a:r>
            <a:endParaRPr lang="en-US" altLang="ko-KR" sz="800" dirty="0">
              <a:solidFill>
                <a:schemeClr val="bg1">
                  <a:lumMod val="65000"/>
                </a:schemeClr>
              </a:solidFill>
              <a:latin typeface="Nanum Gothic Regular" charset="-127"/>
              <a:ea typeface="Nanum Gothic Regular" charset="-127"/>
            </a:endParaRPr>
          </a:p>
        </p:txBody>
      </p:sp>
      <p:sp>
        <p:nvSpPr>
          <p:cNvPr id="136" name="모서리가 둥근 직사각형 135"/>
          <p:cNvSpPr/>
          <p:nvPr/>
        </p:nvSpPr>
        <p:spPr>
          <a:xfrm rot="5400000" flipV="1">
            <a:off x="9809124" y="3453496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Nanum Gothic Regular" charset="-127"/>
              <a:ea typeface="Nanum Gothic Regular" charset="-127"/>
            </a:endParaRPr>
          </a:p>
        </p:txBody>
      </p:sp>
      <p:cxnSp>
        <p:nvCxnSpPr>
          <p:cNvPr id="137" name="직선 연결선[R] 136"/>
          <p:cNvCxnSpPr/>
          <p:nvPr/>
        </p:nvCxnSpPr>
        <p:spPr>
          <a:xfrm>
            <a:off x="8338724" y="3213548"/>
            <a:ext cx="557797" cy="22184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왼쪽 중괄호[L] 137"/>
          <p:cNvSpPr/>
          <p:nvPr/>
        </p:nvSpPr>
        <p:spPr>
          <a:xfrm>
            <a:off x="8896521" y="3196182"/>
            <a:ext cx="154981" cy="478421"/>
          </a:xfrm>
          <a:prstGeom prst="leftBrace">
            <a:avLst>
              <a:gd name="adj1" fmla="val 74413"/>
              <a:gd name="adj2" fmla="val 50000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 Gothic Regular" charset="-127"/>
              <a:ea typeface="Nanum Gothic Regular" charset="-127"/>
            </a:endParaRPr>
          </a:p>
        </p:txBody>
      </p:sp>
      <p:sp>
        <p:nvSpPr>
          <p:cNvPr id="139" name="왼쪽 중괄호[L] 138"/>
          <p:cNvSpPr/>
          <p:nvPr/>
        </p:nvSpPr>
        <p:spPr>
          <a:xfrm>
            <a:off x="8896521" y="3728013"/>
            <a:ext cx="154981" cy="497042"/>
          </a:xfrm>
          <a:prstGeom prst="leftBrace">
            <a:avLst>
              <a:gd name="adj1" fmla="val 74413"/>
              <a:gd name="adj2" fmla="val 50000"/>
            </a:avLst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 Gothic Regular" charset="-127"/>
              <a:ea typeface="Nanum Gothic Regular" charset="-127"/>
            </a:endParaRPr>
          </a:p>
        </p:txBody>
      </p:sp>
      <p:cxnSp>
        <p:nvCxnSpPr>
          <p:cNvPr id="140" name="직선 연결선[R] 139"/>
          <p:cNvCxnSpPr/>
          <p:nvPr/>
        </p:nvCxnSpPr>
        <p:spPr>
          <a:xfrm>
            <a:off x="8338724" y="3377894"/>
            <a:ext cx="557797" cy="59864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모서리가 둥근 직사각형 140"/>
          <p:cNvSpPr/>
          <p:nvPr/>
        </p:nvSpPr>
        <p:spPr>
          <a:xfrm>
            <a:off x="10573324" y="2465502"/>
            <a:ext cx="223375" cy="140120"/>
          </a:xfrm>
          <a:prstGeom prst="roundRect">
            <a:avLst>
              <a:gd name="adj" fmla="val 21601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Reset</a:t>
            </a:r>
          </a:p>
        </p:txBody>
      </p:sp>
      <p:grpSp>
        <p:nvGrpSpPr>
          <p:cNvPr id="142" name="그룹 141"/>
          <p:cNvGrpSpPr/>
          <p:nvPr/>
        </p:nvGrpSpPr>
        <p:grpSpPr>
          <a:xfrm>
            <a:off x="10260581" y="2442149"/>
            <a:ext cx="266531" cy="186827"/>
            <a:chOff x="1532284" y="1447125"/>
            <a:chExt cx="266531" cy="186827"/>
          </a:xfrm>
        </p:grpSpPr>
        <p:sp>
          <p:nvSpPr>
            <p:cNvPr id="143" name="직사각형 142"/>
            <p:cNvSpPr/>
            <p:nvPr userDrawn="1"/>
          </p:nvSpPr>
          <p:spPr>
            <a:xfrm>
              <a:off x="1532284" y="1447125"/>
              <a:ext cx="266531" cy="1868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 anchorCtr="0"/>
            <a:lstStyle/>
            <a:p>
              <a:pPr algn="l">
                <a:lnSpc>
                  <a:spcPct val="100000"/>
                </a:lnSpc>
              </a:pPr>
              <a:r>
                <a:rPr lang="en-US" altLang="ko-KR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 Regular" charset="-127"/>
                  <a:ea typeface="Nanum Gothic Regular" charset="-127"/>
                </a:rPr>
                <a:t>...</a:t>
              </a:r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 Regular" charset="-127"/>
                <a:ea typeface="Nanum Gothic Regular" charset="-127"/>
              </a:endParaRPr>
            </a:p>
          </p:txBody>
        </p:sp>
        <p:grpSp>
          <p:nvGrpSpPr>
            <p:cNvPr id="144" name="그룹 143"/>
            <p:cNvGrpSpPr/>
            <p:nvPr userDrawn="1"/>
          </p:nvGrpSpPr>
          <p:grpSpPr>
            <a:xfrm>
              <a:off x="1569835" y="1491012"/>
              <a:ext cx="85959" cy="85959"/>
              <a:chOff x="2840966" y="2007781"/>
              <a:chExt cx="129589" cy="129589"/>
            </a:xfrm>
          </p:grpSpPr>
          <p:sp>
            <p:nvSpPr>
              <p:cNvPr id="145" name="타원 144"/>
              <p:cNvSpPr/>
              <p:nvPr/>
            </p:nvSpPr>
            <p:spPr>
              <a:xfrm>
                <a:off x="2840966" y="2007781"/>
                <a:ext cx="129589" cy="129589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146" name="십자형[C] 145"/>
              <p:cNvSpPr/>
              <p:nvPr/>
            </p:nvSpPr>
            <p:spPr>
              <a:xfrm rot="18900000">
                <a:off x="2861942" y="2028757"/>
                <a:ext cx="87636" cy="87636"/>
              </a:xfrm>
              <a:prstGeom prst="plus">
                <a:avLst>
                  <a:gd name="adj" fmla="val 43801"/>
                </a:avLst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schemeClr val="tx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</p:grpSp>
      <p:sp>
        <p:nvSpPr>
          <p:cNvPr id="147" name="타원 146"/>
          <p:cNvSpPr/>
          <p:nvPr/>
        </p:nvSpPr>
        <p:spPr>
          <a:xfrm>
            <a:off x="10685011" y="2324306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48" name="타원 147"/>
          <p:cNvSpPr/>
          <p:nvPr/>
        </p:nvSpPr>
        <p:spPr>
          <a:xfrm>
            <a:off x="6280665" y="2460080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49" name="타원 148"/>
          <p:cNvSpPr/>
          <p:nvPr/>
        </p:nvSpPr>
        <p:spPr>
          <a:xfrm>
            <a:off x="6451738" y="2739515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50" name="타원 149"/>
          <p:cNvSpPr/>
          <p:nvPr/>
        </p:nvSpPr>
        <p:spPr>
          <a:xfrm>
            <a:off x="6632134" y="2743053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51" name="타원 150"/>
          <p:cNvSpPr/>
          <p:nvPr/>
        </p:nvSpPr>
        <p:spPr>
          <a:xfrm>
            <a:off x="7282839" y="2743053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52" name="타원 151"/>
          <p:cNvSpPr/>
          <p:nvPr/>
        </p:nvSpPr>
        <p:spPr>
          <a:xfrm>
            <a:off x="6358164" y="3055129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4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53" name="타원 152"/>
          <p:cNvSpPr/>
          <p:nvPr/>
        </p:nvSpPr>
        <p:spPr>
          <a:xfrm>
            <a:off x="6280665" y="282231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55" name="텍스트 개체 틀 6"/>
          <p:cNvSpPr txBox="1">
            <a:spLocks/>
          </p:cNvSpPr>
          <p:nvPr/>
        </p:nvSpPr>
        <p:spPr>
          <a:xfrm>
            <a:off x="6418181" y="3639449"/>
            <a:ext cx="2478340" cy="16386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>
            <a:normAutofit fontScale="92500"/>
          </a:bodyPr>
          <a:lstStyle>
            <a:lvl1pPr marL="85727" indent="-85727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700" b="0" i="0" kern="120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700" b="0" i="0" kern="120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b="0" i="0" kern="120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b="0" i="0" kern="120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b="0" i="0" kern="120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/>
              <a:t>필터링 항목 정렬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기본 규칙 적용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가나다 </a:t>
            </a:r>
            <a:r>
              <a:rPr kumimoji="1" lang="ko-KR" altLang="en-US" dirty="0">
                <a:sym typeface="Wingdings"/>
              </a:rPr>
              <a:t> </a:t>
            </a:r>
            <a:r>
              <a:rPr kumimoji="1" lang="en-US" altLang="ko-KR" dirty="0" err="1">
                <a:sym typeface="Wingdings"/>
              </a:rPr>
              <a:t>abc</a:t>
            </a:r>
            <a:r>
              <a:rPr kumimoji="1" lang="en-US" altLang="ko-KR" dirty="0">
                <a:sym typeface="Wingdings"/>
              </a:rPr>
              <a:t>  123)</a:t>
            </a:r>
            <a:endParaRPr kumimoji="1" lang="en-US" altLang="ko-KR" dirty="0"/>
          </a:p>
          <a:p>
            <a:r>
              <a:rPr kumimoji="1" lang="ko-KR" altLang="en-US" dirty="0"/>
              <a:t>콤포넌트 구성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선택 삭제</a:t>
            </a:r>
            <a:endParaRPr kumimoji="1" lang="en-US" altLang="ko-KR" dirty="0"/>
          </a:p>
          <a:p>
            <a:pPr lvl="2"/>
            <a:r>
              <a:rPr kumimoji="1" lang="ko-KR" altLang="en-US" dirty="0"/>
              <a:t>클릭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해당 필터 및 하위 필터 모두 필터링 선택 해제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필드명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선택 항목 요약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첫번째 항목명</a:t>
            </a:r>
            <a:r>
              <a:rPr kumimoji="1" lang="en-US" altLang="ko-KR" dirty="0"/>
              <a:t>’</a:t>
            </a:r>
            <a:r>
              <a:rPr kumimoji="1" lang="ko-KR" altLang="en-US" dirty="0"/>
              <a:t> </a:t>
            </a:r>
            <a:r>
              <a:rPr kumimoji="1" lang="en-US" altLang="ko-KR" dirty="0"/>
              <a:t>+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외 </a:t>
            </a:r>
            <a:r>
              <a:rPr kumimoji="1" lang="en-US" altLang="ko-KR" dirty="0"/>
              <a:t>n’</a:t>
            </a:r>
          </a:p>
          <a:p>
            <a:pPr lvl="1"/>
            <a:r>
              <a:rPr kumimoji="1" lang="ko-KR" altLang="en-US" dirty="0"/>
              <a:t>드롭다운 리스트에서 선택된 모든 필터 항목 확인 가능</a:t>
            </a:r>
            <a:endParaRPr kumimoji="1" lang="en-US" altLang="ko-KR" dirty="0"/>
          </a:p>
          <a:p>
            <a:r>
              <a:rPr kumimoji="1" lang="ko-KR" altLang="en-US" dirty="0"/>
              <a:t>초기화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클릭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필터링 초기화되고 </a:t>
            </a:r>
            <a:r>
              <a:rPr kumimoji="1" lang="en-US" altLang="ko-KR" dirty="0"/>
              <a:t>instant</a:t>
            </a:r>
            <a:r>
              <a:rPr kumimoji="1" lang="ko-KR" altLang="en-US" dirty="0"/>
              <a:t> 필터 목록 사라짐</a:t>
            </a:r>
            <a:endParaRPr lang="ko-KR" altLang="en-US" dirty="0"/>
          </a:p>
        </p:txBody>
      </p:sp>
      <p:sp>
        <p:nvSpPr>
          <p:cNvPr id="156" name="모서리가 둥근 직사각형 155"/>
          <p:cNvSpPr/>
          <p:nvPr/>
        </p:nvSpPr>
        <p:spPr>
          <a:xfrm>
            <a:off x="6368553" y="2239159"/>
            <a:ext cx="1636776" cy="180023"/>
          </a:xfrm>
          <a:prstGeom prst="roundRect">
            <a:avLst>
              <a:gd name="adj" fmla="val 135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 dirty="0">
                <a:solidFill>
                  <a:srgbClr val="7030A0"/>
                </a:solidFill>
                <a:latin typeface="+mn-ea"/>
                <a:cs typeface="Nanum Gothic" charset="-127"/>
              </a:rPr>
              <a:t>기본 인터렉션</a:t>
            </a:r>
            <a:endParaRPr kumimoji="1" lang="ko-KR" altLang="en-US" sz="1400" dirty="0">
              <a:solidFill>
                <a:srgbClr val="7030A0"/>
              </a:solidFill>
              <a:latin typeface="+mn-ea"/>
              <a:cs typeface="Nanum Gothic" charset="-127"/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6413612" y="2419182"/>
            <a:ext cx="4408816" cy="222622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>
              <a:solidFill>
                <a:prstClr val="white"/>
              </a:solidFill>
              <a:latin typeface="Nanum Gothic Regular" charset="-127"/>
              <a:ea typeface="Nanum Gothic Regular" charset="-127"/>
            </a:endParaRPr>
          </a:p>
        </p:txBody>
      </p:sp>
      <p:sp>
        <p:nvSpPr>
          <p:cNvPr id="162" name="모서리가 둥근 직사각형 161"/>
          <p:cNvSpPr/>
          <p:nvPr/>
        </p:nvSpPr>
        <p:spPr>
          <a:xfrm>
            <a:off x="519392" y="2943581"/>
            <a:ext cx="2498346" cy="180023"/>
          </a:xfrm>
          <a:prstGeom prst="roundRect">
            <a:avLst>
              <a:gd name="adj" fmla="val 135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00" dirty="0">
                <a:solidFill>
                  <a:srgbClr val="7030A0"/>
                </a:solidFill>
                <a:latin typeface="+mn-ea"/>
                <a:cs typeface="Nanum Gothic" charset="-127"/>
              </a:rPr>
              <a:t>UI</a:t>
            </a:r>
            <a:r>
              <a:rPr lang="ko-KR" altLang="en-US" sz="600" dirty="0">
                <a:solidFill>
                  <a:srgbClr val="7030A0"/>
                </a:solidFill>
                <a:latin typeface="+mn-ea"/>
                <a:cs typeface="Nanum Gothic" charset="-127"/>
              </a:rPr>
              <a:t>가 </a:t>
            </a:r>
            <a:r>
              <a:rPr lang="en-US" altLang="ko-KR" sz="600" dirty="0">
                <a:solidFill>
                  <a:srgbClr val="7030A0"/>
                </a:solidFill>
                <a:latin typeface="+mn-ea"/>
                <a:cs typeface="Nanum Gothic" charset="-127"/>
              </a:rPr>
              <a:t>‘</a:t>
            </a:r>
            <a:r>
              <a:rPr lang="ko-KR" altLang="en-US" sz="600" dirty="0">
                <a:solidFill>
                  <a:srgbClr val="7030A0"/>
                </a:solidFill>
                <a:latin typeface="+mn-ea"/>
                <a:cs typeface="Nanum Gothic" charset="-127"/>
              </a:rPr>
              <a:t>범위</a:t>
            </a:r>
            <a:r>
              <a:rPr lang="en-US" altLang="ko-KR" sz="600" dirty="0">
                <a:solidFill>
                  <a:srgbClr val="7030A0"/>
                </a:solidFill>
                <a:latin typeface="+mn-ea"/>
                <a:cs typeface="Nanum Gothic" charset="-127"/>
              </a:rPr>
              <a:t>’</a:t>
            </a:r>
            <a:r>
              <a:rPr lang="ko-KR" altLang="en-US" sz="600" dirty="0">
                <a:solidFill>
                  <a:srgbClr val="7030A0"/>
                </a:solidFill>
                <a:latin typeface="+mn-ea"/>
                <a:cs typeface="Nanum Gothic" charset="-127"/>
              </a:rPr>
              <a:t>로 설정되어 있고 선택된 기간이 한 세트인 경우</a:t>
            </a:r>
            <a:endParaRPr lang="en-US" altLang="ko-KR" sz="600" dirty="0">
              <a:solidFill>
                <a:srgbClr val="7030A0"/>
              </a:solidFill>
              <a:latin typeface="+mn-ea"/>
              <a:cs typeface="Nanum Gothic" charset="-127"/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8459418" y="5377944"/>
            <a:ext cx="2377632" cy="1462432"/>
          </a:xfrm>
          <a:prstGeom prst="rect">
            <a:avLst/>
          </a:prstGeom>
          <a:noFill/>
          <a:ln w="63500">
            <a:solidFill>
              <a:srgbClr val="00B0F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66" name="직사각형 165"/>
          <p:cNvSpPr/>
          <p:nvPr/>
        </p:nvSpPr>
        <p:spPr>
          <a:xfrm>
            <a:off x="10275673" y="6551902"/>
            <a:ext cx="243489" cy="16835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0" bIns="0" rtlCol="0" anchor="ctr" anchorCtr="0"/>
          <a:lstStyle/>
          <a:p>
            <a:pPr algn="r"/>
            <a:r>
              <a:rPr lang="ko-KR" altLang="en-US" sz="5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외</a:t>
            </a:r>
            <a:r>
              <a:rPr lang="en-US" altLang="ko-KR" sz="5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1</a:t>
            </a:r>
            <a:endParaRPr lang="ko-KR" altLang="en-US" sz="7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45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65" name="모서리가 둥근 직사각형 164"/>
          <p:cNvSpPr/>
          <p:nvPr/>
        </p:nvSpPr>
        <p:spPr>
          <a:xfrm>
            <a:off x="10866053" y="5368103"/>
            <a:ext cx="1167839" cy="180023"/>
          </a:xfrm>
          <a:prstGeom prst="roundRect">
            <a:avLst>
              <a:gd name="adj" fmla="val 13523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600">
                <a:solidFill>
                  <a:schemeClr val="tx1"/>
                </a:solidFill>
                <a:latin typeface="+mn-ea"/>
                <a:cs typeface="Nanum Gothic" charset="-127"/>
              </a:rPr>
              <a:t>컬럼명이 있는 </a:t>
            </a:r>
            <a:r>
              <a: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영역에는</a:t>
            </a:r>
            <a:endParaRPr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r>
              <a: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최소 </a:t>
            </a:r>
            <a:r>
              <a:rPr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‘</a:t>
            </a:r>
            <a:r>
              <a: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분</a:t>
            </a:r>
            <a:r>
              <a:rPr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’</a:t>
            </a:r>
            <a:r>
              <a: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단위까지만 표시함</a:t>
            </a:r>
            <a:r>
              <a:rPr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.</a:t>
            </a:r>
            <a:r>
              <a: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endParaRPr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cxnSp>
        <p:nvCxnSpPr>
          <p:cNvPr id="5" name="직선 화살표 연결선 4"/>
          <p:cNvCxnSpPr>
            <a:stCxn id="165" idx="1"/>
          </p:cNvCxnSpPr>
          <p:nvPr/>
        </p:nvCxnSpPr>
        <p:spPr>
          <a:xfrm flipH="1">
            <a:off x="10298133" y="5458115"/>
            <a:ext cx="567920" cy="1947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직사각형 153">
            <a:extLst>
              <a:ext uri="{FF2B5EF4-FFF2-40B4-BE49-F238E27FC236}">
                <a16:creationId xmlns:a16="http://schemas.microsoft.com/office/drawing/2014/main" xmlns="" id="{2ED5BAFF-49F8-9146-9FD1-7698145A0D8C}"/>
              </a:ext>
            </a:extLst>
          </p:cNvPr>
          <p:cNvSpPr/>
          <p:nvPr/>
        </p:nvSpPr>
        <p:spPr>
          <a:xfrm>
            <a:off x="444734" y="2863381"/>
            <a:ext cx="5110569" cy="2723347"/>
          </a:xfrm>
          <a:prstGeom prst="rect">
            <a:avLst/>
          </a:prstGeom>
          <a:solidFill>
            <a:schemeClr val="tx1">
              <a:lumMod val="95000"/>
              <a:lumOff val="5000"/>
              <a:alpha val="48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>
                <a:solidFill>
                  <a:srgbClr val="FF0000"/>
                </a:solidFill>
                <a:highlight>
                  <a:srgbClr val="FFFF00"/>
                </a:highlight>
                <a:latin typeface="Nanum Gothic" charset="-127"/>
                <a:ea typeface="Nanum Gothic" charset="-127"/>
                <a:cs typeface="Nanum Gothic" charset="-127"/>
              </a:rPr>
              <a:t>일정 미정</a:t>
            </a: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xmlns="" id="{0E58CCAD-254C-AE47-B902-6B0700F4EF50}"/>
              </a:ext>
            </a:extLst>
          </p:cNvPr>
          <p:cNvSpPr/>
          <p:nvPr/>
        </p:nvSpPr>
        <p:spPr>
          <a:xfrm>
            <a:off x="444734" y="598577"/>
            <a:ext cx="5110569" cy="1811934"/>
          </a:xfrm>
          <a:prstGeom prst="rect">
            <a:avLst/>
          </a:prstGeom>
          <a:solidFill>
            <a:schemeClr val="tx1">
              <a:lumMod val="95000"/>
              <a:lumOff val="5000"/>
              <a:alpha val="48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800" dirty="0">
                <a:solidFill>
                  <a:srgbClr val="FF0000"/>
                </a:solidFill>
                <a:highlight>
                  <a:srgbClr val="FFFF00"/>
                </a:highlight>
                <a:latin typeface="Nanum Gothic" charset="-127"/>
                <a:ea typeface="Nanum Gothic" charset="-127"/>
                <a:cs typeface="Nanum Gothic" charset="-127"/>
              </a:rPr>
              <a:t>타임스탬프가 기본 필터로 등록되었던 기능 제거됨</a:t>
            </a:r>
          </a:p>
        </p:txBody>
      </p:sp>
    </p:spTree>
    <p:extLst>
      <p:ext uri="{BB962C8B-B14F-4D97-AF65-F5344CB8AC3E}">
        <p14:creationId xmlns:p14="http://schemas.microsoft.com/office/powerpoint/2010/main" val="41798071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텍스트 개체 틀 4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타이틀영역</a:t>
            </a:r>
            <a:endParaRPr lang="en-US" altLang="ko-KR" dirty="0"/>
          </a:p>
          <a:p>
            <a:pPr lvl="1"/>
            <a:r>
              <a:rPr lang="ko-KR" altLang="en-US" dirty="0"/>
              <a:t>대시보드 이름</a:t>
            </a:r>
            <a:endParaRPr lang="en-US" altLang="ko-KR" dirty="0"/>
          </a:p>
          <a:p>
            <a:pPr lvl="2"/>
            <a:r>
              <a:rPr lang="ko-KR" altLang="en-US" dirty="0"/>
              <a:t>한줄까지 표시함</a:t>
            </a:r>
            <a:r>
              <a:rPr lang="en-US" altLang="ko-KR" dirty="0"/>
              <a:t>.</a:t>
            </a:r>
            <a:r>
              <a:rPr lang="ko-KR" altLang="en-US" dirty="0"/>
              <a:t> 길어질 경우 말줄임 표시</a:t>
            </a:r>
            <a:endParaRPr lang="en-US" altLang="ko-KR" dirty="0"/>
          </a:p>
          <a:p>
            <a:pPr lvl="2"/>
            <a:r>
              <a:rPr lang="ko-KR" altLang="en-US" dirty="0"/>
              <a:t>클릭 </a:t>
            </a:r>
            <a:r>
              <a:rPr lang="en-US" altLang="ko-KR" dirty="0"/>
              <a:t>&gt;</a:t>
            </a:r>
            <a:r>
              <a:rPr lang="ko-KR" altLang="en-US" dirty="0"/>
              <a:t> 동일 워크북 이내에 있는 대시보드 목록 출력</a:t>
            </a:r>
            <a:endParaRPr lang="en-US" altLang="ko-KR" dirty="0"/>
          </a:p>
          <a:p>
            <a:pPr lvl="3"/>
            <a:r>
              <a:rPr lang="ko-KR" altLang="en-US" dirty="0"/>
              <a:t>대시보드 리스트는 사용자 설정순으로 정렬됨</a:t>
            </a:r>
            <a:endParaRPr lang="en-US" altLang="ko-KR" dirty="0"/>
          </a:p>
          <a:p>
            <a:pPr lvl="3"/>
            <a:r>
              <a:rPr lang="ko-KR" altLang="en-US" dirty="0"/>
              <a:t>다른 대시보드 클릭 </a:t>
            </a:r>
            <a:r>
              <a:rPr lang="en-US" altLang="ko-KR" dirty="0"/>
              <a:t>&gt;</a:t>
            </a:r>
            <a:r>
              <a:rPr lang="ko-KR" altLang="en-US" dirty="0"/>
              <a:t> 해당 대시보드 편집화면으로 이동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lvl="2"/>
            <a:r>
              <a:rPr lang="ko-KR" altLang="en-US" dirty="0"/>
              <a:t>대시보드 이름으로 검색가능</a:t>
            </a:r>
            <a:endParaRPr lang="en-US" altLang="ko-KR" dirty="0"/>
          </a:p>
          <a:p>
            <a:pPr lvl="2"/>
            <a:r>
              <a:rPr lang="ko-KR" altLang="en-US" dirty="0"/>
              <a:t>새로운 대시보드 생성화면으로 이동 가능</a:t>
            </a:r>
            <a:endParaRPr lang="en-US" altLang="ko-KR" dirty="0"/>
          </a:p>
          <a:p>
            <a:pPr lvl="2"/>
            <a:r>
              <a:rPr lang="ko-KR" altLang="en-US" dirty="0"/>
              <a:t>다른 화면으로 이동하려 할때</a:t>
            </a:r>
            <a:r>
              <a:rPr lang="en-US" altLang="ko-KR" dirty="0"/>
              <a:t>,</a:t>
            </a:r>
            <a:r>
              <a:rPr lang="ko-KR" altLang="en-US" dirty="0"/>
              <a:t> 본 화면에서 변경 사항이 있을 경우</a:t>
            </a:r>
            <a:r>
              <a:rPr lang="en-US" altLang="ko-KR" dirty="0"/>
              <a:t>, </a:t>
            </a:r>
            <a:r>
              <a:rPr lang="ko-KR" altLang="en-US" dirty="0"/>
              <a:t>저장 확인 팝업 출력</a:t>
            </a:r>
            <a:r>
              <a:rPr lang="ko-KR" altLang="en-US" dirty="0">
                <a:solidFill>
                  <a:srgbClr val="00B0F0"/>
                </a:solidFill>
              </a:rPr>
              <a:t> ☞ </a:t>
            </a:r>
            <a:r>
              <a:rPr lang="en-US" altLang="ko-KR" dirty="0">
                <a:solidFill>
                  <a:srgbClr val="00B0F0"/>
                </a:solidFill>
              </a:rPr>
              <a:t>[024.0]</a:t>
            </a:r>
            <a:endParaRPr lang="en-US" altLang="ko-KR" dirty="0"/>
          </a:p>
          <a:p>
            <a:pPr lvl="1"/>
            <a:r>
              <a:rPr lang="ko-KR" altLang="en-US" dirty="0"/>
              <a:t>워크북 이름</a:t>
            </a:r>
            <a:endParaRPr lang="en-US" altLang="ko-KR" dirty="0"/>
          </a:p>
          <a:p>
            <a:pPr lvl="2"/>
            <a:r>
              <a:rPr lang="ko-KR" altLang="en-US" dirty="0"/>
              <a:t>한줄까지 표시함</a:t>
            </a:r>
            <a:r>
              <a:rPr lang="en-US" altLang="ko-KR" dirty="0"/>
              <a:t>.</a:t>
            </a:r>
            <a:r>
              <a:rPr lang="ko-KR" altLang="en-US" dirty="0"/>
              <a:t> 길어질 경우 말줄임 표시</a:t>
            </a:r>
            <a:endParaRPr lang="en-US" altLang="ko-KR" dirty="0"/>
          </a:p>
          <a:p>
            <a:pPr lvl="1"/>
            <a:r>
              <a:rPr lang="ko-KR" altLang="en-US" dirty="0"/>
              <a:t>위젯 추가 버튼</a:t>
            </a:r>
            <a:endParaRPr lang="en-US" altLang="ko-KR" dirty="0"/>
          </a:p>
          <a:p>
            <a:pPr lvl="2"/>
            <a:r>
              <a:rPr lang="ko-KR" altLang="en-US" dirty="0">
                <a:solidFill>
                  <a:srgbClr val="FF0000"/>
                </a:solidFill>
              </a:rPr>
              <a:t>위젯 추가 버튼을 통해 새로운 위젯 생성 시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ko-KR" altLang="en-US" dirty="0">
                <a:solidFill>
                  <a:srgbClr val="FF0000"/>
                </a:solidFill>
              </a:rPr>
              <a:t> 생성 즉시 대시보드에 위젯 배치됨</a:t>
            </a:r>
            <a:endParaRPr lang="en-US" altLang="ko-KR" dirty="0"/>
          </a:p>
          <a:p>
            <a:pPr lvl="4"/>
            <a:r>
              <a:rPr kumimoji="1" lang="ko-KR" altLang="en-US" dirty="0"/>
              <a:t>차트 추가 클릭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차트 팝업 출력</a:t>
            </a:r>
            <a:r>
              <a:rPr lang="ko-KR" altLang="en-US" dirty="0">
                <a:solidFill>
                  <a:srgbClr val="00B0F0"/>
                </a:solidFill>
              </a:rPr>
              <a:t> ☞ </a:t>
            </a:r>
            <a:endParaRPr kumimoji="1" lang="en-US" altLang="ko-KR" dirty="0"/>
          </a:p>
          <a:p>
            <a:pPr lvl="4"/>
            <a:r>
              <a:rPr kumimoji="1" lang="ko-KR" altLang="en-US" dirty="0"/>
              <a:t>텍스트 추가 클릭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텍스트 팝업 출력</a:t>
            </a:r>
            <a:r>
              <a:rPr lang="ko-KR" altLang="en-US" dirty="0">
                <a:solidFill>
                  <a:srgbClr val="00B0F0"/>
                </a:solidFill>
              </a:rPr>
              <a:t> ☞ </a:t>
            </a:r>
            <a:endParaRPr lang="en-US" altLang="ko-KR" dirty="0">
              <a:solidFill>
                <a:srgbClr val="00B0F0"/>
              </a:solidFill>
            </a:endParaRPr>
          </a:p>
          <a:p>
            <a:pPr lvl="4"/>
            <a:r>
              <a:rPr kumimoji="1" lang="ko-KR" altLang="en-US" dirty="0"/>
              <a:t>필터 추가 버튼 클릭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필터 팝업 출력</a:t>
            </a:r>
            <a:r>
              <a:rPr lang="ko-KR" altLang="en-US" dirty="0">
                <a:solidFill>
                  <a:srgbClr val="00B0F0"/>
                </a:solidFill>
              </a:rPr>
              <a:t> ☞ </a:t>
            </a:r>
            <a:endParaRPr lang="en-US" altLang="ko-KR" dirty="0">
              <a:solidFill>
                <a:srgbClr val="00B0F0"/>
              </a:solidFill>
            </a:endParaRPr>
          </a:p>
          <a:p>
            <a:pPr lvl="4"/>
            <a:r>
              <a:rPr kumimoji="1" lang="ko-KR" altLang="en-US" dirty="0"/>
              <a:t>매개변수 추가 버튼 클릭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매개변수 팝업 출력</a:t>
            </a:r>
            <a:r>
              <a:rPr lang="ko-KR" altLang="en-US" dirty="0">
                <a:solidFill>
                  <a:srgbClr val="00B0F0"/>
                </a:solidFill>
              </a:rPr>
              <a:t> ☞</a:t>
            </a:r>
            <a:endParaRPr lang="en-US" altLang="ko-KR" dirty="0"/>
          </a:p>
          <a:p>
            <a:pPr lvl="1"/>
            <a:r>
              <a:rPr lang="ko-KR" altLang="en-US" dirty="0"/>
              <a:t>컨펌 버튼</a:t>
            </a:r>
            <a:endParaRPr lang="en-US" altLang="ko-KR" dirty="0"/>
          </a:p>
          <a:p>
            <a:pPr lvl="2"/>
            <a:r>
              <a:rPr lang="en-US" altLang="ko-KR" dirty="0"/>
              <a:t>Dismiss</a:t>
            </a:r>
          </a:p>
          <a:p>
            <a:pPr lvl="3"/>
            <a:r>
              <a:rPr lang="en-US" altLang="ko-KR" dirty="0"/>
              <a:t>Dismiss </a:t>
            </a:r>
            <a:r>
              <a:rPr lang="ko-KR" altLang="en-US" dirty="0"/>
              <a:t>클릭 </a:t>
            </a:r>
            <a:r>
              <a:rPr lang="en-US" altLang="ko-KR" dirty="0"/>
              <a:t>&gt; </a:t>
            </a:r>
            <a:r>
              <a:rPr lang="ko-KR" altLang="en-US" dirty="0"/>
              <a:t>변경 내역이 있는지 체크</a:t>
            </a:r>
          </a:p>
          <a:p>
            <a:pPr lvl="3"/>
            <a:r>
              <a:rPr lang="ko-KR" altLang="en-US" dirty="0"/>
              <a:t>있을 경우</a:t>
            </a:r>
            <a:r>
              <a:rPr lang="en-US" altLang="ko-KR" dirty="0"/>
              <a:t>, </a:t>
            </a:r>
            <a:r>
              <a:rPr lang="ko-KR" altLang="en-US" dirty="0"/>
              <a:t>변경 사항 저장 확인 팝업 출력</a:t>
            </a:r>
            <a:r>
              <a:rPr lang="ko-KR" altLang="en-US" dirty="0">
                <a:solidFill>
                  <a:srgbClr val="00B0F0"/>
                </a:solidFill>
              </a:rPr>
              <a:t> ☞ </a:t>
            </a:r>
            <a:r>
              <a:rPr lang="en-US" altLang="ko-KR" dirty="0">
                <a:solidFill>
                  <a:srgbClr val="00B0F0"/>
                </a:solidFill>
              </a:rPr>
              <a:t>[023.0]</a:t>
            </a:r>
            <a:endParaRPr lang="ko-KR" altLang="en-US" dirty="0"/>
          </a:p>
          <a:p>
            <a:pPr lvl="2"/>
            <a:r>
              <a:rPr lang="en-US" altLang="ko-KR" dirty="0"/>
              <a:t>Done</a:t>
            </a:r>
            <a:r>
              <a:rPr lang="ko-KR" altLang="en-US" dirty="0"/>
              <a:t> 클릭 </a:t>
            </a:r>
            <a:r>
              <a:rPr lang="en-US" altLang="ko-KR" dirty="0"/>
              <a:t>&gt;</a:t>
            </a:r>
            <a:r>
              <a:rPr lang="ko-KR" altLang="en-US" dirty="0"/>
              <a:t> 저장 </a:t>
            </a:r>
            <a:r>
              <a:rPr lang="en-US" altLang="ko-KR" dirty="0"/>
              <a:t>&amp;</a:t>
            </a:r>
            <a:r>
              <a:rPr lang="ko-KR" altLang="en-US" dirty="0"/>
              <a:t> 열람 모드로 변경</a:t>
            </a:r>
            <a:endParaRPr lang="en-US" altLang="ko-KR" dirty="0"/>
          </a:p>
          <a:p>
            <a:r>
              <a:rPr lang="ko-KR" altLang="en-US" dirty="0"/>
              <a:t>레이아웃 편집 영역</a:t>
            </a:r>
            <a:endParaRPr lang="en-US" altLang="ko-KR" dirty="0"/>
          </a:p>
          <a:p>
            <a:r>
              <a:rPr lang="ko-KR" altLang="en-US" dirty="0"/>
              <a:t>설정 패널 </a:t>
            </a:r>
            <a:r>
              <a:rPr lang="ko-KR" altLang="en-US" dirty="0">
                <a:solidFill>
                  <a:srgbClr val="00B0F0"/>
                </a:solidFill>
              </a:rPr>
              <a:t>☞ 편집모드 우측 패널 상세 설명 참고</a:t>
            </a:r>
            <a:endParaRPr lang="en-US" altLang="ko-KR" dirty="0"/>
          </a:p>
          <a:p>
            <a:pPr lvl="1"/>
            <a:r>
              <a:rPr lang="en-US" altLang="ko-KR" dirty="0"/>
              <a:t>‘</a:t>
            </a:r>
            <a:r>
              <a:rPr lang="ko-KR" altLang="en-US" dirty="0"/>
              <a:t>차트</a:t>
            </a:r>
            <a:r>
              <a:rPr lang="en-US" altLang="ko-KR" dirty="0"/>
              <a:t>’</a:t>
            </a:r>
            <a:r>
              <a:rPr lang="ko-KR" altLang="en-US" dirty="0"/>
              <a:t> 패널이 열린 것이 초기 상태임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공통 레이아웃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2.4</a:t>
            </a:r>
            <a:r>
              <a:rPr lang="ko-KR" altLang="en-US" dirty="0">
                <a:latin typeface="+mn-ea"/>
              </a:rPr>
              <a:t> 대시보드 편집모드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레이아웃 </a:t>
            </a:r>
            <a:r>
              <a:rPr lang="en-US" altLang="ko-KR" dirty="0">
                <a:latin typeface="+mn-ea"/>
              </a:rPr>
              <a:t>(1)</a:t>
            </a:r>
            <a:endParaRPr lang="ko-KR" altLang="en-US" dirty="0"/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25" name="타원 24"/>
          <p:cNvSpPr/>
          <p:nvPr/>
        </p:nvSpPr>
        <p:spPr>
          <a:xfrm>
            <a:off x="91636" y="724148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465144" y="648085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6115454" y="671272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8401454" y="671272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4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91636" y="94464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9644197" y="94464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65144" y="882073"/>
            <a:ext cx="1332354" cy="1322527"/>
            <a:chOff x="1305024" y="1208033"/>
            <a:chExt cx="1130300" cy="1121963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11" b="2002"/>
            <a:stretch/>
          </p:blipFill>
          <p:spPr>
            <a:xfrm>
              <a:off x="1305024" y="1208033"/>
              <a:ext cx="1130300" cy="1121963"/>
            </a:xfrm>
            <a:prstGeom prst="rect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4" name="직사각형 13"/>
            <p:cNvSpPr/>
            <p:nvPr/>
          </p:nvSpPr>
          <p:spPr>
            <a:xfrm>
              <a:off x="1610028" y="1436731"/>
              <a:ext cx="742648" cy="47014"/>
            </a:xfrm>
            <a:prstGeom prst="rect">
              <a:avLst/>
            </a:prstGeom>
            <a:solidFill>
              <a:srgbClr val="FFFFFF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610028" y="1779631"/>
              <a:ext cx="742648" cy="47014"/>
            </a:xfrm>
            <a:prstGeom prst="rect">
              <a:avLst/>
            </a:prstGeom>
            <a:solidFill>
              <a:srgbClr val="FFFFFF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610028" y="2011406"/>
              <a:ext cx="742648" cy="47014"/>
            </a:xfrm>
            <a:prstGeom prst="rect">
              <a:avLst/>
            </a:prstGeom>
            <a:solidFill>
              <a:srgbClr val="FFFFFF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610028" y="2195556"/>
              <a:ext cx="742648" cy="47014"/>
            </a:xfrm>
            <a:prstGeom prst="rect">
              <a:avLst/>
            </a:prstGeom>
            <a:solidFill>
              <a:srgbClr val="FFFFFF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610028" y="1615551"/>
              <a:ext cx="742648" cy="47014"/>
            </a:xfrm>
            <a:prstGeom prst="rect">
              <a:avLst/>
            </a:prstGeom>
            <a:solidFill>
              <a:srgbClr val="FF8A00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363594" y="1245305"/>
              <a:ext cx="742648" cy="47014"/>
            </a:xfrm>
            <a:prstGeom prst="rect">
              <a:avLst/>
            </a:prstGeom>
            <a:solidFill>
              <a:srgbClr val="FFFFFF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r>
                <a:rPr kumimoji="1" lang="en-US" altLang="ko-KR" sz="400" dirty="0">
                  <a:solidFill>
                    <a:prstClr val="black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6 Dashboards</a:t>
              </a:r>
              <a:endParaRPr kumimoji="1" lang="ko-KR" altLang="en-US" sz="400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20" name="타원 19"/>
          <p:cNvSpPr/>
          <p:nvPr/>
        </p:nvSpPr>
        <p:spPr>
          <a:xfrm>
            <a:off x="1750604" y="648085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D25546EF-A19A-AD46-A008-06EDBF870E98}"/>
              </a:ext>
            </a:extLst>
          </p:cNvPr>
          <p:cNvSpPr/>
          <p:nvPr/>
        </p:nvSpPr>
        <p:spPr>
          <a:xfrm>
            <a:off x="2890851" y="4246003"/>
            <a:ext cx="2825662" cy="561874"/>
          </a:xfrm>
          <a:prstGeom prst="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b="1" dirty="0">
                <a:solidFill>
                  <a:srgbClr val="FF0000"/>
                </a:solidFill>
                <a:highlight>
                  <a:srgbClr val="FFFF00"/>
                </a:highlight>
                <a:cs typeface="Nanum Gothic" charset="-127"/>
                <a:sym typeface="Wingdings"/>
              </a:rPr>
              <a:t>[M-Core]WF-C3.3-Dashboard-Chart</a:t>
            </a:r>
          </a:p>
          <a:p>
            <a:pPr algn="ctr"/>
            <a:endParaRPr kumimoji="1" lang="en-US" altLang="ko-KR" sz="800" b="1" dirty="0">
              <a:solidFill>
                <a:srgbClr val="FF0000"/>
              </a:solidFill>
              <a:highlight>
                <a:srgbClr val="FFFF00"/>
              </a:highlight>
              <a:cs typeface="Nanum Gothic" charset="-127"/>
              <a:sym typeface="Wingdings"/>
            </a:endParaRPr>
          </a:p>
          <a:p>
            <a:pPr algn="ctr"/>
            <a:r>
              <a:rPr kumimoji="1" lang="ko-KR" altLang="en-US" sz="800" b="1" dirty="0" err="1">
                <a:solidFill>
                  <a:srgbClr val="FF0000"/>
                </a:solidFill>
                <a:highlight>
                  <a:srgbClr val="FFFF00"/>
                </a:highlight>
                <a:cs typeface="Nanum Gothic" charset="-127"/>
                <a:sym typeface="Wingdings"/>
              </a:rPr>
              <a:t>문서참조</a:t>
            </a:r>
            <a:endParaRPr kumimoji="1" lang="en-US" altLang="ko-KR" sz="800" b="1" dirty="0">
              <a:solidFill>
                <a:srgbClr val="FF0000"/>
              </a:solidFill>
              <a:highlight>
                <a:srgbClr val="FFFF00"/>
              </a:highlight>
              <a:cs typeface="Nanum Gothic" charset="-127"/>
              <a:sym typeface="Wingding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6BE7CD10-A667-334A-84BE-3D3EFF23A33B}"/>
              </a:ext>
            </a:extLst>
          </p:cNvPr>
          <p:cNvSpPr/>
          <p:nvPr/>
        </p:nvSpPr>
        <p:spPr>
          <a:xfrm>
            <a:off x="6802787" y="3628329"/>
            <a:ext cx="2825662" cy="561874"/>
          </a:xfrm>
          <a:prstGeom prst="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b="1" dirty="0">
                <a:solidFill>
                  <a:srgbClr val="FF0000"/>
                </a:solidFill>
                <a:highlight>
                  <a:srgbClr val="FFFF00"/>
                </a:highlight>
                <a:cs typeface="Nanum Gothic" charset="-127"/>
                <a:sym typeface="Wingdings"/>
              </a:rPr>
              <a:t>[M-Core]WF-C3.4-Dashboard-Filter</a:t>
            </a:r>
          </a:p>
          <a:p>
            <a:pPr algn="ctr"/>
            <a:endParaRPr kumimoji="1" lang="en-US" altLang="ko-KR" sz="800" b="1" dirty="0">
              <a:solidFill>
                <a:srgbClr val="FF0000"/>
              </a:solidFill>
              <a:highlight>
                <a:srgbClr val="FFFF00"/>
              </a:highlight>
              <a:cs typeface="Nanum Gothic" charset="-127"/>
              <a:sym typeface="Wingdings"/>
            </a:endParaRPr>
          </a:p>
          <a:p>
            <a:pPr algn="ctr"/>
            <a:r>
              <a:rPr kumimoji="1" lang="ko-KR" altLang="en-US" sz="800" b="1" dirty="0" err="1">
                <a:solidFill>
                  <a:srgbClr val="FF0000"/>
                </a:solidFill>
                <a:highlight>
                  <a:srgbClr val="FFFF00"/>
                </a:highlight>
                <a:cs typeface="Nanum Gothic" charset="-127"/>
                <a:sym typeface="Wingdings"/>
              </a:rPr>
              <a:t>문서참조</a:t>
            </a:r>
            <a:endParaRPr kumimoji="1" lang="en-US" altLang="ko-KR" sz="800" b="1" dirty="0">
              <a:solidFill>
                <a:srgbClr val="FF0000"/>
              </a:solidFill>
              <a:highlight>
                <a:srgbClr val="FFFF00"/>
              </a:highlight>
              <a:cs typeface="Nanum Gothic" charset="-127"/>
              <a:sym typeface="Wingding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51DA0494-5F31-C849-A5B3-06C37D64F20D}"/>
              </a:ext>
            </a:extLst>
          </p:cNvPr>
          <p:cNvSpPr/>
          <p:nvPr/>
        </p:nvSpPr>
        <p:spPr>
          <a:xfrm>
            <a:off x="6802787" y="5638798"/>
            <a:ext cx="2825662" cy="561874"/>
          </a:xfrm>
          <a:prstGeom prst="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b="1" dirty="0">
                <a:solidFill>
                  <a:srgbClr val="FF0000"/>
                </a:solidFill>
                <a:highlight>
                  <a:srgbClr val="FFFF00"/>
                </a:highlight>
                <a:cs typeface="Nanum Gothic" charset="-127"/>
                <a:sym typeface="Wingdings"/>
              </a:rPr>
              <a:t>[M-Core]WF-C3.6-Dashboard-Parameter</a:t>
            </a:r>
          </a:p>
          <a:p>
            <a:pPr algn="ctr"/>
            <a:endParaRPr kumimoji="1" lang="en-US" altLang="ko-KR" sz="800" b="1" dirty="0">
              <a:solidFill>
                <a:srgbClr val="FF0000"/>
              </a:solidFill>
              <a:highlight>
                <a:srgbClr val="FFFF00"/>
              </a:highlight>
              <a:cs typeface="Nanum Gothic" charset="-127"/>
              <a:sym typeface="Wingdings"/>
            </a:endParaRPr>
          </a:p>
          <a:p>
            <a:pPr algn="ctr"/>
            <a:r>
              <a:rPr kumimoji="1" lang="ko-KR" altLang="en-US" sz="800" b="1" dirty="0" err="1">
                <a:solidFill>
                  <a:srgbClr val="FF0000"/>
                </a:solidFill>
                <a:highlight>
                  <a:srgbClr val="FFFF00"/>
                </a:highlight>
                <a:cs typeface="Nanum Gothic" charset="-127"/>
                <a:sym typeface="Wingdings"/>
              </a:rPr>
              <a:t>문서참조</a:t>
            </a:r>
            <a:endParaRPr kumimoji="1" lang="en-US" altLang="ko-KR" sz="800" b="1" dirty="0">
              <a:solidFill>
                <a:srgbClr val="FF0000"/>
              </a:solidFill>
              <a:highlight>
                <a:srgbClr val="FFFF00"/>
              </a:highlight>
              <a:cs typeface="Nanum Gothic" charset="-127"/>
              <a:sym typeface="Wingding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58FCA64C-F6D2-CA48-B500-5349393AE221}"/>
              </a:ext>
            </a:extLst>
          </p:cNvPr>
          <p:cNvSpPr/>
          <p:nvPr/>
        </p:nvSpPr>
        <p:spPr>
          <a:xfrm>
            <a:off x="6179059" y="1382614"/>
            <a:ext cx="2825662" cy="561874"/>
          </a:xfrm>
          <a:prstGeom prst="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800" b="1" dirty="0">
                <a:solidFill>
                  <a:srgbClr val="FF0000"/>
                </a:solidFill>
                <a:highlight>
                  <a:srgbClr val="FFFF00"/>
                </a:highlight>
                <a:cs typeface="Nanum Gothic" charset="-127"/>
                <a:sym typeface="Wingdings"/>
              </a:rPr>
              <a:t>[M-Core]WF-C3.5-Dashboard-Text</a:t>
            </a:r>
          </a:p>
          <a:p>
            <a:pPr algn="ctr"/>
            <a:endParaRPr kumimoji="1" lang="en-US" altLang="ko-KR" sz="800" b="1" dirty="0">
              <a:solidFill>
                <a:srgbClr val="FF0000"/>
              </a:solidFill>
              <a:highlight>
                <a:srgbClr val="FFFF00"/>
              </a:highlight>
              <a:cs typeface="Nanum Gothic" charset="-127"/>
              <a:sym typeface="Wingdings"/>
            </a:endParaRPr>
          </a:p>
          <a:p>
            <a:pPr algn="ctr"/>
            <a:r>
              <a:rPr kumimoji="1" lang="ko-KR" altLang="en-US" sz="800" b="1" dirty="0" err="1">
                <a:solidFill>
                  <a:srgbClr val="FF0000"/>
                </a:solidFill>
                <a:highlight>
                  <a:srgbClr val="FFFF00"/>
                </a:highlight>
                <a:cs typeface="Nanum Gothic" charset="-127"/>
                <a:sym typeface="Wingdings"/>
              </a:rPr>
              <a:t>문서참조</a:t>
            </a:r>
            <a:endParaRPr kumimoji="1" lang="en-US" altLang="ko-KR" sz="800" b="1" dirty="0">
              <a:solidFill>
                <a:srgbClr val="FF0000"/>
              </a:solidFill>
              <a:highlight>
                <a:srgbClr val="FFFF00"/>
              </a:highlight>
              <a:cs typeface="Nanum Gothic" charset="-127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0260199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제목 2"/>
          <p:cNvSpPr txBox="1">
            <a:spLocks/>
          </p:cNvSpPr>
          <p:nvPr/>
        </p:nvSpPr>
        <p:spPr bwMode="auto">
          <a:xfrm>
            <a:off x="158110" y="993630"/>
            <a:ext cx="1593702" cy="550999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xtLst/>
        </p:spPr>
        <p:txBody>
          <a:bodyPr lIns="180000" tIns="3600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  <a:buClr>
                <a:srgbClr val="336699"/>
              </a:buClr>
            </a:pP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ㅁㄴㅇ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n-ea"/>
              </a:rPr>
              <a:t>2.4</a:t>
            </a:r>
            <a:r>
              <a:rPr lang="ko-KR" altLang="en-US" dirty="0">
                <a:latin typeface="+mn-ea"/>
              </a:rPr>
              <a:t> 대시보드 편집모드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보드세팅 패널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  <a:latin typeface="+mn-ea"/>
                <a:ea typeface="+mn-ea"/>
              </a:rPr>
              <a:pPr/>
              <a:t>47</a:t>
            </a:fld>
            <a:endParaRPr lang="ko-KR" altLang="en-US" dirty="0">
              <a:solidFill>
                <a:prstClr val="white">
                  <a:lumMod val="50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 startAt="2"/>
            </a:pPr>
            <a:r>
              <a:rPr lang="ko-KR" altLang="en-US" dirty="0">
                <a:latin typeface="+mn-ea"/>
                <a:ea typeface="+mn-ea"/>
              </a:rPr>
              <a:t>대시보드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보드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en-US" altLang="ko-KR" dirty="0">
                <a:latin typeface="+mn-ea"/>
                <a:ea typeface="+mn-ea"/>
              </a:rPr>
              <a:t>Fit to screen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(default)</a:t>
            </a:r>
          </a:p>
          <a:p>
            <a:pPr lvl="3"/>
            <a:r>
              <a:rPr lang="ko-KR" altLang="en-US" dirty="0">
                <a:latin typeface="+mn-ea"/>
                <a:ea typeface="+mn-ea"/>
              </a:rPr>
              <a:t>대시보드를 화면 크기에 맞추기</a:t>
            </a:r>
            <a:endParaRPr lang="en-US" altLang="ko-KR" dirty="0">
              <a:solidFill>
                <a:srgbClr val="00B050"/>
              </a:solidFill>
              <a:latin typeface="+mn-ea"/>
              <a:ea typeface="+mn-ea"/>
            </a:endParaRPr>
          </a:p>
          <a:p>
            <a:pPr lvl="2"/>
            <a:r>
              <a:rPr lang="en-US" altLang="ko-KR" dirty="0">
                <a:latin typeface="+mn-ea"/>
                <a:ea typeface="+mn-ea"/>
              </a:rPr>
              <a:t>Fix height size</a:t>
            </a:r>
          </a:p>
          <a:p>
            <a:pPr lvl="3"/>
            <a:r>
              <a:rPr lang="ko-KR" altLang="en-US" dirty="0">
                <a:latin typeface="+mn-ea"/>
                <a:ea typeface="+mn-ea"/>
              </a:rPr>
              <a:t>고정된 세로 사이즈로 대시보드를 구성함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pPr lvl="3"/>
            <a:r>
              <a:rPr lang="ko-KR" altLang="en-US" dirty="0">
                <a:latin typeface="+mn-ea"/>
                <a:ea typeface="+mn-ea"/>
              </a:rPr>
              <a:t>입력 제한</a:t>
            </a:r>
            <a:endParaRPr lang="en-US" altLang="ko-KR" dirty="0">
              <a:latin typeface="+mn-ea"/>
              <a:ea typeface="+mn-ea"/>
            </a:endParaRPr>
          </a:p>
          <a:p>
            <a:pPr lvl="4"/>
            <a:r>
              <a:rPr lang="en-US" altLang="ko-KR" dirty="0">
                <a:latin typeface="+mn-ea"/>
                <a:ea typeface="+mn-ea"/>
              </a:rPr>
              <a:t>900~2400 </a:t>
            </a:r>
            <a:r>
              <a:rPr lang="en-US" altLang="ko-KR" dirty="0" err="1">
                <a:latin typeface="+mn-ea"/>
                <a:ea typeface="+mn-ea"/>
              </a:rPr>
              <a:t>px</a:t>
            </a:r>
            <a:r>
              <a:rPr lang="en-US" altLang="ko-KR" dirty="0">
                <a:latin typeface="+mn-ea"/>
                <a:ea typeface="+mn-ea"/>
              </a:rPr>
              <a:t> </a:t>
            </a:r>
          </a:p>
          <a:p>
            <a:pPr lvl="4"/>
            <a:r>
              <a:rPr lang="en-US" altLang="ko-KR" dirty="0">
                <a:latin typeface="+mn-ea"/>
                <a:ea typeface="+mn-ea"/>
              </a:rPr>
              <a:t>default : 900</a:t>
            </a:r>
            <a:r>
              <a:rPr lang="ko-KR" altLang="en-US" dirty="0">
                <a:latin typeface="+mn-ea"/>
                <a:ea typeface="+mn-ea"/>
              </a:rPr>
              <a:t> 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위젯간 여백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마진 사이즈</a:t>
            </a:r>
            <a:endParaRPr lang="en-US" altLang="ko-KR" dirty="0">
              <a:latin typeface="+mn-ea"/>
              <a:ea typeface="+mn-ea"/>
            </a:endParaRPr>
          </a:p>
          <a:p>
            <a:pPr lvl="3"/>
            <a:r>
              <a:rPr lang="en-US" altLang="ko-KR" dirty="0">
                <a:latin typeface="+mn-ea"/>
                <a:ea typeface="+mn-ea"/>
              </a:rPr>
              <a:t>default : 5px</a:t>
            </a:r>
          </a:p>
          <a:p>
            <a:pPr lvl="3"/>
            <a:r>
              <a:rPr lang="ko-KR" altLang="en-US" dirty="0">
                <a:latin typeface="+mn-ea"/>
                <a:ea typeface="+mn-ea"/>
              </a:rPr>
              <a:t>입력 제한</a:t>
            </a:r>
            <a:endParaRPr lang="en-US" altLang="ko-KR" dirty="0">
              <a:latin typeface="+mn-ea"/>
              <a:ea typeface="+mn-ea"/>
            </a:endParaRPr>
          </a:p>
          <a:p>
            <a:pPr lvl="4"/>
            <a:r>
              <a:rPr lang="en-US" altLang="ko-KR" dirty="0">
                <a:latin typeface="+mn-ea"/>
                <a:ea typeface="+mn-ea"/>
              </a:rPr>
              <a:t>0 </a:t>
            </a:r>
            <a:r>
              <a:rPr lang="en-US" altLang="ko-KR" dirty="0" err="1">
                <a:latin typeface="+mn-ea"/>
                <a:ea typeface="+mn-ea"/>
              </a:rPr>
              <a:t>px</a:t>
            </a:r>
            <a:r>
              <a:rPr lang="en-US" altLang="ko-KR" dirty="0">
                <a:latin typeface="+mn-ea"/>
                <a:ea typeface="+mn-ea"/>
              </a:rPr>
              <a:t> -100 </a:t>
            </a:r>
            <a:r>
              <a:rPr lang="en-US" altLang="ko-KR" dirty="0" err="1">
                <a:latin typeface="+mn-ea"/>
                <a:ea typeface="+mn-ea"/>
              </a:rPr>
              <a:t>px</a:t>
            </a:r>
            <a:endParaRPr kumimoji="1" lang="ko-KR" altLang="en-US" dirty="0">
              <a:latin typeface="+mn-ea"/>
              <a:ea typeface="+mn-ea"/>
            </a:endParaRPr>
          </a:p>
          <a:p>
            <a:pPr>
              <a:buFont typeface="+mj-lt"/>
              <a:buAutoNum type="arabicPeriod" startAt="2"/>
            </a:pPr>
            <a:endParaRPr lang="en-US" altLang="ko-KR" dirty="0">
              <a:latin typeface="+mn-ea"/>
              <a:ea typeface="+mn-ea"/>
            </a:endParaRPr>
          </a:p>
          <a:p>
            <a:pPr>
              <a:buFont typeface="+mj-lt"/>
              <a:buAutoNum type="arabicPeriod" startAt="2"/>
            </a:pPr>
            <a:r>
              <a:rPr lang="ko-KR" altLang="en-US" dirty="0">
                <a:latin typeface="+mn-ea"/>
                <a:ea typeface="+mn-ea"/>
              </a:rPr>
              <a:t>위젯 글로벌 설정</a:t>
            </a:r>
            <a:endParaRPr lang="en-US" altLang="ko-KR" dirty="0">
              <a:solidFill>
                <a:srgbClr val="FF0000"/>
              </a:solidFill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공통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en-US" altLang="ko-KR" dirty="0">
                <a:latin typeface="+mn-ea"/>
                <a:ea typeface="+mn-ea"/>
              </a:rPr>
              <a:t>On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:</a:t>
            </a:r>
            <a:r>
              <a:rPr lang="ko-KR" altLang="en-US" dirty="0">
                <a:latin typeface="+mn-ea"/>
                <a:ea typeface="+mn-ea"/>
              </a:rPr>
              <a:t> 해당 대시보드 이내 모든 차트의 설정이 </a:t>
            </a:r>
            <a:r>
              <a:rPr lang="en-US" altLang="ko-KR" dirty="0">
                <a:latin typeface="+mn-ea"/>
                <a:ea typeface="+mn-ea"/>
              </a:rPr>
              <a:t>On</a:t>
            </a:r>
            <a:r>
              <a:rPr lang="ko-KR" altLang="en-US" dirty="0">
                <a:latin typeface="+mn-ea"/>
                <a:ea typeface="+mn-ea"/>
              </a:rPr>
              <a:t>인 경우</a:t>
            </a:r>
            <a:endParaRPr lang="en-US" altLang="ko-KR" dirty="0">
              <a:latin typeface="+mn-ea"/>
              <a:ea typeface="+mn-ea"/>
            </a:endParaRPr>
          </a:p>
          <a:p>
            <a:pPr lvl="3"/>
            <a:r>
              <a:rPr lang="ko-KR" altLang="en-US" dirty="0">
                <a:latin typeface="+mn-ea"/>
                <a:ea typeface="+mn-ea"/>
              </a:rPr>
              <a:t>클릭 </a:t>
            </a:r>
            <a:r>
              <a:rPr lang="en-US" altLang="ko-KR" dirty="0">
                <a:latin typeface="+mn-ea"/>
                <a:ea typeface="+mn-ea"/>
              </a:rPr>
              <a:t>&gt;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Off</a:t>
            </a:r>
          </a:p>
          <a:p>
            <a:pPr lvl="2"/>
            <a:r>
              <a:rPr lang="en-US" altLang="ko-KR" dirty="0">
                <a:latin typeface="+mn-ea"/>
                <a:ea typeface="+mn-ea"/>
              </a:rPr>
              <a:t>Off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:</a:t>
            </a:r>
            <a:r>
              <a:rPr lang="ko-KR" altLang="en-US" dirty="0">
                <a:latin typeface="+mn-ea"/>
                <a:ea typeface="+mn-ea"/>
              </a:rPr>
              <a:t> 해당 대시보드 이내 모든 차트의 설정이 </a:t>
            </a:r>
            <a:r>
              <a:rPr lang="en-US" altLang="ko-KR" dirty="0">
                <a:latin typeface="+mn-ea"/>
                <a:ea typeface="+mn-ea"/>
              </a:rPr>
              <a:t>Off </a:t>
            </a:r>
            <a:r>
              <a:rPr lang="ko-KR" altLang="en-US" dirty="0">
                <a:latin typeface="+mn-ea"/>
                <a:ea typeface="+mn-ea"/>
              </a:rPr>
              <a:t>인 경우</a:t>
            </a:r>
            <a:endParaRPr lang="en-US" altLang="ko-KR" dirty="0">
              <a:latin typeface="+mn-ea"/>
              <a:ea typeface="+mn-ea"/>
            </a:endParaRPr>
          </a:p>
          <a:p>
            <a:pPr lvl="3"/>
            <a:r>
              <a:rPr lang="ko-KR" altLang="en-US" dirty="0">
                <a:latin typeface="+mn-ea"/>
                <a:ea typeface="+mn-ea"/>
              </a:rPr>
              <a:t>클릭 </a:t>
            </a:r>
            <a:r>
              <a:rPr lang="en-US" altLang="ko-KR" dirty="0">
                <a:latin typeface="+mn-ea"/>
                <a:ea typeface="+mn-ea"/>
              </a:rPr>
              <a:t>&gt;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On</a:t>
            </a:r>
          </a:p>
          <a:p>
            <a:pPr lvl="2"/>
            <a:r>
              <a:rPr lang="en-US" altLang="ko-KR" dirty="0">
                <a:latin typeface="+mn-ea"/>
                <a:ea typeface="+mn-ea"/>
              </a:rPr>
              <a:t>On or Off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:</a:t>
            </a:r>
            <a:r>
              <a:rPr lang="ko-KR" altLang="en-US" dirty="0">
                <a:latin typeface="+mn-ea"/>
                <a:ea typeface="+mn-ea"/>
              </a:rPr>
              <a:t> 해당 대시보드 이내 차트들의 설정이 다 다를 경우</a:t>
            </a:r>
            <a:endParaRPr lang="en-US" altLang="ko-KR" dirty="0">
              <a:latin typeface="+mn-ea"/>
              <a:ea typeface="+mn-ea"/>
            </a:endParaRPr>
          </a:p>
          <a:p>
            <a:pPr lvl="3"/>
            <a:r>
              <a:rPr lang="ko-KR" altLang="en-US" dirty="0">
                <a:latin typeface="+mn-ea"/>
                <a:ea typeface="+mn-ea"/>
              </a:rPr>
              <a:t>클릭 </a:t>
            </a:r>
            <a:r>
              <a:rPr lang="en-US" altLang="ko-KR" dirty="0">
                <a:latin typeface="+mn-ea"/>
                <a:ea typeface="+mn-ea"/>
              </a:rPr>
              <a:t>&gt;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On</a:t>
            </a:r>
          </a:p>
          <a:p>
            <a:pPr lvl="1"/>
            <a:r>
              <a:rPr lang="ko-KR" altLang="en-US" dirty="0">
                <a:latin typeface="+mn-ea"/>
                <a:ea typeface="+mn-ea"/>
              </a:rPr>
              <a:t>개별 항목 설명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위젯이름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차트범례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차트미니맵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ko-KR" altLang="en-US" strike="sngStrike" dirty="0">
                <a:latin typeface="+mn-ea"/>
                <a:ea typeface="+mn-ea"/>
              </a:rPr>
              <a:t>데이터소스 동기화 주기</a:t>
            </a:r>
            <a:endParaRPr lang="en-US" altLang="ko-KR" strike="sngStrike" dirty="0">
              <a:latin typeface="+mn-ea"/>
              <a:ea typeface="+mn-ea"/>
            </a:endParaRPr>
          </a:p>
          <a:p>
            <a:pPr lvl="4"/>
            <a:r>
              <a:rPr lang="ko-KR" altLang="en-US" strike="sngStrike" dirty="0">
                <a:latin typeface="+mn-ea"/>
                <a:ea typeface="+mn-ea"/>
              </a:rPr>
              <a:t>설정안함</a:t>
            </a:r>
            <a:r>
              <a:rPr lang="en-US" altLang="ko-KR" strike="sngStrike" dirty="0">
                <a:latin typeface="+mn-ea"/>
                <a:ea typeface="+mn-ea"/>
              </a:rPr>
              <a:t>(default)/1</a:t>
            </a:r>
            <a:r>
              <a:rPr lang="ko-KR" altLang="en-US" strike="sngStrike" dirty="0">
                <a:latin typeface="+mn-ea"/>
                <a:ea typeface="+mn-ea"/>
              </a:rPr>
              <a:t>초</a:t>
            </a:r>
            <a:r>
              <a:rPr lang="en-US" altLang="ko-KR" strike="sngStrike" dirty="0">
                <a:latin typeface="+mn-ea"/>
                <a:ea typeface="+mn-ea"/>
              </a:rPr>
              <a:t>/5</a:t>
            </a:r>
            <a:r>
              <a:rPr lang="ko-KR" altLang="en-US" strike="sngStrike" dirty="0">
                <a:latin typeface="+mn-ea"/>
                <a:ea typeface="+mn-ea"/>
              </a:rPr>
              <a:t>초</a:t>
            </a:r>
            <a:r>
              <a:rPr lang="en-US" altLang="ko-KR" strike="sngStrike" dirty="0">
                <a:latin typeface="+mn-ea"/>
                <a:ea typeface="+mn-ea"/>
              </a:rPr>
              <a:t>/10</a:t>
            </a:r>
            <a:r>
              <a:rPr lang="ko-KR" altLang="en-US" strike="sngStrike" dirty="0">
                <a:latin typeface="+mn-ea"/>
                <a:ea typeface="+mn-ea"/>
              </a:rPr>
              <a:t>초</a:t>
            </a:r>
            <a:r>
              <a:rPr lang="en-US" altLang="ko-KR" strike="sngStrike" dirty="0">
                <a:latin typeface="+mn-ea"/>
                <a:ea typeface="+mn-ea"/>
              </a:rPr>
              <a:t>/</a:t>
            </a:r>
            <a:r>
              <a:rPr lang="ko-KR" altLang="en-US" strike="sngStrike" dirty="0">
                <a:latin typeface="+mn-ea"/>
                <a:ea typeface="+mn-ea"/>
              </a:rPr>
              <a:t> </a:t>
            </a:r>
            <a:r>
              <a:rPr lang="en-US" altLang="ko-KR" strike="sngStrike" dirty="0">
                <a:latin typeface="+mn-ea"/>
                <a:ea typeface="+mn-ea"/>
              </a:rPr>
              <a:t>30</a:t>
            </a:r>
            <a:r>
              <a:rPr lang="ko-KR" altLang="en-US" strike="sngStrike" dirty="0">
                <a:latin typeface="+mn-ea"/>
                <a:ea typeface="+mn-ea"/>
              </a:rPr>
              <a:t>초</a:t>
            </a:r>
            <a:r>
              <a:rPr lang="en-US" altLang="ko-KR" strike="sngStrike" dirty="0">
                <a:latin typeface="+mn-ea"/>
                <a:ea typeface="+mn-ea"/>
              </a:rPr>
              <a:t>/</a:t>
            </a:r>
            <a:r>
              <a:rPr lang="ko-KR" altLang="en-US" strike="sngStrike" dirty="0">
                <a:latin typeface="+mn-ea"/>
                <a:ea typeface="+mn-ea"/>
              </a:rPr>
              <a:t> </a:t>
            </a:r>
            <a:r>
              <a:rPr lang="en-US" altLang="ko-KR" strike="sngStrike" dirty="0">
                <a:latin typeface="+mn-ea"/>
                <a:ea typeface="+mn-ea"/>
              </a:rPr>
              <a:t>60</a:t>
            </a:r>
            <a:r>
              <a:rPr lang="ko-KR" altLang="en-US" strike="sngStrike" dirty="0">
                <a:latin typeface="+mn-ea"/>
                <a:ea typeface="+mn-ea"/>
              </a:rPr>
              <a:t>초</a:t>
            </a:r>
            <a:r>
              <a:rPr lang="en-US" altLang="ko-KR" strike="sngStrike" dirty="0">
                <a:latin typeface="+mn-ea"/>
                <a:ea typeface="+mn-ea"/>
              </a:rPr>
              <a:t>/</a:t>
            </a:r>
            <a:r>
              <a:rPr lang="ko-KR" altLang="en-US" strike="sngStrike" dirty="0">
                <a:latin typeface="+mn-ea"/>
                <a:ea typeface="+mn-ea"/>
              </a:rPr>
              <a:t> </a:t>
            </a:r>
            <a:r>
              <a:rPr lang="ko-KR" altLang="en-US" strike="sngStrike" dirty="0">
                <a:solidFill>
                  <a:srgbClr val="00B050"/>
                </a:solidFill>
                <a:latin typeface="+mn-ea"/>
                <a:ea typeface="+mn-ea"/>
              </a:rPr>
              <a:t>단위 추가 예정</a:t>
            </a:r>
            <a:endParaRPr lang="en-US" altLang="ko-KR" strike="sngStrike" dirty="0">
              <a:solidFill>
                <a:srgbClr val="00B050"/>
              </a:solidFill>
              <a:latin typeface="+mn-ea"/>
              <a:ea typeface="+mn-ea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데이터범위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대시보드에 보이기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선택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(default) /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선택해제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선택 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대시보드 열람뷰의 셀렉션 필터 영역에 항상 보임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타임스템프 설정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컬럼명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편집 클릭 </a:t>
            </a:r>
            <a:r>
              <a:rPr lang="en-US" altLang="ko-KR" dirty="0">
                <a:latin typeface="+mn-ea"/>
                <a:ea typeface="+mn-ea"/>
              </a:rPr>
              <a:t>&gt;</a:t>
            </a:r>
            <a:r>
              <a:rPr lang="ko-KR" altLang="en-US" dirty="0">
                <a:latin typeface="+mn-ea"/>
                <a:ea typeface="+mn-ea"/>
              </a:rPr>
              <a:t> 편집 팝업 출력</a:t>
            </a:r>
            <a:r>
              <a:rPr lang="ko-KR" altLang="en-US" dirty="0">
                <a:solidFill>
                  <a:srgbClr val="00B0F0"/>
                </a:solidFill>
                <a:latin typeface="+mn-ea"/>
                <a:ea typeface="+mn-ea"/>
              </a:rPr>
              <a:t> </a:t>
            </a:r>
            <a:r>
              <a:rPr lang="en-US" altLang="ko-KR" dirty="0">
                <a:solidFill>
                  <a:srgbClr val="00B0F0"/>
                </a:solidFill>
                <a:latin typeface="+mn-ea"/>
                <a:ea typeface="+mn-ea"/>
              </a:rPr>
              <a:t>(</a:t>
            </a:r>
            <a:r>
              <a:rPr lang="ko-KR" altLang="en-US" dirty="0">
                <a:solidFill>
                  <a:srgbClr val="00B0F0"/>
                </a:solidFill>
                <a:latin typeface="+mn-ea"/>
                <a:ea typeface="+mn-ea"/>
              </a:rPr>
              <a:t>타임 타입</a:t>
            </a:r>
            <a:r>
              <a:rPr lang="en-US" altLang="ko-KR" dirty="0">
                <a:solidFill>
                  <a:srgbClr val="00B0F0"/>
                </a:solidFill>
                <a:latin typeface="+mn-ea"/>
                <a:ea typeface="+mn-ea"/>
              </a:rPr>
              <a:t>)</a:t>
            </a: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기간 설정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UI</a:t>
            </a:r>
          </a:p>
        </p:txBody>
      </p:sp>
      <p:sp>
        <p:nvSpPr>
          <p:cNvPr id="152" name="제목 2"/>
          <p:cNvSpPr txBox="1">
            <a:spLocks/>
          </p:cNvSpPr>
          <p:nvPr/>
        </p:nvSpPr>
        <p:spPr bwMode="auto">
          <a:xfrm>
            <a:off x="1760076" y="713572"/>
            <a:ext cx="252018" cy="5790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xtLst/>
        </p:spPr>
        <p:txBody>
          <a:bodyPr lIns="7200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endParaRPr lang="en-US" altLang="ko-KR" sz="800" dirty="0">
              <a:solidFill>
                <a:prstClr val="white"/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208" name="제목 2"/>
          <p:cNvSpPr txBox="1">
            <a:spLocks/>
          </p:cNvSpPr>
          <p:nvPr/>
        </p:nvSpPr>
        <p:spPr bwMode="auto">
          <a:xfrm>
            <a:off x="157986" y="713572"/>
            <a:ext cx="1593351" cy="28005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75000"/>
              </a:schemeClr>
            </a:solidFill>
          </a:ln>
          <a:extLst/>
        </p:spPr>
        <p:txBody>
          <a:bodyPr lIns="7200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r>
              <a:rPr lang="en-US" altLang="ko-KR" sz="80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Board settings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Nanum Gothic" charset="-127"/>
            </a:endParaRPr>
          </a:p>
        </p:txBody>
      </p:sp>
      <p:pic>
        <p:nvPicPr>
          <p:cNvPr id="247" name="그림 2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497" y="788616"/>
            <a:ext cx="132619" cy="146336"/>
          </a:xfrm>
          <a:prstGeom prst="rect">
            <a:avLst/>
          </a:prstGeom>
        </p:spPr>
      </p:pic>
      <p:sp>
        <p:nvSpPr>
          <p:cNvPr id="373" name="직사각형 372"/>
          <p:cNvSpPr/>
          <p:nvPr/>
        </p:nvSpPr>
        <p:spPr>
          <a:xfrm>
            <a:off x="1781343" y="1021903"/>
            <a:ext cx="206902" cy="176793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9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</a:t>
            </a:r>
            <a:endParaRPr lang="ko-KR" altLang="en-US" sz="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148816" y="3737642"/>
            <a:ext cx="1602521" cy="182758"/>
            <a:chOff x="792668" y="3126320"/>
            <a:chExt cx="1603906" cy="182758"/>
          </a:xfrm>
        </p:grpSpPr>
        <p:sp>
          <p:nvSpPr>
            <p:cNvPr id="54" name="제목 2"/>
            <p:cNvSpPr txBox="1">
              <a:spLocks/>
            </p:cNvSpPr>
            <p:nvPr/>
          </p:nvSpPr>
          <p:spPr bwMode="auto">
            <a:xfrm>
              <a:off x="792668" y="3126320"/>
              <a:ext cx="45719" cy="182758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xtLst/>
          </p:spPr>
          <p:txBody>
            <a:bodyPr lIns="144000" tIns="0" rIns="0" bIns="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55" name="제목 2"/>
            <p:cNvSpPr txBox="1">
              <a:spLocks/>
            </p:cNvSpPr>
            <p:nvPr/>
          </p:nvSpPr>
          <p:spPr bwMode="auto">
            <a:xfrm>
              <a:off x="802872" y="3126320"/>
              <a:ext cx="1593702" cy="1827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  <a:extLst/>
          </p:spPr>
          <p:txBody>
            <a:bodyPr lIns="7200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Nanum Gothic" charset="-127"/>
                </a:rPr>
                <a:t>Dashboard</a:t>
              </a:r>
            </a:p>
          </p:txBody>
        </p:sp>
        <p:sp>
          <p:nvSpPr>
            <p:cNvPr id="58" name="삼각형 57"/>
            <p:cNvSpPr/>
            <p:nvPr/>
          </p:nvSpPr>
          <p:spPr>
            <a:xfrm>
              <a:off x="2261848" y="3193242"/>
              <a:ext cx="71966" cy="62040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148816" y="4903188"/>
            <a:ext cx="1602521" cy="182758"/>
            <a:chOff x="792668" y="3126320"/>
            <a:chExt cx="1603906" cy="182758"/>
          </a:xfrm>
        </p:grpSpPr>
        <p:sp>
          <p:nvSpPr>
            <p:cNvPr id="67" name="제목 2"/>
            <p:cNvSpPr txBox="1">
              <a:spLocks/>
            </p:cNvSpPr>
            <p:nvPr/>
          </p:nvSpPr>
          <p:spPr bwMode="auto">
            <a:xfrm>
              <a:off x="792668" y="3126320"/>
              <a:ext cx="45719" cy="182758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xtLst/>
          </p:spPr>
          <p:txBody>
            <a:bodyPr lIns="144000" tIns="0" rIns="0" bIns="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68" name="제목 2"/>
            <p:cNvSpPr txBox="1">
              <a:spLocks/>
            </p:cNvSpPr>
            <p:nvPr/>
          </p:nvSpPr>
          <p:spPr bwMode="auto">
            <a:xfrm>
              <a:off x="802872" y="3126320"/>
              <a:ext cx="1593702" cy="1827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  <a:extLst/>
          </p:spPr>
          <p:txBody>
            <a:bodyPr lIns="7200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Nanum Gothic" charset="-127"/>
                </a:rPr>
                <a:t>Widget</a:t>
              </a:r>
            </a:p>
          </p:txBody>
        </p:sp>
        <p:sp>
          <p:nvSpPr>
            <p:cNvPr id="69" name="삼각형 68"/>
            <p:cNvSpPr/>
            <p:nvPr/>
          </p:nvSpPr>
          <p:spPr>
            <a:xfrm>
              <a:off x="2261848" y="3193242"/>
              <a:ext cx="71966" cy="62040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70" name="모서리가 둥근 직사각형 58"/>
          <p:cNvSpPr/>
          <p:nvPr/>
        </p:nvSpPr>
        <p:spPr>
          <a:xfrm>
            <a:off x="226598" y="3935840"/>
            <a:ext cx="876602" cy="82137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Board</a:t>
            </a:r>
          </a:p>
          <a:p>
            <a:pPr>
              <a:lnSpc>
                <a:spcPct val="200000"/>
              </a:lnSpc>
            </a:pP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⦿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Fit to screen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◎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Fix height </a:t>
            </a:r>
            <a:r>
              <a:rPr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size</a:t>
            </a:r>
          </a:p>
        </p:txBody>
      </p:sp>
      <p:sp>
        <p:nvSpPr>
          <p:cNvPr id="71" name="모서리가 둥근 직사각형 58"/>
          <p:cNvSpPr/>
          <p:nvPr/>
        </p:nvSpPr>
        <p:spPr>
          <a:xfrm>
            <a:off x="226597" y="4580803"/>
            <a:ext cx="1054827" cy="22565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Margin between widgets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1314997" y="4636439"/>
            <a:ext cx="249869" cy="14191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r"/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5</a:t>
            </a:r>
            <a:endParaRPr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4" name="모서리가 둥근 직사각형 58"/>
          <p:cNvSpPr/>
          <p:nvPr/>
        </p:nvSpPr>
        <p:spPr>
          <a:xfrm>
            <a:off x="1572608" y="4677380"/>
            <a:ext cx="177330" cy="10873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/>
          <a:lstStyle/>
          <a:p>
            <a:r>
              <a:rPr lang="en-US" altLang="ko-KR" sz="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px</a:t>
            </a:r>
            <a:endParaRPr lang="en-US" altLang="ko-KR" sz="5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1314997" y="4363029"/>
            <a:ext cx="249869" cy="14191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r"/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900</a:t>
            </a:r>
            <a:endParaRPr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78" name="모서리가 둥근 직사각형 58"/>
          <p:cNvSpPr/>
          <p:nvPr/>
        </p:nvSpPr>
        <p:spPr>
          <a:xfrm>
            <a:off x="1572608" y="4403970"/>
            <a:ext cx="177330" cy="10873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/>
          <a:lstStyle/>
          <a:p>
            <a:r>
              <a:rPr lang="en-US" altLang="ko-KR" sz="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px</a:t>
            </a:r>
            <a:endParaRPr lang="en-US" altLang="ko-KR" sz="5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79" name="Username Box"/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465875" y="4441557"/>
            <a:ext cx="893798" cy="214443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Min : 900px / Max : 2400px</a:t>
            </a:r>
          </a:p>
        </p:txBody>
      </p:sp>
      <p:sp>
        <p:nvSpPr>
          <p:cNvPr id="82" name="모서리가 둥근 직사각형 58"/>
          <p:cNvSpPr/>
          <p:nvPr/>
        </p:nvSpPr>
        <p:spPr>
          <a:xfrm>
            <a:off x="134937" y="3961894"/>
            <a:ext cx="263226" cy="821372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>
              <a:lnSpc>
                <a:spcPct val="200000"/>
              </a:lnSpc>
            </a:pPr>
            <a:r>
              <a:rPr lang="en-US" altLang="ko-KR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(</a:t>
            </a:r>
            <a:r>
              <a:rPr lang="en-US" altLang="ko-KR" sz="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i</a:t>
            </a:r>
            <a:r>
              <a:rPr lang="en-US" altLang="ko-KR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)</a:t>
            </a:r>
          </a:p>
          <a:p>
            <a:pPr>
              <a:lnSpc>
                <a:spcPct val="200000"/>
              </a:lnSpc>
            </a:pPr>
            <a:endParaRPr lang="en-US" altLang="ko-KR" sz="5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  <a:p>
            <a:pPr>
              <a:lnSpc>
                <a:spcPct val="200000"/>
              </a:lnSpc>
            </a:pPr>
            <a:endParaRPr lang="en-US" altLang="ko-KR" sz="5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  <a:p>
            <a:pPr>
              <a:lnSpc>
                <a:spcPct val="200000"/>
              </a:lnSpc>
            </a:pPr>
            <a:endParaRPr lang="en-US" altLang="ko-KR" sz="5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(</a:t>
            </a:r>
            <a:r>
              <a:rPr lang="en-US" altLang="ko-KR" sz="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i</a:t>
            </a:r>
            <a:r>
              <a:rPr lang="en-US" altLang="ko-KR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)</a:t>
            </a:r>
            <a:endParaRPr lang="en-US" altLang="ko-KR" sz="5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" t="6195" r="97195" b="91719"/>
          <a:stretch/>
        </p:blipFill>
        <p:spPr>
          <a:xfrm>
            <a:off x="376853" y="4512705"/>
            <a:ext cx="79911" cy="79911"/>
          </a:xfrm>
          <a:prstGeom prst="rect">
            <a:avLst/>
          </a:prstGeom>
        </p:spPr>
      </p:pic>
      <p:sp>
        <p:nvSpPr>
          <p:cNvPr id="87" name="제목 2"/>
          <p:cNvSpPr txBox="1">
            <a:spLocks/>
          </p:cNvSpPr>
          <p:nvPr/>
        </p:nvSpPr>
        <p:spPr bwMode="auto">
          <a:xfrm>
            <a:off x="157639" y="5079254"/>
            <a:ext cx="1593702" cy="703935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216000" tIns="3600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  <a:buClr>
                <a:srgbClr val="336699"/>
              </a:buClr>
            </a:pP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Widget name</a:t>
            </a:r>
          </a:p>
          <a:p>
            <a:pPr>
              <a:lnSpc>
                <a:spcPct val="200000"/>
              </a:lnSpc>
              <a:buClr>
                <a:srgbClr val="336699"/>
              </a:buClr>
            </a:pP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Legend of chart</a:t>
            </a:r>
          </a:p>
          <a:p>
            <a:pPr>
              <a:lnSpc>
                <a:spcPct val="200000"/>
              </a:lnSpc>
              <a:buClr>
                <a:srgbClr val="336699"/>
              </a:buClr>
            </a:pP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Mini-map of chart</a:t>
            </a:r>
          </a:p>
        </p:txBody>
      </p:sp>
      <p:grpSp>
        <p:nvGrpSpPr>
          <p:cNvPr id="88" name="그룹 87"/>
          <p:cNvGrpSpPr/>
          <p:nvPr/>
        </p:nvGrpSpPr>
        <p:grpSpPr>
          <a:xfrm>
            <a:off x="1533729" y="5562025"/>
            <a:ext cx="127512" cy="67217"/>
            <a:chOff x="9166557" y="1940460"/>
            <a:chExt cx="256866" cy="135404"/>
          </a:xfrm>
        </p:grpSpPr>
        <p:sp>
          <p:nvSpPr>
            <p:cNvPr id="89" name="모서리가 둥근 직사각형 59"/>
            <p:cNvSpPr/>
            <p:nvPr/>
          </p:nvSpPr>
          <p:spPr>
            <a:xfrm>
              <a:off x="9166557" y="1951038"/>
              <a:ext cx="235088" cy="11424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0" rIns="0" bIns="0" rtlCol="0" anchor="ctr"/>
            <a:lstStyle/>
            <a:p>
              <a:endParaRPr lang="ko-KR" altLang="en-US" sz="600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90" name="타원 89"/>
            <p:cNvSpPr/>
            <p:nvPr/>
          </p:nvSpPr>
          <p:spPr>
            <a:xfrm>
              <a:off x="9288019" y="1940460"/>
              <a:ext cx="135404" cy="135404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1533729" y="5188187"/>
            <a:ext cx="127512" cy="67217"/>
            <a:chOff x="9166557" y="1940456"/>
            <a:chExt cx="256866" cy="135404"/>
          </a:xfrm>
          <a:solidFill>
            <a:schemeClr val="bg1">
              <a:lumMod val="95000"/>
            </a:schemeClr>
          </a:solidFill>
        </p:grpSpPr>
        <p:sp>
          <p:nvSpPr>
            <p:cNvPr id="92" name="모서리가 둥근 직사각형 59"/>
            <p:cNvSpPr/>
            <p:nvPr/>
          </p:nvSpPr>
          <p:spPr>
            <a:xfrm>
              <a:off x="9166557" y="1951038"/>
              <a:ext cx="235088" cy="114249"/>
            </a:xfrm>
            <a:prstGeom prst="roundRect">
              <a:avLst>
                <a:gd name="adj" fmla="val 50000"/>
              </a:avLst>
            </a:prstGeom>
            <a:grp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0" rIns="0" bIns="0" rtlCol="0" anchor="ctr"/>
            <a:lstStyle/>
            <a:p>
              <a:endParaRPr lang="ko-KR" altLang="en-US" sz="600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93" name="타원 92"/>
            <p:cNvSpPr/>
            <p:nvPr/>
          </p:nvSpPr>
          <p:spPr>
            <a:xfrm>
              <a:off x="9288018" y="1940456"/>
              <a:ext cx="135405" cy="135404"/>
            </a:xfrm>
            <a:prstGeom prst="ellipse">
              <a:avLst/>
            </a:prstGeom>
            <a:grp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1533729" y="5363238"/>
            <a:ext cx="127512" cy="67217"/>
            <a:chOff x="9166557" y="1940456"/>
            <a:chExt cx="256866" cy="135404"/>
          </a:xfrm>
        </p:grpSpPr>
        <p:sp>
          <p:nvSpPr>
            <p:cNvPr id="95" name="모서리가 둥근 직사각형 59"/>
            <p:cNvSpPr/>
            <p:nvPr/>
          </p:nvSpPr>
          <p:spPr>
            <a:xfrm>
              <a:off x="9166557" y="1951038"/>
              <a:ext cx="235088" cy="11424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0" rIns="0" bIns="0" rtlCol="0" anchor="ctr"/>
            <a:lstStyle/>
            <a:p>
              <a:endParaRPr lang="ko-KR" altLang="en-US" sz="600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96" name="타원 95"/>
            <p:cNvSpPr/>
            <p:nvPr/>
          </p:nvSpPr>
          <p:spPr>
            <a:xfrm>
              <a:off x="9288018" y="1940456"/>
              <a:ext cx="135405" cy="135404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97" name="Username Box"/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325476" y="5998387"/>
            <a:ext cx="1208254" cy="214443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cs typeface="Nanum Gothic" charset="-127"/>
              </a:rPr>
              <a:t>Settings are applied to all widgets</a:t>
            </a:r>
            <a:endParaRPr lang="en-US" sz="500" dirty="0">
              <a:solidFill>
                <a:prstClr val="black">
                  <a:lumMod val="50000"/>
                  <a:lumOff val="50000"/>
                </a:prstClr>
              </a:solidFill>
              <a:latin typeface="+mn-ea"/>
              <a:cs typeface="Nanum Gothic" charset="-127"/>
            </a:endParaRPr>
          </a:p>
        </p:txBody>
      </p:sp>
      <p:pic>
        <p:nvPicPr>
          <p:cNvPr id="103" name="그림 102"/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" t="6195" r="97195" b="91719"/>
          <a:stretch/>
        </p:blipFill>
        <p:spPr>
          <a:xfrm>
            <a:off x="226597" y="6066467"/>
            <a:ext cx="79911" cy="79911"/>
          </a:xfrm>
          <a:prstGeom prst="rect">
            <a:avLst/>
          </a:prstGeom>
        </p:spPr>
      </p:pic>
      <p:pic>
        <p:nvPicPr>
          <p:cNvPr id="140" name="그림 13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6" t="20028" r="46704" b="68623"/>
          <a:stretch/>
        </p:blipFill>
        <p:spPr>
          <a:xfrm>
            <a:off x="189714" y="5333463"/>
            <a:ext cx="179468" cy="167036"/>
          </a:xfrm>
          <a:prstGeom prst="rect">
            <a:avLst/>
          </a:prstGeom>
        </p:spPr>
      </p:pic>
      <p:grpSp>
        <p:nvGrpSpPr>
          <p:cNvPr id="141" name="그룹 140"/>
          <p:cNvGrpSpPr/>
          <p:nvPr/>
        </p:nvGrpSpPr>
        <p:grpSpPr>
          <a:xfrm>
            <a:off x="234877" y="5568017"/>
            <a:ext cx="82484" cy="49548"/>
            <a:chOff x="7202806" y="3041605"/>
            <a:chExt cx="112845" cy="67786"/>
          </a:xfrm>
        </p:grpSpPr>
        <p:sp>
          <p:nvSpPr>
            <p:cNvPr id="142" name="직사각형 141"/>
            <p:cNvSpPr/>
            <p:nvPr/>
          </p:nvSpPr>
          <p:spPr>
            <a:xfrm>
              <a:off x="7208571" y="3051883"/>
              <a:ext cx="107080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 sz="700">
                <a:solidFill>
                  <a:prstClr val="black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7202806" y="3041605"/>
              <a:ext cx="48894" cy="677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 sz="700">
                <a:solidFill>
                  <a:prstClr val="black"/>
                </a:solidFill>
                <a:latin typeface="+mn-ea"/>
                <a:cs typeface="Nanum Gothic" charset="-127"/>
              </a:endParaRPr>
            </a:p>
          </p:txBody>
        </p:sp>
      </p:grpSp>
      <p:pic>
        <p:nvPicPr>
          <p:cNvPr id="144" name="그림 143"/>
          <p:cNvPicPr>
            <a:picLocks noChangeAspect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63" y="5196591"/>
            <a:ext cx="69354" cy="69354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157986" y="6218205"/>
            <a:ext cx="1854108" cy="280058"/>
            <a:chOff x="157986" y="6218205"/>
            <a:chExt cx="1854108" cy="280058"/>
          </a:xfrm>
        </p:grpSpPr>
        <p:grpSp>
          <p:nvGrpSpPr>
            <p:cNvPr id="145" name="그룹 144"/>
            <p:cNvGrpSpPr/>
            <p:nvPr/>
          </p:nvGrpSpPr>
          <p:grpSpPr>
            <a:xfrm>
              <a:off x="157986" y="6218205"/>
              <a:ext cx="1854108" cy="280058"/>
              <a:chOff x="157986" y="6218205"/>
              <a:chExt cx="1854108" cy="280058"/>
            </a:xfrm>
          </p:grpSpPr>
          <p:sp>
            <p:nvSpPr>
              <p:cNvPr id="146" name="제목 2"/>
              <p:cNvSpPr txBox="1">
                <a:spLocks/>
              </p:cNvSpPr>
              <p:nvPr/>
            </p:nvSpPr>
            <p:spPr bwMode="auto">
              <a:xfrm>
                <a:off x="157986" y="6218205"/>
                <a:ext cx="1854108" cy="28005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xtLst/>
            </p:spPr>
            <p:txBody>
              <a:bodyPr lIns="72000" tIns="0" rIns="0" bIns="0" anchor="ctr" anchorCtr="0">
                <a:no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buClr>
                    <a:srgbClr val="336699"/>
                  </a:buClr>
                </a:pPr>
                <a:r>
                  <a:rPr lang="en-US" altLang="ko-KR" sz="800" dirty="0">
                    <a:solidFill>
                      <a:prstClr val="black"/>
                    </a:solidFill>
                    <a:latin typeface="+mn-ea"/>
                    <a:ea typeface="+mn-ea"/>
                    <a:cs typeface="Nanum Gothic" charset="-127"/>
                  </a:rPr>
                  <a:t>       </a:t>
                </a:r>
                <a:r>
                  <a:rPr lang="en-US" altLang="ko-KR" sz="800" dirty="0" err="1">
                    <a:solidFill>
                      <a:prstClr val="black"/>
                    </a:solidFill>
                    <a:latin typeface="+mn-ea"/>
                    <a:ea typeface="+mn-ea"/>
                    <a:cs typeface="Nanum Gothic" charset="-127"/>
                  </a:rPr>
                  <a:t>Datasource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  <a:cs typeface="Nanum Gothic" charset="-127"/>
                </a:endParaRPr>
              </a:p>
            </p:txBody>
          </p:sp>
          <p:pic>
            <p:nvPicPr>
              <p:cNvPr id="147" name="그림 146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363" y="6313922"/>
                <a:ext cx="131608" cy="108372"/>
              </a:xfrm>
              <a:prstGeom prst="rect">
                <a:avLst/>
              </a:prstGeom>
            </p:spPr>
          </p:pic>
        </p:grpSp>
        <p:sp>
          <p:nvSpPr>
            <p:cNvPr id="148" name="L 도형 147"/>
            <p:cNvSpPr/>
            <p:nvPr/>
          </p:nvSpPr>
          <p:spPr>
            <a:xfrm rot="8100000">
              <a:off x="1837197" y="6347501"/>
              <a:ext cx="95570" cy="95570"/>
            </a:xfrm>
            <a:prstGeom prst="corner">
              <a:avLst>
                <a:gd name="adj1" fmla="val 11956"/>
                <a:gd name="adj2" fmla="val 13043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98" name="제목 2"/>
          <p:cNvSpPr txBox="1">
            <a:spLocks/>
          </p:cNvSpPr>
          <p:nvPr/>
        </p:nvSpPr>
        <p:spPr bwMode="auto">
          <a:xfrm>
            <a:off x="-2026335" y="993630"/>
            <a:ext cx="1593702" cy="550999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xtLst/>
        </p:spPr>
        <p:txBody>
          <a:bodyPr lIns="180000" tIns="3600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  <a:buClr>
                <a:srgbClr val="336699"/>
              </a:buClr>
            </a:pP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99" name="제목 2"/>
          <p:cNvSpPr txBox="1">
            <a:spLocks/>
          </p:cNvSpPr>
          <p:nvPr/>
        </p:nvSpPr>
        <p:spPr bwMode="auto">
          <a:xfrm>
            <a:off x="-424369" y="713572"/>
            <a:ext cx="252018" cy="5790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xtLst/>
        </p:spPr>
        <p:txBody>
          <a:bodyPr lIns="7200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endParaRPr lang="en-US" altLang="ko-KR" sz="800" dirty="0">
              <a:solidFill>
                <a:prstClr val="white"/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100" name="제목 2"/>
          <p:cNvSpPr txBox="1">
            <a:spLocks/>
          </p:cNvSpPr>
          <p:nvPr/>
        </p:nvSpPr>
        <p:spPr bwMode="auto">
          <a:xfrm>
            <a:off x="-2026459" y="713572"/>
            <a:ext cx="1593351" cy="28005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75000"/>
              </a:schemeClr>
            </a:solidFill>
          </a:ln>
          <a:extLst/>
        </p:spPr>
        <p:txBody>
          <a:bodyPr lIns="7200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r>
              <a:rPr lang="en-US" altLang="ko-KR" sz="80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Board settings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Nanum Gothic" charset="-127"/>
            </a:endParaRPr>
          </a:p>
        </p:txBody>
      </p:sp>
      <p:grpSp>
        <p:nvGrpSpPr>
          <p:cNvPr id="101" name="그룹 100"/>
          <p:cNvGrpSpPr/>
          <p:nvPr/>
        </p:nvGrpSpPr>
        <p:grpSpPr>
          <a:xfrm rot="10800000">
            <a:off x="-353469" y="1303632"/>
            <a:ext cx="121206" cy="99007"/>
            <a:chOff x="4612159" y="975341"/>
            <a:chExt cx="1016959" cy="830701"/>
          </a:xfrm>
          <a:solidFill>
            <a:schemeClr val="tx1"/>
          </a:solidFill>
        </p:grpSpPr>
        <p:sp>
          <p:nvSpPr>
            <p:cNvPr id="102" name="타원 101"/>
            <p:cNvSpPr/>
            <p:nvPr/>
          </p:nvSpPr>
          <p:spPr>
            <a:xfrm>
              <a:off x="5014259" y="975341"/>
              <a:ext cx="201719" cy="201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  <p:grpSp>
          <p:nvGrpSpPr>
            <p:cNvPr id="104" name="그룹 103"/>
            <p:cNvGrpSpPr/>
            <p:nvPr/>
          </p:nvGrpSpPr>
          <p:grpSpPr>
            <a:xfrm>
              <a:off x="4832791" y="1289832"/>
              <a:ext cx="584906" cy="201719"/>
              <a:chOff x="4832791" y="1753520"/>
              <a:chExt cx="584906" cy="201719"/>
            </a:xfrm>
            <a:grpFill/>
          </p:grpSpPr>
          <p:sp>
            <p:nvSpPr>
              <p:cNvPr id="109" name="타원 108"/>
              <p:cNvSpPr/>
              <p:nvPr/>
            </p:nvSpPr>
            <p:spPr>
              <a:xfrm>
                <a:off x="4832791" y="1753520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110" name="타원 109"/>
              <p:cNvSpPr/>
              <p:nvPr/>
            </p:nvSpPr>
            <p:spPr>
              <a:xfrm>
                <a:off x="5215978" y="1753520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+mn-ea"/>
                  <a:cs typeface="Nanum Gothic" charset="-127"/>
                </a:endParaRPr>
              </a:p>
            </p:txBody>
          </p:sp>
        </p:grpSp>
        <p:grpSp>
          <p:nvGrpSpPr>
            <p:cNvPr id="105" name="그룹 104"/>
            <p:cNvGrpSpPr/>
            <p:nvPr/>
          </p:nvGrpSpPr>
          <p:grpSpPr>
            <a:xfrm>
              <a:off x="4612159" y="1604323"/>
              <a:ext cx="1016959" cy="201719"/>
              <a:chOff x="4612159" y="2063335"/>
              <a:chExt cx="1016959" cy="201719"/>
            </a:xfrm>
            <a:grpFill/>
          </p:grpSpPr>
          <p:sp>
            <p:nvSpPr>
              <p:cNvPr id="106" name="타원 105"/>
              <p:cNvSpPr/>
              <p:nvPr/>
            </p:nvSpPr>
            <p:spPr>
              <a:xfrm>
                <a:off x="5019779" y="2063335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107" name="타원 106"/>
              <p:cNvSpPr/>
              <p:nvPr/>
            </p:nvSpPr>
            <p:spPr>
              <a:xfrm>
                <a:off x="4612159" y="2063335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108" name="타원 107"/>
              <p:cNvSpPr/>
              <p:nvPr/>
            </p:nvSpPr>
            <p:spPr>
              <a:xfrm>
                <a:off x="5427399" y="2063335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+mn-ea"/>
                  <a:cs typeface="Nanum Gothic" charset="-127"/>
                </a:endParaRPr>
              </a:p>
            </p:txBody>
          </p:sp>
        </p:grpSp>
      </p:grpSp>
      <p:pic>
        <p:nvPicPr>
          <p:cNvPr id="111" name="그림 1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948" y="788616"/>
            <a:ext cx="132619" cy="146336"/>
          </a:xfrm>
          <a:prstGeom prst="rect">
            <a:avLst/>
          </a:prstGeom>
        </p:spPr>
      </p:pic>
      <p:grpSp>
        <p:nvGrpSpPr>
          <p:cNvPr id="112" name="그룹 111"/>
          <p:cNvGrpSpPr/>
          <p:nvPr/>
        </p:nvGrpSpPr>
        <p:grpSpPr>
          <a:xfrm>
            <a:off x="-383498" y="1799137"/>
            <a:ext cx="169035" cy="169035"/>
            <a:chOff x="5486400" y="2819400"/>
            <a:chExt cx="1219200" cy="1219200"/>
          </a:xfrm>
        </p:grpSpPr>
        <p:pic>
          <p:nvPicPr>
            <p:cNvPr id="113" name="그림 11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2819400"/>
              <a:ext cx="1219200" cy="1219200"/>
            </a:xfrm>
            <a:prstGeom prst="rect">
              <a:avLst/>
            </a:prstGeom>
          </p:spPr>
        </p:pic>
        <p:pic>
          <p:nvPicPr>
            <p:cNvPr id="114" name="그림 113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9621" y="3305594"/>
              <a:ext cx="552030" cy="552030"/>
            </a:xfrm>
            <a:prstGeom prst="rect">
              <a:avLst/>
            </a:prstGeom>
          </p:spPr>
        </p:pic>
      </p:grpSp>
      <p:sp>
        <p:nvSpPr>
          <p:cNvPr id="115" name="직사각형 114"/>
          <p:cNvSpPr/>
          <p:nvPr/>
        </p:nvSpPr>
        <p:spPr>
          <a:xfrm>
            <a:off x="-403102" y="1021903"/>
            <a:ext cx="206902" cy="176793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9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</a:t>
            </a:r>
            <a:endParaRPr lang="ko-KR" altLang="en-US" sz="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4561" y="1508777"/>
            <a:ext cx="126662" cy="1125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cxnSp>
        <p:nvCxnSpPr>
          <p:cNvPr id="117" name="직선 연결선[R] 116"/>
          <p:cNvCxnSpPr/>
          <p:nvPr/>
        </p:nvCxnSpPr>
        <p:spPr>
          <a:xfrm>
            <a:off x="-391378" y="1722636"/>
            <a:ext cx="18488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십자형[C] 117"/>
          <p:cNvSpPr/>
          <p:nvPr/>
        </p:nvSpPr>
        <p:spPr>
          <a:xfrm>
            <a:off x="-585631" y="809183"/>
            <a:ext cx="90303" cy="90303"/>
          </a:xfrm>
          <a:prstGeom prst="plus">
            <a:avLst>
              <a:gd name="adj" fmla="val 43762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-403102" y="1780203"/>
            <a:ext cx="206902" cy="206902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grpSp>
        <p:nvGrpSpPr>
          <p:cNvPr id="120" name="그룹 119"/>
          <p:cNvGrpSpPr/>
          <p:nvPr/>
        </p:nvGrpSpPr>
        <p:grpSpPr>
          <a:xfrm>
            <a:off x="-2035629" y="992260"/>
            <a:ext cx="1602521" cy="182758"/>
            <a:chOff x="792668" y="3126320"/>
            <a:chExt cx="1603906" cy="182758"/>
          </a:xfrm>
        </p:grpSpPr>
        <p:sp>
          <p:nvSpPr>
            <p:cNvPr id="121" name="제목 2"/>
            <p:cNvSpPr txBox="1">
              <a:spLocks/>
            </p:cNvSpPr>
            <p:nvPr/>
          </p:nvSpPr>
          <p:spPr bwMode="auto">
            <a:xfrm>
              <a:off x="792668" y="3126320"/>
              <a:ext cx="45719" cy="182758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xtLst/>
          </p:spPr>
          <p:txBody>
            <a:bodyPr lIns="144000" tIns="0" rIns="0" bIns="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122" name="제목 2"/>
            <p:cNvSpPr txBox="1">
              <a:spLocks/>
            </p:cNvSpPr>
            <p:nvPr/>
          </p:nvSpPr>
          <p:spPr bwMode="auto">
            <a:xfrm>
              <a:off x="802872" y="3126320"/>
              <a:ext cx="1593702" cy="1827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  <a:extLst/>
          </p:spPr>
          <p:txBody>
            <a:bodyPr lIns="7200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Nanum Gothic" charset="-127"/>
                </a:rPr>
                <a:t>Dashboard</a:t>
              </a:r>
            </a:p>
          </p:txBody>
        </p:sp>
        <p:sp>
          <p:nvSpPr>
            <p:cNvPr id="123" name="삼각형 122"/>
            <p:cNvSpPr/>
            <p:nvPr/>
          </p:nvSpPr>
          <p:spPr>
            <a:xfrm>
              <a:off x="2261848" y="3193242"/>
              <a:ext cx="71966" cy="62040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124" name="그룹 123"/>
          <p:cNvGrpSpPr/>
          <p:nvPr/>
        </p:nvGrpSpPr>
        <p:grpSpPr>
          <a:xfrm>
            <a:off x="-2035629" y="2392212"/>
            <a:ext cx="1602521" cy="182758"/>
            <a:chOff x="792668" y="3126320"/>
            <a:chExt cx="1603906" cy="182758"/>
          </a:xfrm>
        </p:grpSpPr>
        <p:sp>
          <p:nvSpPr>
            <p:cNvPr id="125" name="제목 2"/>
            <p:cNvSpPr txBox="1">
              <a:spLocks/>
            </p:cNvSpPr>
            <p:nvPr/>
          </p:nvSpPr>
          <p:spPr bwMode="auto">
            <a:xfrm>
              <a:off x="792668" y="3126320"/>
              <a:ext cx="45719" cy="182758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xtLst/>
          </p:spPr>
          <p:txBody>
            <a:bodyPr lIns="144000" tIns="0" rIns="0" bIns="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126" name="제목 2"/>
            <p:cNvSpPr txBox="1">
              <a:spLocks/>
            </p:cNvSpPr>
            <p:nvPr/>
          </p:nvSpPr>
          <p:spPr bwMode="auto">
            <a:xfrm>
              <a:off x="802872" y="3126320"/>
              <a:ext cx="1593702" cy="1827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  <a:extLst/>
          </p:spPr>
          <p:txBody>
            <a:bodyPr lIns="7200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Nanum Gothic" charset="-127"/>
                </a:rPr>
                <a:t>Widget</a:t>
              </a:r>
            </a:p>
          </p:txBody>
        </p:sp>
        <p:sp>
          <p:nvSpPr>
            <p:cNvPr id="127" name="삼각형 126"/>
            <p:cNvSpPr/>
            <p:nvPr/>
          </p:nvSpPr>
          <p:spPr>
            <a:xfrm>
              <a:off x="2261848" y="3193242"/>
              <a:ext cx="71966" cy="62040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128" name="모서리가 둥근 직사각형 58"/>
          <p:cNvSpPr/>
          <p:nvPr/>
        </p:nvSpPr>
        <p:spPr>
          <a:xfrm>
            <a:off x="-1957847" y="1190458"/>
            <a:ext cx="876602" cy="82137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Board</a:t>
            </a:r>
          </a:p>
          <a:p>
            <a:pPr>
              <a:lnSpc>
                <a:spcPct val="200000"/>
              </a:lnSpc>
            </a:pP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⦿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Fit to screen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◎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Fix height </a:t>
            </a:r>
            <a:r>
              <a:rPr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size</a:t>
            </a:r>
          </a:p>
        </p:txBody>
      </p:sp>
      <p:sp>
        <p:nvSpPr>
          <p:cNvPr id="129" name="모서리가 둥근 직사각형 58"/>
          <p:cNvSpPr/>
          <p:nvPr/>
        </p:nvSpPr>
        <p:spPr>
          <a:xfrm>
            <a:off x="-1957848" y="1835421"/>
            <a:ext cx="1054827" cy="22565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Margin between widgets</a:t>
            </a:r>
          </a:p>
        </p:txBody>
      </p:sp>
      <p:sp>
        <p:nvSpPr>
          <p:cNvPr id="130" name="직사각형 129"/>
          <p:cNvSpPr/>
          <p:nvPr/>
        </p:nvSpPr>
        <p:spPr>
          <a:xfrm>
            <a:off x="-869448" y="1891057"/>
            <a:ext cx="249869" cy="14191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r"/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5</a:t>
            </a:r>
            <a:endParaRPr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31" name="모서리가 둥근 직사각형 58"/>
          <p:cNvSpPr/>
          <p:nvPr/>
        </p:nvSpPr>
        <p:spPr>
          <a:xfrm>
            <a:off x="-611837" y="1931998"/>
            <a:ext cx="177330" cy="10873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/>
          <a:lstStyle/>
          <a:p>
            <a:r>
              <a:rPr lang="en-US" altLang="ko-KR" sz="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px</a:t>
            </a:r>
            <a:endParaRPr lang="en-US" altLang="ko-KR" sz="5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32" name="타원 131"/>
          <p:cNvSpPr/>
          <p:nvPr/>
        </p:nvSpPr>
        <p:spPr>
          <a:xfrm>
            <a:off x="-2115504" y="1246858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+mn-ea"/>
                <a:cs typeface="Nanum Gothic" charset="-127"/>
              </a:rPr>
              <a:t>1</a:t>
            </a:r>
            <a:endParaRPr lang="ko-KR" altLang="en-US" sz="600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133" name="타원 132"/>
          <p:cNvSpPr/>
          <p:nvPr/>
        </p:nvSpPr>
        <p:spPr>
          <a:xfrm>
            <a:off x="-2115504" y="1907310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+mn-ea"/>
                <a:cs typeface="Nanum Gothic" charset="-127"/>
              </a:rPr>
              <a:t>2</a:t>
            </a:r>
            <a:endParaRPr lang="ko-KR" altLang="en-US" sz="600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-869448" y="1617647"/>
            <a:ext cx="249869" cy="14191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r"/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900</a:t>
            </a:r>
            <a:endParaRPr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35" name="모서리가 둥근 직사각형 58"/>
          <p:cNvSpPr/>
          <p:nvPr/>
        </p:nvSpPr>
        <p:spPr>
          <a:xfrm>
            <a:off x="-611837" y="1658588"/>
            <a:ext cx="177330" cy="10873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t"/>
          <a:lstStyle/>
          <a:p>
            <a:r>
              <a:rPr lang="en-US" altLang="ko-KR" sz="5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px</a:t>
            </a:r>
            <a:endParaRPr lang="en-US" altLang="ko-KR" sz="5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36" name="Username Box"/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-1718570" y="1696175"/>
            <a:ext cx="893798" cy="214443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Min : 900px / Max : 2400px</a:t>
            </a:r>
          </a:p>
        </p:txBody>
      </p:sp>
      <p:sp>
        <p:nvSpPr>
          <p:cNvPr id="137" name="제목 2"/>
          <p:cNvSpPr txBox="1">
            <a:spLocks/>
          </p:cNvSpPr>
          <p:nvPr/>
        </p:nvSpPr>
        <p:spPr bwMode="auto">
          <a:xfrm>
            <a:off x="-2100323" y="2041758"/>
            <a:ext cx="1330489" cy="257378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216000" tIns="3600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r>
              <a:rPr lang="en-US" altLang="ko-KR" sz="6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Datasource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 sync. interval</a:t>
            </a:r>
          </a:p>
        </p:txBody>
      </p:sp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32" t="7299" r="54683" b="84694"/>
          <a:stretch/>
        </p:blipFill>
        <p:spPr>
          <a:xfrm>
            <a:off x="-1994731" y="2137595"/>
            <a:ext cx="104286" cy="93506"/>
          </a:xfrm>
          <a:prstGeom prst="rect">
            <a:avLst/>
          </a:prstGeom>
        </p:spPr>
      </p:pic>
      <p:sp>
        <p:nvSpPr>
          <p:cNvPr id="139" name="모서리가 둥근 직사각형 58"/>
          <p:cNvSpPr/>
          <p:nvPr/>
        </p:nvSpPr>
        <p:spPr>
          <a:xfrm>
            <a:off x="-2049508" y="1216512"/>
            <a:ext cx="263226" cy="821372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>
              <a:lnSpc>
                <a:spcPct val="200000"/>
              </a:lnSpc>
            </a:pPr>
            <a:r>
              <a:rPr lang="en-US" altLang="ko-KR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(</a:t>
            </a:r>
            <a:r>
              <a:rPr lang="en-US" altLang="ko-KR" sz="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i</a:t>
            </a:r>
            <a:r>
              <a:rPr lang="en-US" altLang="ko-KR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)</a:t>
            </a:r>
          </a:p>
          <a:p>
            <a:pPr>
              <a:lnSpc>
                <a:spcPct val="200000"/>
              </a:lnSpc>
            </a:pPr>
            <a:endParaRPr lang="en-US" altLang="ko-KR" sz="5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  <a:p>
            <a:pPr>
              <a:lnSpc>
                <a:spcPct val="200000"/>
              </a:lnSpc>
            </a:pPr>
            <a:endParaRPr lang="en-US" altLang="ko-KR" sz="5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  <a:p>
            <a:pPr>
              <a:lnSpc>
                <a:spcPct val="200000"/>
              </a:lnSpc>
            </a:pPr>
            <a:endParaRPr lang="en-US" altLang="ko-KR" sz="5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(</a:t>
            </a:r>
            <a:r>
              <a:rPr lang="en-US" altLang="ko-KR" sz="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i</a:t>
            </a:r>
            <a:r>
              <a:rPr lang="en-US" altLang="ko-KR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)</a:t>
            </a:r>
            <a:endParaRPr lang="en-US" altLang="ko-KR" sz="5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pic>
        <p:nvPicPr>
          <p:cNvPr id="149" name="그림 148"/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" t="6195" r="97195" b="91719"/>
          <a:stretch/>
        </p:blipFill>
        <p:spPr>
          <a:xfrm>
            <a:off x="-1807592" y="1767323"/>
            <a:ext cx="79911" cy="79911"/>
          </a:xfrm>
          <a:prstGeom prst="rect">
            <a:avLst/>
          </a:prstGeom>
        </p:spPr>
      </p:pic>
      <p:sp>
        <p:nvSpPr>
          <p:cNvPr id="150" name="직사각형 149"/>
          <p:cNvSpPr/>
          <p:nvPr/>
        </p:nvSpPr>
        <p:spPr>
          <a:xfrm>
            <a:off x="-869448" y="2127202"/>
            <a:ext cx="402089" cy="14191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6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10 sec.</a:t>
            </a:r>
          </a:p>
        </p:txBody>
      </p:sp>
      <p:sp>
        <p:nvSpPr>
          <p:cNvPr id="153" name="삼각형 152"/>
          <p:cNvSpPr/>
          <p:nvPr/>
        </p:nvSpPr>
        <p:spPr>
          <a:xfrm rot="10800000">
            <a:off x="-556173" y="2174873"/>
            <a:ext cx="70415" cy="60702"/>
          </a:xfrm>
          <a:prstGeom prst="triangle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54" name="타원 153"/>
          <p:cNvSpPr/>
          <p:nvPr/>
        </p:nvSpPr>
        <p:spPr>
          <a:xfrm>
            <a:off x="-2115504" y="2135779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+mn-ea"/>
                <a:cs typeface="Nanum Gothic" charset="-127"/>
              </a:rPr>
              <a:t>3</a:t>
            </a:r>
            <a:endParaRPr lang="ko-KR" altLang="en-US" sz="600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155" name="제목 2"/>
          <p:cNvSpPr txBox="1">
            <a:spLocks/>
          </p:cNvSpPr>
          <p:nvPr/>
        </p:nvSpPr>
        <p:spPr bwMode="auto">
          <a:xfrm>
            <a:off x="-2026806" y="2568278"/>
            <a:ext cx="1593702" cy="703935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216000" tIns="3600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  <a:buClr>
                <a:srgbClr val="336699"/>
              </a:buClr>
            </a:pP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Title</a:t>
            </a:r>
          </a:p>
          <a:p>
            <a:pPr>
              <a:lnSpc>
                <a:spcPct val="200000"/>
              </a:lnSpc>
              <a:buClr>
                <a:srgbClr val="336699"/>
              </a:buClr>
            </a:pP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Legend of chart</a:t>
            </a:r>
          </a:p>
          <a:p>
            <a:pPr>
              <a:lnSpc>
                <a:spcPct val="200000"/>
              </a:lnSpc>
              <a:buClr>
                <a:srgbClr val="336699"/>
              </a:buClr>
            </a:pP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Mini-map of chart</a:t>
            </a:r>
          </a:p>
        </p:txBody>
      </p:sp>
      <p:grpSp>
        <p:nvGrpSpPr>
          <p:cNvPr id="156" name="그룹 155"/>
          <p:cNvGrpSpPr/>
          <p:nvPr/>
        </p:nvGrpSpPr>
        <p:grpSpPr>
          <a:xfrm>
            <a:off x="-650716" y="3051049"/>
            <a:ext cx="127512" cy="67217"/>
            <a:chOff x="9166557" y="1940460"/>
            <a:chExt cx="256866" cy="135404"/>
          </a:xfrm>
        </p:grpSpPr>
        <p:sp>
          <p:nvSpPr>
            <p:cNvPr id="157" name="모서리가 둥근 직사각형 59"/>
            <p:cNvSpPr/>
            <p:nvPr/>
          </p:nvSpPr>
          <p:spPr>
            <a:xfrm>
              <a:off x="9166557" y="1951038"/>
              <a:ext cx="235088" cy="11424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0" rIns="0" bIns="0" rtlCol="0" anchor="ctr"/>
            <a:lstStyle/>
            <a:p>
              <a:endParaRPr lang="ko-KR" altLang="en-US" sz="600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58" name="타원 157"/>
            <p:cNvSpPr/>
            <p:nvPr/>
          </p:nvSpPr>
          <p:spPr>
            <a:xfrm>
              <a:off x="9288019" y="1940460"/>
              <a:ext cx="135404" cy="135404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159" name="그룹 158"/>
          <p:cNvGrpSpPr/>
          <p:nvPr/>
        </p:nvGrpSpPr>
        <p:grpSpPr>
          <a:xfrm>
            <a:off x="-650716" y="2677211"/>
            <a:ext cx="127512" cy="67217"/>
            <a:chOff x="9166557" y="1940456"/>
            <a:chExt cx="256866" cy="135404"/>
          </a:xfrm>
          <a:solidFill>
            <a:schemeClr val="bg1">
              <a:lumMod val="95000"/>
            </a:schemeClr>
          </a:solidFill>
        </p:grpSpPr>
        <p:sp>
          <p:nvSpPr>
            <p:cNvPr id="160" name="모서리가 둥근 직사각형 59"/>
            <p:cNvSpPr/>
            <p:nvPr/>
          </p:nvSpPr>
          <p:spPr>
            <a:xfrm>
              <a:off x="9166557" y="1951038"/>
              <a:ext cx="235088" cy="114249"/>
            </a:xfrm>
            <a:prstGeom prst="roundRect">
              <a:avLst>
                <a:gd name="adj" fmla="val 50000"/>
              </a:avLst>
            </a:prstGeom>
            <a:grp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0" rIns="0" bIns="0" rtlCol="0" anchor="ctr"/>
            <a:lstStyle/>
            <a:p>
              <a:endParaRPr lang="ko-KR" altLang="en-US" sz="600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61" name="타원 160"/>
            <p:cNvSpPr/>
            <p:nvPr/>
          </p:nvSpPr>
          <p:spPr>
            <a:xfrm>
              <a:off x="9288018" y="1940456"/>
              <a:ext cx="135405" cy="135404"/>
            </a:xfrm>
            <a:prstGeom prst="ellipse">
              <a:avLst/>
            </a:prstGeom>
            <a:grp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-650716" y="2852262"/>
            <a:ext cx="127512" cy="67217"/>
            <a:chOff x="9166557" y="1940456"/>
            <a:chExt cx="256866" cy="135404"/>
          </a:xfrm>
        </p:grpSpPr>
        <p:sp>
          <p:nvSpPr>
            <p:cNvPr id="163" name="모서리가 둥근 직사각형 59"/>
            <p:cNvSpPr/>
            <p:nvPr/>
          </p:nvSpPr>
          <p:spPr>
            <a:xfrm>
              <a:off x="9166557" y="1951038"/>
              <a:ext cx="235088" cy="11424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0" rIns="0" bIns="0" rtlCol="0" anchor="ctr"/>
            <a:lstStyle/>
            <a:p>
              <a:endParaRPr lang="ko-KR" altLang="en-US" sz="600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64" name="타원 163"/>
            <p:cNvSpPr/>
            <p:nvPr/>
          </p:nvSpPr>
          <p:spPr>
            <a:xfrm>
              <a:off x="9288018" y="1940456"/>
              <a:ext cx="135405" cy="135404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165" name="Username Box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-1858970" y="3145409"/>
            <a:ext cx="1537567" cy="214443"/>
          </a:xfrm>
          <a:prstGeom prst="rect">
            <a:avLst/>
          </a:prstGeom>
          <a:noFill/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  <a:cs typeface="Nanum Gothic" charset="-127"/>
              </a:rPr>
              <a:t>Settings are applied to all widgets</a:t>
            </a:r>
            <a:endParaRPr lang="en-US" sz="500" dirty="0">
              <a:solidFill>
                <a:prstClr val="black">
                  <a:lumMod val="50000"/>
                  <a:lumOff val="50000"/>
                </a:prstClr>
              </a:solidFill>
              <a:latin typeface="+mn-ea"/>
              <a:cs typeface="Nanum Gothic" charset="-127"/>
            </a:endParaRPr>
          </a:p>
        </p:txBody>
      </p:sp>
      <p:pic>
        <p:nvPicPr>
          <p:cNvPr id="166" name="그림 165"/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" t="6195" r="97195" b="91719"/>
          <a:stretch/>
        </p:blipFill>
        <p:spPr>
          <a:xfrm>
            <a:off x="-1957848" y="3213489"/>
            <a:ext cx="79911" cy="79911"/>
          </a:xfrm>
          <a:prstGeom prst="rect">
            <a:avLst/>
          </a:prstGeom>
        </p:spPr>
      </p:pic>
      <p:pic>
        <p:nvPicPr>
          <p:cNvPr id="167" name="그림 16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6" t="20028" r="46704" b="68623"/>
          <a:stretch/>
        </p:blipFill>
        <p:spPr>
          <a:xfrm>
            <a:off x="-1994731" y="2822487"/>
            <a:ext cx="179468" cy="167036"/>
          </a:xfrm>
          <a:prstGeom prst="rect">
            <a:avLst/>
          </a:prstGeom>
        </p:spPr>
      </p:pic>
      <p:grpSp>
        <p:nvGrpSpPr>
          <p:cNvPr id="168" name="그룹 167"/>
          <p:cNvGrpSpPr/>
          <p:nvPr/>
        </p:nvGrpSpPr>
        <p:grpSpPr>
          <a:xfrm>
            <a:off x="-1949568" y="3057041"/>
            <a:ext cx="82484" cy="49548"/>
            <a:chOff x="7202806" y="3041605"/>
            <a:chExt cx="112845" cy="67786"/>
          </a:xfrm>
        </p:grpSpPr>
        <p:sp>
          <p:nvSpPr>
            <p:cNvPr id="169" name="직사각형 168"/>
            <p:cNvSpPr/>
            <p:nvPr/>
          </p:nvSpPr>
          <p:spPr>
            <a:xfrm>
              <a:off x="7208571" y="3051883"/>
              <a:ext cx="107080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 sz="700">
                <a:solidFill>
                  <a:prstClr val="black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7202806" y="3041605"/>
              <a:ext cx="48894" cy="677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 sz="700">
                <a:solidFill>
                  <a:prstClr val="black"/>
                </a:solidFill>
                <a:latin typeface="+mn-ea"/>
                <a:cs typeface="Nanum Gothic" charset="-127"/>
              </a:endParaRPr>
            </a:p>
          </p:txBody>
        </p:sp>
      </p:grpSp>
      <p:pic>
        <p:nvPicPr>
          <p:cNvPr id="171" name="그림 170"/>
          <p:cNvPicPr>
            <a:picLocks noChangeAspect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0082" y="2685615"/>
            <a:ext cx="69354" cy="69354"/>
          </a:xfrm>
          <a:prstGeom prst="rect">
            <a:avLst/>
          </a:prstGeom>
        </p:spPr>
      </p:pic>
      <p:grpSp>
        <p:nvGrpSpPr>
          <p:cNvPr id="172" name="그룹 171"/>
          <p:cNvGrpSpPr/>
          <p:nvPr/>
        </p:nvGrpSpPr>
        <p:grpSpPr>
          <a:xfrm>
            <a:off x="-2026459" y="6218205"/>
            <a:ext cx="1854108" cy="280058"/>
            <a:chOff x="157986" y="6218205"/>
            <a:chExt cx="1854108" cy="280058"/>
          </a:xfrm>
        </p:grpSpPr>
        <p:grpSp>
          <p:nvGrpSpPr>
            <p:cNvPr id="173" name="그룹 172"/>
            <p:cNvGrpSpPr/>
            <p:nvPr/>
          </p:nvGrpSpPr>
          <p:grpSpPr>
            <a:xfrm>
              <a:off x="157986" y="6218205"/>
              <a:ext cx="1854108" cy="280058"/>
              <a:chOff x="157986" y="6218205"/>
              <a:chExt cx="1854108" cy="280058"/>
            </a:xfrm>
          </p:grpSpPr>
          <p:sp>
            <p:nvSpPr>
              <p:cNvPr id="175" name="제목 2"/>
              <p:cNvSpPr txBox="1">
                <a:spLocks/>
              </p:cNvSpPr>
              <p:nvPr/>
            </p:nvSpPr>
            <p:spPr bwMode="auto">
              <a:xfrm>
                <a:off x="157986" y="6218205"/>
                <a:ext cx="1854108" cy="28005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xtLst/>
            </p:spPr>
            <p:txBody>
              <a:bodyPr lIns="72000" tIns="0" rIns="0" bIns="0" anchor="ctr" anchorCtr="0">
                <a:no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buClr>
                    <a:srgbClr val="336699"/>
                  </a:buClr>
                </a:pPr>
                <a:r>
                  <a:rPr lang="en-US" altLang="ko-KR" sz="800" dirty="0">
                    <a:solidFill>
                      <a:prstClr val="black"/>
                    </a:solidFill>
                    <a:latin typeface="+mn-ea"/>
                    <a:ea typeface="+mn-ea"/>
                    <a:cs typeface="Nanum Gothic" charset="-127"/>
                  </a:rPr>
                  <a:t>       </a:t>
                </a:r>
                <a:r>
                  <a:rPr lang="en-US" altLang="ko-KR" sz="800" dirty="0" err="1">
                    <a:solidFill>
                      <a:prstClr val="black"/>
                    </a:solidFill>
                    <a:latin typeface="+mn-ea"/>
                    <a:ea typeface="+mn-ea"/>
                    <a:cs typeface="Nanum Gothic" charset="-127"/>
                  </a:rPr>
                  <a:t>Datasource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  <a:cs typeface="Nanum Gothic" charset="-127"/>
                </a:endParaRPr>
              </a:p>
            </p:txBody>
          </p:sp>
          <p:pic>
            <p:nvPicPr>
              <p:cNvPr id="176" name="그림 175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363" y="6313922"/>
                <a:ext cx="131608" cy="108372"/>
              </a:xfrm>
              <a:prstGeom prst="rect">
                <a:avLst/>
              </a:prstGeom>
            </p:spPr>
          </p:pic>
        </p:grpSp>
        <p:sp>
          <p:nvSpPr>
            <p:cNvPr id="174" name="L 도형 173"/>
            <p:cNvSpPr/>
            <p:nvPr/>
          </p:nvSpPr>
          <p:spPr>
            <a:xfrm rot="8100000">
              <a:off x="1837197" y="6347501"/>
              <a:ext cx="95570" cy="95570"/>
            </a:xfrm>
            <a:prstGeom prst="corner">
              <a:avLst>
                <a:gd name="adj1" fmla="val 11956"/>
                <a:gd name="adj2" fmla="val 13043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177" name="그룹 176"/>
          <p:cNvGrpSpPr/>
          <p:nvPr/>
        </p:nvGrpSpPr>
        <p:grpSpPr>
          <a:xfrm>
            <a:off x="148816" y="994848"/>
            <a:ext cx="1602521" cy="182758"/>
            <a:chOff x="792668" y="3126320"/>
            <a:chExt cx="1603906" cy="182758"/>
          </a:xfrm>
        </p:grpSpPr>
        <p:sp>
          <p:nvSpPr>
            <p:cNvPr id="178" name="제목 2"/>
            <p:cNvSpPr txBox="1">
              <a:spLocks/>
            </p:cNvSpPr>
            <p:nvPr/>
          </p:nvSpPr>
          <p:spPr bwMode="auto">
            <a:xfrm>
              <a:off x="792668" y="3126320"/>
              <a:ext cx="45719" cy="182758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xtLst/>
          </p:spPr>
          <p:txBody>
            <a:bodyPr lIns="144000" tIns="0" rIns="0" bIns="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179" name="제목 2"/>
            <p:cNvSpPr txBox="1">
              <a:spLocks/>
            </p:cNvSpPr>
            <p:nvPr/>
          </p:nvSpPr>
          <p:spPr bwMode="auto">
            <a:xfrm>
              <a:off x="802872" y="3126320"/>
              <a:ext cx="1593702" cy="1827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  <a:extLst/>
          </p:spPr>
          <p:txBody>
            <a:bodyPr lIns="7200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Nanum Gothic" charset="-127"/>
                </a:rPr>
                <a:t>Data range</a:t>
              </a:r>
              <a:endPara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180" name="삼각형 179"/>
            <p:cNvSpPr/>
            <p:nvPr/>
          </p:nvSpPr>
          <p:spPr>
            <a:xfrm>
              <a:off x="2261848" y="3193242"/>
              <a:ext cx="71966" cy="62040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8109855" y="3687002"/>
            <a:ext cx="138323" cy="940588"/>
            <a:chOff x="8120113" y="1039452"/>
            <a:chExt cx="138323" cy="940588"/>
          </a:xfrm>
        </p:grpSpPr>
        <p:grpSp>
          <p:nvGrpSpPr>
            <p:cNvPr id="183" name="그룹 182"/>
            <p:cNvGrpSpPr/>
            <p:nvPr/>
          </p:nvGrpSpPr>
          <p:grpSpPr>
            <a:xfrm>
              <a:off x="8130924" y="1039452"/>
              <a:ext cx="127512" cy="67217"/>
              <a:chOff x="9166557" y="1940456"/>
              <a:chExt cx="256866" cy="135404"/>
            </a:xfrm>
          </p:grpSpPr>
          <p:sp>
            <p:nvSpPr>
              <p:cNvPr id="184" name="모서리가 둥근 직사각형 59"/>
              <p:cNvSpPr/>
              <p:nvPr/>
            </p:nvSpPr>
            <p:spPr>
              <a:xfrm>
                <a:off x="9166557" y="1951038"/>
                <a:ext cx="235088" cy="11424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0" rIns="0" bIns="0" rtlCol="0" anchor="ctr"/>
              <a:lstStyle/>
              <a:p>
                <a:endParaRPr lang="ko-KR" altLang="en-US" sz="6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85" name="타원 184"/>
              <p:cNvSpPr/>
              <p:nvPr/>
            </p:nvSpPr>
            <p:spPr>
              <a:xfrm>
                <a:off x="9288018" y="1940456"/>
                <a:ext cx="135405" cy="135404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187" name="그룹 186"/>
            <p:cNvGrpSpPr/>
            <p:nvPr/>
          </p:nvGrpSpPr>
          <p:grpSpPr>
            <a:xfrm>
              <a:off x="8135913" y="1470887"/>
              <a:ext cx="116701" cy="67217"/>
              <a:chOff x="9166557" y="1940456"/>
              <a:chExt cx="235088" cy="135404"/>
            </a:xfrm>
          </p:grpSpPr>
          <p:sp>
            <p:nvSpPr>
              <p:cNvPr id="188" name="모서리가 둥근 직사각형 59"/>
              <p:cNvSpPr/>
              <p:nvPr/>
            </p:nvSpPr>
            <p:spPr>
              <a:xfrm>
                <a:off x="9166557" y="1951038"/>
                <a:ext cx="235088" cy="114249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0" rIns="0" bIns="0" rtlCol="0" anchor="ctr"/>
              <a:lstStyle/>
              <a:p>
                <a:endParaRPr lang="ko-KR" altLang="en-US" sz="6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89" name="타원 188"/>
              <p:cNvSpPr/>
              <p:nvPr/>
            </p:nvSpPr>
            <p:spPr>
              <a:xfrm>
                <a:off x="9166557" y="1940456"/>
                <a:ext cx="135405" cy="135404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190" name="그룹 189"/>
            <p:cNvGrpSpPr/>
            <p:nvPr/>
          </p:nvGrpSpPr>
          <p:grpSpPr>
            <a:xfrm>
              <a:off x="8120113" y="1912823"/>
              <a:ext cx="127512" cy="67217"/>
              <a:chOff x="9166557" y="1940456"/>
              <a:chExt cx="256866" cy="135404"/>
            </a:xfrm>
            <a:solidFill>
              <a:schemeClr val="bg1">
                <a:lumMod val="95000"/>
              </a:schemeClr>
            </a:solidFill>
          </p:grpSpPr>
          <p:sp>
            <p:nvSpPr>
              <p:cNvPr id="191" name="모서리가 둥근 직사각형 190"/>
              <p:cNvSpPr/>
              <p:nvPr/>
            </p:nvSpPr>
            <p:spPr>
              <a:xfrm>
                <a:off x="9166557" y="1951038"/>
                <a:ext cx="235088" cy="114249"/>
              </a:xfrm>
              <a:prstGeom prst="roundRect">
                <a:avLst>
                  <a:gd name="adj" fmla="val 50000"/>
                </a:avLst>
              </a:prstGeom>
              <a:grpFill/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0" rIns="0" bIns="0" rtlCol="0" anchor="ctr"/>
              <a:lstStyle/>
              <a:p>
                <a:endParaRPr lang="ko-KR" altLang="en-US" sz="6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92" name="타원 191"/>
              <p:cNvSpPr/>
              <p:nvPr/>
            </p:nvSpPr>
            <p:spPr>
              <a:xfrm>
                <a:off x="9288018" y="1940456"/>
                <a:ext cx="135405" cy="135404"/>
              </a:xfrm>
              <a:prstGeom prst="ellipse">
                <a:avLst/>
              </a:prstGeom>
              <a:grpFill/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</p:grpSp>
      <p:sp>
        <p:nvSpPr>
          <p:cNvPr id="193" name="타원 192"/>
          <p:cNvSpPr/>
          <p:nvPr/>
        </p:nvSpPr>
        <p:spPr>
          <a:xfrm>
            <a:off x="48464" y="101187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4" name="타원 193"/>
          <p:cNvSpPr/>
          <p:nvPr/>
        </p:nvSpPr>
        <p:spPr>
          <a:xfrm>
            <a:off x="38709" y="3764019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5" name="타원 194"/>
          <p:cNvSpPr/>
          <p:nvPr/>
        </p:nvSpPr>
        <p:spPr>
          <a:xfrm>
            <a:off x="38709" y="493337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1" name="직사각형 210"/>
          <p:cNvSpPr/>
          <p:nvPr/>
        </p:nvSpPr>
        <p:spPr>
          <a:xfrm>
            <a:off x="8153235" y="5122890"/>
            <a:ext cx="519782" cy="237762"/>
          </a:xfrm>
          <a:prstGeom prst="rect">
            <a:avLst/>
          </a:prstGeom>
          <a:noFill/>
          <a:ln w="63500">
            <a:solidFill>
              <a:srgbClr val="00B0F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grpSp>
        <p:nvGrpSpPr>
          <p:cNvPr id="216" name="그룹 215"/>
          <p:cNvGrpSpPr/>
          <p:nvPr/>
        </p:nvGrpSpPr>
        <p:grpSpPr>
          <a:xfrm>
            <a:off x="157639" y="5614092"/>
            <a:ext cx="1503602" cy="377375"/>
            <a:chOff x="84122" y="2902083"/>
            <a:chExt cx="1503602" cy="377375"/>
          </a:xfrm>
        </p:grpSpPr>
        <p:sp>
          <p:nvSpPr>
            <p:cNvPr id="217" name="제목 2"/>
            <p:cNvSpPr txBox="1">
              <a:spLocks/>
            </p:cNvSpPr>
            <p:nvPr/>
          </p:nvSpPr>
          <p:spPr bwMode="auto">
            <a:xfrm>
              <a:off x="84122" y="2902083"/>
              <a:ext cx="1330489" cy="257378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lIns="216000" tIns="3600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buClr>
                  <a:srgbClr val="336699"/>
                </a:buClr>
              </a:pPr>
              <a:r>
                <a:rPr lang="en-US" altLang="ko-KR" sz="6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Nanum Gothic" charset="-127"/>
                </a:rPr>
                <a:t>Datasource</a:t>
              </a:r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ea typeface="+mn-ea"/>
                  <a:cs typeface="Nanum Gothic" charset="-127"/>
                </a:rPr>
                <a:t> sync. interval</a:t>
              </a:r>
            </a:p>
          </p:txBody>
        </p:sp>
        <p:pic>
          <p:nvPicPr>
            <p:cNvPr id="218" name="그림 217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232" t="7299" r="54683" b="84694"/>
            <a:stretch/>
          </p:blipFill>
          <p:spPr>
            <a:xfrm>
              <a:off x="157549" y="3011880"/>
              <a:ext cx="104286" cy="93506"/>
            </a:xfrm>
            <a:prstGeom prst="rect">
              <a:avLst/>
            </a:prstGeom>
          </p:spPr>
        </p:pic>
        <p:sp>
          <p:nvSpPr>
            <p:cNvPr id="219" name="직사각형 218"/>
            <p:cNvSpPr/>
            <p:nvPr/>
          </p:nvSpPr>
          <p:spPr>
            <a:xfrm>
              <a:off x="292454" y="3137544"/>
              <a:ext cx="1295270" cy="14191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10 sec.</a:t>
              </a:r>
            </a:p>
          </p:txBody>
        </p:sp>
        <p:sp>
          <p:nvSpPr>
            <p:cNvPr id="221" name="삼각형 220"/>
            <p:cNvSpPr/>
            <p:nvPr/>
          </p:nvSpPr>
          <p:spPr>
            <a:xfrm rot="10800000">
              <a:off x="1483199" y="3185215"/>
              <a:ext cx="70415" cy="60702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306" name="직사각형 305"/>
          <p:cNvSpPr/>
          <p:nvPr/>
        </p:nvSpPr>
        <p:spPr>
          <a:xfrm>
            <a:off x="4388522" y="1377891"/>
            <a:ext cx="1468191" cy="15484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(No time filtering)</a:t>
            </a:r>
          </a:p>
        </p:txBody>
      </p:sp>
      <p:sp>
        <p:nvSpPr>
          <p:cNvPr id="307" name="직사각형 306"/>
          <p:cNvSpPr/>
          <p:nvPr/>
        </p:nvSpPr>
        <p:spPr>
          <a:xfrm>
            <a:off x="4358424" y="2785386"/>
            <a:ext cx="1496172" cy="11229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600">
                <a:solidFill>
                  <a:schemeClr val="tx1"/>
                </a:solidFill>
                <a:latin typeface="+mn-ea"/>
                <a:cs typeface="Nanum Gothic" charset="-127"/>
              </a:rPr>
              <a:t>Current</a:t>
            </a:r>
            <a:endParaRPr kumimoji="1" lang="en-US" altLang="ko-KR" sz="600" kern="12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grpSp>
        <p:nvGrpSpPr>
          <p:cNvPr id="308" name="그룹 307"/>
          <p:cNvGrpSpPr/>
          <p:nvPr/>
        </p:nvGrpSpPr>
        <p:grpSpPr>
          <a:xfrm>
            <a:off x="4386525" y="2409577"/>
            <a:ext cx="1468071" cy="142123"/>
            <a:chOff x="3633165" y="1841556"/>
            <a:chExt cx="2685598" cy="182004"/>
          </a:xfrm>
        </p:grpSpPr>
        <p:sp>
          <p:nvSpPr>
            <p:cNvPr id="309" name="모서리가 둥근 직사각형 308"/>
            <p:cNvSpPr/>
            <p:nvPr/>
          </p:nvSpPr>
          <p:spPr>
            <a:xfrm>
              <a:off x="3633165" y="1841556"/>
              <a:ext cx="51376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6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D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10" name="모서리가 둥근 직사각형 309"/>
            <p:cNvSpPr/>
            <p:nvPr/>
          </p:nvSpPr>
          <p:spPr>
            <a:xfrm>
              <a:off x="4176124" y="1841556"/>
              <a:ext cx="51376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W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11" name="모서리가 둥근 직사각형 310"/>
            <p:cNvSpPr/>
            <p:nvPr/>
          </p:nvSpPr>
          <p:spPr>
            <a:xfrm>
              <a:off x="4719083" y="1841556"/>
              <a:ext cx="51376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M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12" name="모서리가 둥근 직사각형 311"/>
            <p:cNvSpPr/>
            <p:nvPr/>
          </p:nvSpPr>
          <p:spPr>
            <a:xfrm>
              <a:off x="5262042" y="1841556"/>
              <a:ext cx="51376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Q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13" name="모서리가 둥근 직사각형 312"/>
            <p:cNvSpPr/>
            <p:nvPr/>
          </p:nvSpPr>
          <p:spPr>
            <a:xfrm>
              <a:off x="5805000" y="1841556"/>
              <a:ext cx="51376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Y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314" name="직사각형 313"/>
          <p:cNvSpPr/>
          <p:nvPr/>
        </p:nvSpPr>
        <p:spPr>
          <a:xfrm>
            <a:off x="4358424" y="2266812"/>
            <a:ext cx="1496172" cy="11229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Previous</a:t>
            </a:r>
            <a:endParaRPr kumimoji="1" lang="en-US" altLang="ko-KR" sz="600" kern="12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315" name="모서리가 둥근 직사각형 314"/>
          <p:cNvSpPr/>
          <p:nvPr/>
        </p:nvSpPr>
        <p:spPr>
          <a:xfrm>
            <a:off x="4386525" y="2579085"/>
            <a:ext cx="1256915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Last </a:t>
            </a:r>
            <a:endParaRPr lang="ko-KR" altLang="en-US" sz="600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316" name="직사각형 315"/>
          <p:cNvSpPr/>
          <p:nvPr/>
        </p:nvSpPr>
        <p:spPr>
          <a:xfrm>
            <a:off x="4358424" y="3125713"/>
            <a:ext cx="1496172" cy="11229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Next</a:t>
            </a:r>
            <a:endParaRPr kumimoji="1" lang="en-US" altLang="ko-KR" sz="600" kern="12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grpSp>
        <p:nvGrpSpPr>
          <p:cNvPr id="317" name="그룹 316"/>
          <p:cNvGrpSpPr/>
          <p:nvPr/>
        </p:nvGrpSpPr>
        <p:grpSpPr>
          <a:xfrm>
            <a:off x="4668410" y="2596806"/>
            <a:ext cx="945672" cy="155242"/>
            <a:chOff x="2083358" y="3864181"/>
            <a:chExt cx="1163934" cy="155242"/>
          </a:xfrm>
          <a:solidFill>
            <a:schemeClr val="bg1">
              <a:lumMod val="95000"/>
            </a:schemeClr>
          </a:solidFill>
        </p:grpSpPr>
        <p:sp>
          <p:nvSpPr>
            <p:cNvPr id="318" name="모서리가 둥근 직사각형 58"/>
            <p:cNvSpPr/>
            <p:nvPr/>
          </p:nvSpPr>
          <p:spPr>
            <a:xfrm>
              <a:off x="2083358" y="3864181"/>
              <a:ext cx="529981" cy="155242"/>
            </a:xfrm>
            <a:prstGeom prst="roundRect">
              <a:avLst>
                <a:gd name="adj" fmla="val 18736"/>
              </a:avLst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r"/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1</a:t>
              </a:r>
              <a:endPara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19" name="모서리가 둥근 직사각형 58"/>
            <p:cNvSpPr/>
            <p:nvPr/>
          </p:nvSpPr>
          <p:spPr>
            <a:xfrm>
              <a:off x="2634043" y="3864181"/>
              <a:ext cx="613249" cy="155242"/>
            </a:xfrm>
            <a:prstGeom prst="roundRect">
              <a:avLst>
                <a:gd name="adj" fmla="val 18736"/>
              </a:avLst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Year     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▼</a:t>
              </a:r>
            </a:p>
          </p:txBody>
        </p:sp>
      </p:grpSp>
      <p:sp>
        <p:nvSpPr>
          <p:cNvPr id="320" name="모서리가 둥근 직사각형 319"/>
          <p:cNvSpPr/>
          <p:nvPr/>
        </p:nvSpPr>
        <p:spPr>
          <a:xfrm>
            <a:off x="4386525" y="3457637"/>
            <a:ext cx="1256915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Next</a:t>
            </a:r>
            <a:endParaRPr lang="ko-KR" altLang="en-US" sz="600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grpSp>
        <p:nvGrpSpPr>
          <p:cNvPr id="321" name="그룹 320"/>
          <p:cNvGrpSpPr/>
          <p:nvPr/>
        </p:nvGrpSpPr>
        <p:grpSpPr>
          <a:xfrm>
            <a:off x="4667867" y="3475358"/>
            <a:ext cx="946215" cy="155242"/>
            <a:chOff x="2083358" y="3864181"/>
            <a:chExt cx="1163934" cy="155242"/>
          </a:xfrm>
          <a:solidFill>
            <a:schemeClr val="bg1">
              <a:lumMod val="95000"/>
            </a:schemeClr>
          </a:solidFill>
        </p:grpSpPr>
        <p:sp>
          <p:nvSpPr>
            <p:cNvPr id="322" name="모서리가 둥근 직사각형 58"/>
            <p:cNvSpPr/>
            <p:nvPr/>
          </p:nvSpPr>
          <p:spPr>
            <a:xfrm>
              <a:off x="2083358" y="3864181"/>
              <a:ext cx="529981" cy="155242"/>
            </a:xfrm>
            <a:prstGeom prst="roundRect">
              <a:avLst>
                <a:gd name="adj" fmla="val 18736"/>
              </a:avLst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r"/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1</a:t>
              </a:r>
              <a:endPara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23" name="모서리가 둥근 직사각형 322"/>
            <p:cNvSpPr/>
            <p:nvPr/>
          </p:nvSpPr>
          <p:spPr>
            <a:xfrm>
              <a:off x="2634043" y="3864181"/>
              <a:ext cx="613249" cy="155242"/>
            </a:xfrm>
            <a:prstGeom prst="roundRect">
              <a:avLst>
                <a:gd name="adj" fmla="val 18736"/>
              </a:avLst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Year     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▼</a:t>
              </a:r>
            </a:p>
          </p:txBody>
        </p:sp>
      </p:grpSp>
      <p:sp>
        <p:nvSpPr>
          <p:cNvPr id="324" name="직사각형 323"/>
          <p:cNvSpPr/>
          <p:nvPr/>
        </p:nvSpPr>
        <p:spPr>
          <a:xfrm>
            <a:off x="4388522" y="2077926"/>
            <a:ext cx="1468191" cy="15263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2017 Q4</a:t>
            </a:r>
          </a:p>
        </p:txBody>
      </p:sp>
      <p:grpSp>
        <p:nvGrpSpPr>
          <p:cNvPr id="325" name="그룹 324"/>
          <p:cNvGrpSpPr/>
          <p:nvPr/>
        </p:nvGrpSpPr>
        <p:grpSpPr>
          <a:xfrm>
            <a:off x="4386525" y="1219453"/>
            <a:ext cx="1472031" cy="151261"/>
            <a:chOff x="4465184" y="1361650"/>
            <a:chExt cx="501426" cy="132138"/>
          </a:xfrm>
        </p:grpSpPr>
        <p:sp>
          <p:nvSpPr>
            <p:cNvPr id="326" name="직사각형 325"/>
            <p:cNvSpPr/>
            <p:nvPr/>
          </p:nvSpPr>
          <p:spPr>
            <a:xfrm>
              <a:off x="4465184" y="1361650"/>
              <a:ext cx="167142" cy="13213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✓(</a:t>
              </a:r>
              <a:r>
                <a:rPr kumimoji="1" lang="en-US" altLang="ko-KR" sz="600" dirty="0" err="1">
                  <a:solidFill>
                    <a:schemeClr val="bg1"/>
                  </a:solidFill>
                  <a:latin typeface="+mn-ea"/>
                  <a:cs typeface="Nanum Gothic" charset="-127"/>
                </a:rPr>
                <a:t>i</a:t>
              </a:r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) All time</a:t>
              </a:r>
            </a:p>
          </p:txBody>
        </p:sp>
        <p:sp>
          <p:nvSpPr>
            <p:cNvPr id="327" name="직사각형 326"/>
            <p:cNvSpPr/>
            <p:nvPr/>
          </p:nvSpPr>
          <p:spPr>
            <a:xfrm>
              <a:off x="4632326" y="1361650"/>
              <a:ext cx="167142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(</a:t>
              </a:r>
              <a:r>
                <a:rPr kumimoji="1" lang="en-US" altLang="ko-KR" sz="600" dirty="0" err="1">
                  <a:solidFill>
                    <a:schemeClr val="tx1"/>
                  </a:solidFill>
                  <a:latin typeface="+mn-ea"/>
                  <a:cs typeface="Nanum Gothic" charset="-127"/>
                </a:rPr>
                <a:t>i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) Relative</a:t>
              </a:r>
            </a:p>
          </p:txBody>
        </p:sp>
        <p:sp>
          <p:nvSpPr>
            <p:cNvPr id="328" name="직사각형 327"/>
            <p:cNvSpPr/>
            <p:nvPr/>
          </p:nvSpPr>
          <p:spPr>
            <a:xfrm>
              <a:off x="4799468" y="1361650"/>
              <a:ext cx="167142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(</a:t>
              </a:r>
              <a:r>
                <a:rPr kumimoji="1" lang="en-US" altLang="ko-KR" sz="600" dirty="0" err="1">
                  <a:solidFill>
                    <a:schemeClr val="tx1"/>
                  </a:solidFill>
                  <a:latin typeface="+mn-ea"/>
                  <a:cs typeface="Nanum Gothic" charset="-127"/>
                </a:rPr>
                <a:t>i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) Specific</a:t>
              </a:r>
            </a:p>
          </p:txBody>
        </p:sp>
      </p:grpSp>
      <p:grpSp>
        <p:nvGrpSpPr>
          <p:cNvPr id="329" name="그룹 328"/>
          <p:cNvGrpSpPr/>
          <p:nvPr/>
        </p:nvGrpSpPr>
        <p:grpSpPr>
          <a:xfrm>
            <a:off x="4382565" y="1918515"/>
            <a:ext cx="1472031" cy="151261"/>
            <a:chOff x="4465184" y="1361650"/>
            <a:chExt cx="501426" cy="132138"/>
          </a:xfrm>
        </p:grpSpPr>
        <p:sp>
          <p:nvSpPr>
            <p:cNvPr id="330" name="직사각형 329"/>
            <p:cNvSpPr/>
            <p:nvPr/>
          </p:nvSpPr>
          <p:spPr>
            <a:xfrm>
              <a:off x="4465184" y="1361650"/>
              <a:ext cx="167142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(</a:t>
              </a:r>
              <a:r>
                <a:rPr kumimoji="1" lang="en-US" altLang="ko-KR" sz="600" dirty="0" err="1">
                  <a:solidFill>
                    <a:schemeClr val="tx1"/>
                  </a:solidFill>
                  <a:latin typeface="+mn-ea"/>
                  <a:cs typeface="Nanum Gothic" charset="-127"/>
                </a:rPr>
                <a:t>i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) All time</a:t>
              </a:r>
            </a:p>
          </p:txBody>
        </p:sp>
        <p:sp>
          <p:nvSpPr>
            <p:cNvPr id="331" name="직사각형 330"/>
            <p:cNvSpPr/>
            <p:nvPr/>
          </p:nvSpPr>
          <p:spPr>
            <a:xfrm>
              <a:off x="4632326" y="1361650"/>
              <a:ext cx="167142" cy="13213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✓(</a:t>
              </a:r>
              <a:r>
                <a:rPr kumimoji="1" lang="en-US" altLang="ko-KR" sz="600" dirty="0" err="1">
                  <a:solidFill>
                    <a:schemeClr val="bg1"/>
                  </a:solidFill>
                  <a:latin typeface="+mn-ea"/>
                  <a:cs typeface="Nanum Gothic" charset="-127"/>
                </a:rPr>
                <a:t>i</a:t>
              </a:r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) Relative</a:t>
              </a:r>
            </a:p>
          </p:txBody>
        </p:sp>
        <p:sp>
          <p:nvSpPr>
            <p:cNvPr id="332" name="직사각형 331"/>
            <p:cNvSpPr/>
            <p:nvPr/>
          </p:nvSpPr>
          <p:spPr>
            <a:xfrm>
              <a:off x="4799468" y="1361650"/>
              <a:ext cx="167142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(</a:t>
              </a:r>
              <a:r>
                <a:rPr kumimoji="1" lang="en-US" altLang="ko-KR" sz="600" dirty="0" err="1">
                  <a:solidFill>
                    <a:schemeClr val="tx1"/>
                  </a:solidFill>
                  <a:latin typeface="+mn-ea"/>
                  <a:cs typeface="Nanum Gothic" charset="-127"/>
                </a:rPr>
                <a:t>i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) Specific</a:t>
              </a:r>
            </a:p>
          </p:txBody>
        </p:sp>
      </p:grpSp>
      <p:grpSp>
        <p:nvGrpSpPr>
          <p:cNvPr id="333" name="그룹 332"/>
          <p:cNvGrpSpPr/>
          <p:nvPr/>
        </p:nvGrpSpPr>
        <p:grpSpPr>
          <a:xfrm>
            <a:off x="4386525" y="2943350"/>
            <a:ext cx="1468071" cy="142123"/>
            <a:chOff x="3633165" y="1841556"/>
            <a:chExt cx="2685598" cy="182004"/>
          </a:xfrm>
        </p:grpSpPr>
        <p:sp>
          <p:nvSpPr>
            <p:cNvPr id="334" name="모서리가 둥근 직사각형 333"/>
            <p:cNvSpPr/>
            <p:nvPr/>
          </p:nvSpPr>
          <p:spPr>
            <a:xfrm>
              <a:off x="3633165" y="1841556"/>
              <a:ext cx="51376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6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D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35" name="모서리가 둥근 직사각형 334"/>
            <p:cNvSpPr/>
            <p:nvPr/>
          </p:nvSpPr>
          <p:spPr>
            <a:xfrm>
              <a:off x="4176124" y="1841556"/>
              <a:ext cx="51376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W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36" name="모서리가 둥근 직사각형 335"/>
            <p:cNvSpPr/>
            <p:nvPr/>
          </p:nvSpPr>
          <p:spPr>
            <a:xfrm>
              <a:off x="4719083" y="1841556"/>
              <a:ext cx="51376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M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37" name="모서리가 둥근 직사각형 336"/>
            <p:cNvSpPr/>
            <p:nvPr/>
          </p:nvSpPr>
          <p:spPr>
            <a:xfrm>
              <a:off x="5262042" y="1841556"/>
              <a:ext cx="51376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Q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38" name="모서리가 둥근 직사각형 337"/>
            <p:cNvSpPr/>
            <p:nvPr/>
          </p:nvSpPr>
          <p:spPr>
            <a:xfrm>
              <a:off x="5805000" y="1841556"/>
              <a:ext cx="51376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Y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339" name="그룹 338"/>
          <p:cNvGrpSpPr/>
          <p:nvPr/>
        </p:nvGrpSpPr>
        <p:grpSpPr>
          <a:xfrm>
            <a:off x="4386525" y="3280273"/>
            <a:ext cx="1468071" cy="142123"/>
            <a:chOff x="3633165" y="1841556"/>
            <a:chExt cx="2685598" cy="182004"/>
          </a:xfrm>
        </p:grpSpPr>
        <p:sp>
          <p:nvSpPr>
            <p:cNvPr id="340" name="모서리가 둥근 직사각형 339"/>
            <p:cNvSpPr/>
            <p:nvPr/>
          </p:nvSpPr>
          <p:spPr>
            <a:xfrm>
              <a:off x="3633165" y="1841556"/>
              <a:ext cx="51376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6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D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41" name="모서리가 둥근 직사각형 340"/>
            <p:cNvSpPr/>
            <p:nvPr/>
          </p:nvSpPr>
          <p:spPr>
            <a:xfrm>
              <a:off x="4176124" y="1841556"/>
              <a:ext cx="51376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W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42" name="모서리가 둥근 직사각형 341"/>
            <p:cNvSpPr/>
            <p:nvPr/>
          </p:nvSpPr>
          <p:spPr>
            <a:xfrm>
              <a:off x="4719083" y="1841556"/>
              <a:ext cx="51376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M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43" name="모서리가 둥근 직사각형 342"/>
            <p:cNvSpPr/>
            <p:nvPr/>
          </p:nvSpPr>
          <p:spPr>
            <a:xfrm>
              <a:off x="5262042" y="1841556"/>
              <a:ext cx="51376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Q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44" name="모서리가 둥근 직사각형 343"/>
            <p:cNvSpPr/>
            <p:nvPr/>
          </p:nvSpPr>
          <p:spPr>
            <a:xfrm>
              <a:off x="5805000" y="1841556"/>
              <a:ext cx="51376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Y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345" name="그룹 344"/>
          <p:cNvGrpSpPr/>
          <p:nvPr/>
        </p:nvGrpSpPr>
        <p:grpSpPr>
          <a:xfrm>
            <a:off x="4382565" y="4048686"/>
            <a:ext cx="1529097" cy="916523"/>
            <a:chOff x="1525398" y="3793533"/>
            <a:chExt cx="1529097" cy="916523"/>
          </a:xfrm>
        </p:grpSpPr>
        <p:grpSp>
          <p:nvGrpSpPr>
            <p:cNvPr id="349" name="그룹 348"/>
            <p:cNvGrpSpPr/>
            <p:nvPr/>
          </p:nvGrpSpPr>
          <p:grpSpPr>
            <a:xfrm>
              <a:off x="1525398" y="3793533"/>
              <a:ext cx="1504647" cy="151261"/>
              <a:chOff x="4465184" y="1361650"/>
              <a:chExt cx="501426" cy="132138"/>
            </a:xfrm>
          </p:grpSpPr>
          <p:sp>
            <p:nvSpPr>
              <p:cNvPr id="360" name="직사각형 359"/>
              <p:cNvSpPr/>
              <p:nvPr/>
            </p:nvSpPr>
            <p:spPr>
              <a:xfrm>
                <a:off x="4465184" y="1361650"/>
                <a:ext cx="167142" cy="1321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tx1"/>
                    </a:solidFill>
                    <a:latin typeface="+mn-ea"/>
                    <a:cs typeface="Nanum Gothic" charset="-127"/>
                  </a:rPr>
                  <a:t>(</a:t>
                </a:r>
                <a:r>
                  <a:rPr kumimoji="1" lang="en-US" altLang="ko-KR" sz="600" dirty="0" err="1">
                    <a:solidFill>
                      <a:schemeClr val="tx1"/>
                    </a:solidFill>
                    <a:latin typeface="+mn-ea"/>
                    <a:cs typeface="Nanum Gothic" charset="-127"/>
                  </a:rPr>
                  <a:t>i</a:t>
                </a:r>
                <a:r>
                  <a:rPr kumimoji="1" lang="en-US" altLang="ko-KR" sz="600" dirty="0">
                    <a:solidFill>
                      <a:schemeClr val="tx1"/>
                    </a:solidFill>
                    <a:latin typeface="+mn-ea"/>
                    <a:cs typeface="Nanum Gothic" charset="-127"/>
                  </a:rPr>
                  <a:t>) All time</a:t>
                </a:r>
              </a:p>
            </p:txBody>
          </p:sp>
          <p:sp>
            <p:nvSpPr>
              <p:cNvPr id="361" name="직사각형 360"/>
              <p:cNvSpPr/>
              <p:nvPr/>
            </p:nvSpPr>
            <p:spPr>
              <a:xfrm>
                <a:off x="4632326" y="1361650"/>
                <a:ext cx="167142" cy="1321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tx1"/>
                    </a:solidFill>
                    <a:latin typeface="+mn-ea"/>
                    <a:cs typeface="Nanum Gothic" charset="-127"/>
                  </a:rPr>
                  <a:t>(</a:t>
                </a:r>
                <a:r>
                  <a:rPr kumimoji="1" lang="en-US" altLang="ko-KR" sz="600" dirty="0" err="1">
                    <a:solidFill>
                      <a:schemeClr val="tx1"/>
                    </a:solidFill>
                    <a:latin typeface="+mn-ea"/>
                    <a:cs typeface="Nanum Gothic" charset="-127"/>
                  </a:rPr>
                  <a:t>i</a:t>
                </a:r>
                <a:r>
                  <a:rPr kumimoji="1" lang="en-US" altLang="ko-KR" sz="600" dirty="0">
                    <a:solidFill>
                      <a:schemeClr val="tx1"/>
                    </a:solidFill>
                    <a:latin typeface="+mn-ea"/>
                    <a:cs typeface="Nanum Gothic" charset="-127"/>
                  </a:rPr>
                  <a:t>) Relative</a:t>
                </a:r>
              </a:p>
            </p:txBody>
          </p:sp>
          <p:sp>
            <p:nvSpPr>
              <p:cNvPr id="362" name="직사각형 361"/>
              <p:cNvSpPr/>
              <p:nvPr/>
            </p:nvSpPr>
            <p:spPr>
              <a:xfrm>
                <a:off x="4799468" y="1361650"/>
                <a:ext cx="167142" cy="13213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bg1"/>
                    </a:solidFill>
                    <a:latin typeface="+mn-ea"/>
                    <a:cs typeface="Nanum Gothic" charset="-127"/>
                  </a:rPr>
                  <a:t>✓(</a:t>
                </a:r>
                <a:r>
                  <a:rPr kumimoji="1" lang="en-US" altLang="ko-KR" sz="600" dirty="0" err="1">
                    <a:solidFill>
                      <a:schemeClr val="bg1"/>
                    </a:solidFill>
                    <a:latin typeface="+mn-ea"/>
                    <a:cs typeface="Nanum Gothic" charset="-127"/>
                  </a:rPr>
                  <a:t>i</a:t>
                </a:r>
                <a:r>
                  <a:rPr kumimoji="1" lang="en-US" altLang="ko-KR" sz="600" dirty="0">
                    <a:solidFill>
                      <a:schemeClr val="bg1"/>
                    </a:solidFill>
                    <a:latin typeface="+mn-ea"/>
                    <a:cs typeface="Nanum Gothic" charset="-127"/>
                  </a:rPr>
                  <a:t>) Specific</a:t>
                </a:r>
              </a:p>
            </p:txBody>
          </p:sp>
        </p:grpSp>
        <p:sp>
          <p:nvSpPr>
            <p:cNvPr id="350" name="제목 2"/>
            <p:cNvSpPr txBox="1">
              <a:spLocks/>
            </p:cNvSpPr>
            <p:nvPr/>
          </p:nvSpPr>
          <p:spPr bwMode="auto">
            <a:xfrm>
              <a:off x="1856723" y="4143946"/>
              <a:ext cx="406935" cy="111695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1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☐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Earliest</a:t>
              </a:r>
            </a:p>
          </p:txBody>
        </p:sp>
        <p:sp>
          <p:nvSpPr>
            <p:cNvPr id="351" name="모서리가 둥근 직사각형 58"/>
            <p:cNvSpPr/>
            <p:nvPr/>
          </p:nvSpPr>
          <p:spPr>
            <a:xfrm>
              <a:off x="1857801" y="4020935"/>
              <a:ext cx="590126" cy="142829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pPr algn="ctr"/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1980-01-01</a:t>
              </a:r>
              <a:endPara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52" name="모서리가 둥근 직사각형 58"/>
            <p:cNvSpPr/>
            <p:nvPr/>
          </p:nvSpPr>
          <p:spPr>
            <a:xfrm>
              <a:off x="2456148" y="4020935"/>
              <a:ext cx="590126" cy="142829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06:15</a:t>
              </a:r>
              <a:endPara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53" name="모서리가 둥근 직사각형 352"/>
            <p:cNvSpPr/>
            <p:nvPr/>
          </p:nvSpPr>
          <p:spPr>
            <a:xfrm>
              <a:off x="1573757" y="4526211"/>
              <a:ext cx="1305751" cy="183845"/>
            </a:xfrm>
            <a:prstGeom prst="roundRect">
              <a:avLst>
                <a:gd name="adj" fmla="val 13523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6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Add period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 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 </a:t>
              </a:r>
              <a:r>
                <a:rPr lang="en-US" altLang="ko-KR" sz="6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Delete last period</a:t>
              </a:r>
              <a:endParaRPr kumimoji="1" lang="ko-KR" altLang="en-US" sz="14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54" name="직사각형 353"/>
            <p:cNvSpPr/>
            <p:nvPr/>
          </p:nvSpPr>
          <p:spPr>
            <a:xfrm>
              <a:off x="1582546" y="4026662"/>
              <a:ext cx="228460" cy="112299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altLang="ko-KR" sz="600">
                  <a:solidFill>
                    <a:schemeClr val="bg1">
                      <a:lumMod val="50000"/>
                    </a:schemeClr>
                  </a:solidFill>
                  <a:latin typeface="+mn-ea"/>
                  <a:cs typeface="Nanum Gothic" charset="-127"/>
                </a:rPr>
                <a:t>From</a:t>
              </a:r>
              <a:endParaRPr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55" name="제목 2"/>
            <p:cNvSpPr txBox="1">
              <a:spLocks/>
            </p:cNvSpPr>
            <p:nvPr/>
          </p:nvSpPr>
          <p:spPr bwMode="auto">
            <a:xfrm>
              <a:off x="1878826" y="4433339"/>
              <a:ext cx="406935" cy="111695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wrap="none" lIns="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☐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 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Nanum Gothic" charset="-127"/>
                </a:rPr>
                <a:t>Latest</a:t>
              </a:r>
            </a:p>
          </p:txBody>
        </p:sp>
        <p:sp>
          <p:nvSpPr>
            <p:cNvPr id="356" name="모서리가 둥근 직사각형 58"/>
            <p:cNvSpPr/>
            <p:nvPr/>
          </p:nvSpPr>
          <p:spPr>
            <a:xfrm>
              <a:off x="1866022" y="4281534"/>
              <a:ext cx="590126" cy="142829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pPr algn="ctr"/>
              <a:r>
                <a:rPr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1980-01-01</a:t>
              </a:r>
              <a:endPara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57" name="모서리가 둥근 직사각형 58"/>
            <p:cNvSpPr/>
            <p:nvPr/>
          </p:nvSpPr>
          <p:spPr>
            <a:xfrm>
              <a:off x="2464369" y="4281534"/>
              <a:ext cx="590126" cy="142829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0" rIns="1800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06:15</a:t>
              </a:r>
              <a:endPara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58" name="직사각형 357"/>
            <p:cNvSpPr/>
            <p:nvPr/>
          </p:nvSpPr>
          <p:spPr>
            <a:xfrm>
              <a:off x="1597674" y="4287261"/>
              <a:ext cx="228460" cy="112299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r"/>
              <a:r>
                <a:rPr lang="en-US" altLang="ko-KR" sz="6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Nanum Gothic" charset="-127"/>
                </a:rPr>
                <a:t>To</a:t>
              </a:r>
              <a:endParaRPr lang="ko-KR" altLang="en-US" sz="600" dirty="0">
                <a:solidFill>
                  <a:schemeClr val="bg1">
                    <a:lumMod val="50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59" name="모서리가 둥근 직사각형 58"/>
            <p:cNvSpPr/>
            <p:nvPr/>
          </p:nvSpPr>
          <p:spPr>
            <a:xfrm>
              <a:off x="2818911" y="4551014"/>
              <a:ext cx="211134" cy="128275"/>
            </a:xfrm>
            <a:prstGeom prst="roundRect">
              <a:avLst>
                <a:gd name="adj" fmla="val 18736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sz="500" b="1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Apply</a:t>
              </a:r>
              <a:endParaRPr lang="ko-KR" altLang="en-US" sz="500" b="1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252" name="직사각형 251"/>
          <p:cNvSpPr/>
          <p:nvPr/>
        </p:nvSpPr>
        <p:spPr>
          <a:xfrm>
            <a:off x="155991" y="5662595"/>
            <a:ext cx="1593947" cy="360397"/>
          </a:xfrm>
          <a:prstGeom prst="rect">
            <a:avLst/>
          </a:prstGeom>
          <a:solidFill>
            <a:srgbClr val="000000">
              <a:alpha val="50196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rgbClr val="FF0000"/>
                </a:solidFill>
                <a:highlight>
                  <a:srgbClr val="FFFFFF"/>
                </a:highlight>
                <a:latin typeface="Nanum Gothic" charset="-127"/>
                <a:ea typeface="Nanum Gothic" charset="-127"/>
                <a:cs typeface="Nanum Gothic" charset="-127"/>
              </a:rPr>
              <a:t>대시보드 열람 화면으로 이동</a:t>
            </a:r>
          </a:p>
        </p:txBody>
      </p:sp>
      <p:grpSp>
        <p:nvGrpSpPr>
          <p:cNvPr id="253" name="그룹 252"/>
          <p:cNvGrpSpPr/>
          <p:nvPr/>
        </p:nvGrpSpPr>
        <p:grpSpPr>
          <a:xfrm rot="10800000">
            <a:off x="1830976" y="1323443"/>
            <a:ext cx="121206" cy="99007"/>
            <a:chOff x="4612159" y="975341"/>
            <a:chExt cx="1016959" cy="830701"/>
          </a:xfrm>
          <a:solidFill>
            <a:schemeClr val="tx1"/>
          </a:solidFill>
        </p:grpSpPr>
        <p:sp>
          <p:nvSpPr>
            <p:cNvPr id="254" name="타원 253"/>
            <p:cNvSpPr/>
            <p:nvPr/>
          </p:nvSpPr>
          <p:spPr>
            <a:xfrm>
              <a:off x="5014259" y="975341"/>
              <a:ext cx="201719" cy="201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  <p:grpSp>
          <p:nvGrpSpPr>
            <p:cNvPr id="255" name="그룹 254"/>
            <p:cNvGrpSpPr/>
            <p:nvPr/>
          </p:nvGrpSpPr>
          <p:grpSpPr>
            <a:xfrm>
              <a:off x="4832791" y="1289832"/>
              <a:ext cx="584906" cy="201719"/>
              <a:chOff x="4832791" y="1753520"/>
              <a:chExt cx="584906" cy="201719"/>
            </a:xfrm>
            <a:grpFill/>
          </p:grpSpPr>
          <p:sp>
            <p:nvSpPr>
              <p:cNvPr id="260" name="타원 259"/>
              <p:cNvSpPr/>
              <p:nvPr/>
            </p:nvSpPr>
            <p:spPr>
              <a:xfrm>
                <a:off x="4832791" y="1753520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261" name="타원 260"/>
              <p:cNvSpPr/>
              <p:nvPr/>
            </p:nvSpPr>
            <p:spPr>
              <a:xfrm>
                <a:off x="5215978" y="1753520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+mn-ea"/>
                  <a:cs typeface="Nanum Gothic" charset="-127"/>
                </a:endParaRPr>
              </a:p>
            </p:txBody>
          </p:sp>
        </p:grpSp>
        <p:grpSp>
          <p:nvGrpSpPr>
            <p:cNvPr id="256" name="그룹 255"/>
            <p:cNvGrpSpPr/>
            <p:nvPr/>
          </p:nvGrpSpPr>
          <p:grpSpPr>
            <a:xfrm>
              <a:off x="4612159" y="1604323"/>
              <a:ext cx="1016959" cy="201719"/>
              <a:chOff x="4612159" y="2063335"/>
              <a:chExt cx="1016959" cy="201719"/>
            </a:xfrm>
            <a:grpFill/>
          </p:grpSpPr>
          <p:sp>
            <p:nvSpPr>
              <p:cNvPr id="257" name="타원 256"/>
              <p:cNvSpPr/>
              <p:nvPr/>
            </p:nvSpPr>
            <p:spPr>
              <a:xfrm>
                <a:off x="5019779" y="2063335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258" name="타원 257"/>
              <p:cNvSpPr/>
              <p:nvPr/>
            </p:nvSpPr>
            <p:spPr>
              <a:xfrm>
                <a:off x="4612159" y="2063335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259" name="타원 258"/>
              <p:cNvSpPr/>
              <p:nvPr/>
            </p:nvSpPr>
            <p:spPr>
              <a:xfrm>
                <a:off x="5427399" y="2063335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+mn-ea"/>
                  <a:cs typeface="Nanum Gothic" charset="-127"/>
                </a:endParaRPr>
              </a:p>
            </p:txBody>
          </p:sp>
        </p:grpSp>
      </p:grpSp>
      <p:grpSp>
        <p:nvGrpSpPr>
          <p:cNvPr id="262" name="그룹 261"/>
          <p:cNvGrpSpPr/>
          <p:nvPr/>
        </p:nvGrpSpPr>
        <p:grpSpPr>
          <a:xfrm>
            <a:off x="1800947" y="1818948"/>
            <a:ext cx="169035" cy="169035"/>
            <a:chOff x="5486400" y="2819400"/>
            <a:chExt cx="1219200" cy="1219200"/>
          </a:xfrm>
        </p:grpSpPr>
        <p:pic>
          <p:nvPicPr>
            <p:cNvPr id="263" name="그림 26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2819400"/>
              <a:ext cx="1219200" cy="1219200"/>
            </a:xfrm>
            <a:prstGeom prst="rect">
              <a:avLst/>
            </a:prstGeom>
          </p:spPr>
        </p:pic>
        <p:pic>
          <p:nvPicPr>
            <p:cNvPr id="264" name="그림 263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9621" y="3305594"/>
              <a:ext cx="552030" cy="552030"/>
            </a:xfrm>
            <a:prstGeom prst="rect">
              <a:avLst/>
            </a:prstGeom>
          </p:spPr>
        </p:pic>
      </p:grpSp>
      <p:cxnSp>
        <p:nvCxnSpPr>
          <p:cNvPr id="265" name="직선 연결선[R] 264"/>
          <p:cNvCxnSpPr/>
          <p:nvPr/>
        </p:nvCxnSpPr>
        <p:spPr>
          <a:xfrm>
            <a:off x="1793067" y="1742447"/>
            <a:ext cx="18488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직사각형 265"/>
          <p:cNvSpPr/>
          <p:nvPr/>
        </p:nvSpPr>
        <p:spPr>
          <a:xfrm>
            <a:off x="1781343" y="1800014"/>
            <a:ext cx="206902" cy="206902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pic>
        <p:nvPicPr>
          <p:cNvPr id="267" name="그림 26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261" y="1552548"/>
            <a:ext cx="119817" cy="119817"/>
          </a:xfrm>
          <a:prstGeom prst="rect">
            <a:avLst/>
          </a:prstGeom>
        </p:spPr>
      </p:pic>
      <p:sp>
        <p:nvSpPr>
          <p:cNvPr id="268" name="제목 2"/>
          <p:cNvSpPr txBox="1">
            <a:spLocks/>
          </p:cNvSpPr>
          <p:nvPr/>
        </p:nvSpPr>
        <p:spPr bwMode="auto">
          <a:xfrm>
            <a:off x="214676" y="1234713"/>
            <a:ext cx="814497" cy="111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 Gothic" charset="-127"/>
              </a:rPr>
              <a:t>☑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 Gothic" charset="-127"/>
              </a:rPr>
              <a:t>Show on dashboard</a:t>
            </a:r>
            <a:endParaRPr lang="en-US" altLang="ko-KR" sz="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269" name="직사각형 268"/>
          <p:cNvSpPr/>
          <p:nvPr/>
        </p:nvSpPr>
        <p:spPr>
          <a:xfrm>
            <a:off x="216628" y="2416943"/>
            <a:ext cx="1496172" cy="11229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600">
                <a:solidFill>
                  <a:schemeClr val="tx1"/>
                </a:solidFill>
                <a:latin typeface="+mn-ea"/>
                <a:cs typeface="Nanum Gothic" charset="-127"/>
              </a:rPr>
              <a:t>Current</a:t>
            </a:r>
            <a:endParaRPr kumimoji="1" lang="en-US" altLang="ko-KR" sz="600" kern="12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grpSp>
        <p:nvGrpSpPr>
          <p:cNvPr id="270" name="그룹 269"/>
          <p:cNvGrpSpPr/>
          <p:nvPr/>
        </p:nvGrpSpPr>
        <p:grpSpPr>
          <a:xfrm>
            <a:off x="244729" y="2041134"/>
            <a:ext cx="1468071" cy="142123"/>
            <a:chOff x="3633165" y="1841556"/>
            <a:chExt cx="2685598" cy="182004"/>
          </a:xfrm>
        </p:grpSpPr>
        <p:sp>
          <p:nvSpPr>
            <p:cNvPr id="271" name="모서리가 둥근 직사각형 270"/>
            <p:cNvSpPr/>
            <p:nvPr/>
          </p:nvSpPr>
          <p:spPr>
            <a:xfrm>
              <a:off x="3633165" y="1841556"/>
              <a:ext cx="51376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6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D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72" name="모서리가 둥근 직사각형 271"/>
            <p:cNvSpPr/>
            <p:nvPr/>
          </p:nvSpPr>
          <p:spPr>
            <a:xfrm>
              <a:off x="4176124" y="1841556"/>
              <a:ext cx="51376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W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73" name="모서리가 둥근 직사각형 272"/>
            <p:cNvSpPr/>
            <p:nvPr/>
          </p:nvSpPr>
          <p:spPr>
            <a:xfrm>
              <a:off x="4719083" y="1841556"/>
              <a:ext cx="51376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M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74" name="모서리가 둥근 직사각형 273"/>
            <p:cNvSpPr/>
            <p:nvPr/>
          </p:nvSpPr>
          <p:spPr>
            <a:xfrm>
              <a:off x="5262042" y="1841556"/>
              <a:ext cx="51376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Q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75" name="모서리가 둥근 직사각형 274"/>
            <p:cNvSpPr/>
            <p:nvPr/>
          </p:nvSpPr>
          <p:spPr>
            <a:xfrm>
              <a:off x="5805000" y="1841556"/>
              <a:ext cx="51376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Y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276" name="직사각형 275"/>
          <p:cNvSpPr/>
          <p:nvPr/>
        </p:nvSpPr>
        <p:spPr>
          <a:xfrm>
            <a:off x="216628" y="1898369"/>
            <a:ext cx="1496172" cy="11229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Previous</a:t>
            </a:r>
            <a:endParaRPr kumimoji="1" lang="en-US" altLang="ko-KR" sz="600" kern="12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277" name="모서리가 둥근 직사각형 276"/>
          <p:cNvSpPr/>
          <p:nvPr/>
        </p:nvSpPr>
        <p:spPr>
          <a:xfrm>
            <a:off x="244729" y="2210642"/>
            <a:ext cx="1256915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Last </a:t>
            </a:r>
            <a:endParaRPr lang="ko-KR" altLang="en-US" sz="600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278" name="직사각형 277"/>
          <p:cNvSpPr/>
          <p:nvPr/>
        </p:nvSpPr>
        <p:spPr>
          <a:xfrm>
            <a:off x="216628" y="2757270"/>
            <a:ext cx="1496172" cy="11229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Next</a:t>
            </a:r>
            <a:endParaRPr kumimoji="1" lang="en-US" altLang="ko-KR" sz="600" kern="12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grpSp>
        <p:nvGrpSpPr>
          <p:cNvPr id="279" name="그룹 278"/>
          <p:cNvGrpSpPr/>
          <p:nvPr/>
        </p:nvGrpSpPr>
        <p:grpSpPr>
          <a:xfrm>
            <a:off x="526614" y="2228363"/>
            <a:ext cx="945672" cy="155242"/>
            <a:chOff x="2083358" y="3864181"/>
            <a:chExt cx="1163934" cy="155242"/>
          </a:xfrm>
          <a:solidFill>
            <a:schemeClr val="bg1">
              <a:lumMod val="95000"/>
            </a:schemeClr>
          </a:solidFill>
        </p:grpSpPr>
        <p:sp>
          <p:nvSpPr>
            <p:cNvPr id="280" name="모서리가 둥근 직사각형 58"/>
            <p:cNvSpPr/>
            <p:nvPr/>
          </p:nvSpPr>
          <p:spPr>
            <a:xfrm>
              <a:off x="2083358" y="3864181"/>
              <a:ext cx="529981" cy="155242"/>
            </a:xfrm>
            <a:prstGeom prst="roundRect">
              <a:avLst>
                <a:gd name="adj" fmla="val 18736"/>
              </a:avLst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r"/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1</a:t>
              </a:r>
              <a:endPara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81" name="모서리가 둥근 직사각형 58"/>
            <p:cNvSpPr/>
            <p:nvPr/>
          </p:nvSpPr>
          <p:spPr>
            <a:xfrm>
              <a:off x="2634043" y="3864181"/>
              <a:ext cx="613249" cy="155242"/>
            </a:xfrm>
            <a:prstGeom prst="roundRect">
              <a:avLst>
                <a:gd name="adj" fmla="val 18736"/>
              </a:avLst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Year     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▼</a:t>
              </a:r>
            </a:p>
          </p:txBody>
        </p:sp>
      </p:grpSp>
      <p:sp>
        <p:nvSpPr>
          <p:cNvPr id="282" name="모서리가 둥근 직사각형 281"/>
          <p:cNvSpPr/>
          <p:nvPr/>
        </p:nvSpPr>
        <p:spPr>
          <a:xfrm>
            <a:off x="244729" y="3089194"/>
            <a:ext cx="1256915" cy="182004"/>
          </a:xfrm>
          <a:prstGeom prst="roundRect">
            <a:avLst>
              <a:gd name="adj" fmla="val 18736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00" dirty="0">
                <a:solidFill>
                  <a:schemeClr val="tx1"/>
                </a:solidFill>
                <a:latin typeface="+mn-ea"/>
              </a:rPr>
              <a:t>Next</a:t>
            </a:r>
            <a:endParaRPr lang="ko-KR" altLang="en-US" sz="600" kern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grpSp>
        <p:nvGrpSpPr>
          <p:cNvPr id="283" name="그룹 282"/>
          <p:cNvGrpSpPr/>
          <p:nvPr/>
        </p:nvGrpSpPr>
        <p:grpSpPr>
          <a:xfrm>
            <a:off x="526071" y="3106915"/>
            <a:ext cx="946215" cy="155242"/>
            <a:chOff x="2083358" y="3864181"/>
            <a:chExt cx="1163934" cy="155242"/>
          </a:xfrm>
          <a:solidFill>
            <a:schemeClr val="bg1">
              <a:lumMod val="95000"/>
            </a:schemeClr>
          </a:solidFill>
        </p:grpSpPr>
        <p:sp>
          <p:nvSpPr>
            <p:cNvPr id="284" name="모서리가 둥근 직사각형 58"/>
            <p:cNvSpPr/>
            <p:nvPr/>
          </p:nvSpPr>
          <p:spPr>
            <a:xfrm>
              <a:off x="2083358" y="3864181"/>
              <a:ext cx="529981" cy="155242"/>
            </a:xfrm>
            <a:prstGeom prst="roundRect">
              <a:avLst>
                <a:gd name="adj" fmla="val 18736"/>
              </a:avLst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 algn="r"/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1</a:t>
              </a:r>
              <a:endPara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85" name="모서리가 둥근 직사각형 284"/>
            <p:cNvSpPr/>
            <p:nvPr/>
          </p:nvSpPr>
          <p:spPr>
            <a:xfrm>
              <a:off x="2634043" y="3864181"/>
              <a:ext cx="613249" cy="155242"/>
            </a:xfrm>
            <a:prstGeom prst="roundRect">
              <a:avLst>
                <a:gd name="adj" fmla="val 18736"/>
              </a:avLst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Year     </a:t>
              </a: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▼</a:t>
              </a:r>
            </a:p>
          </p:txBody>
        </p:sp>
      </p:grpSp>
      <p:sp>
        <p:nvSpPr>
          <p:cNvPr id="286" name="직사각형 285"/>
          <p:cNvSpPr/>
          <p:nvPr/>
        </p:nvSpPr>
        <p:spPr>
          <a:xfrm>
            <a:off x="246726" y="1709483"/>
            <a:ext cx="1468191" cy="15263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2017 Q4</a:t>
            </a:r>
          </a:p>
        </p:txBody>
      </p:sp>
      <p:grpSp>
        <p:nvGrpSpPr>
          <p:cNvPr id="287" name="그룹 286"/>
          <p:cNvGrpSpPr/>
          <p:nvPr/>
        </p:nvGrpSpPr>
        <p:grpSpPr>
          <a:xfrm>
            <a:off x="240769" y="1550072"/>
            <a:ext cx="1472031" cy="151261"/>
            <a:chOff x="4465184" y="1361650"/>
            <a:chExt cx="501426" cy="132138"/>
          </a:xfrm>
        </p:grpSpPr>
        <p:sp>
          <p:nvSpPr>
            <p:cNvPr id="288" name="직사각형 287"/>
            <p:cNvSpPr/>
            <p:nvPr/>
          </p:nvSpPr>
          <p:spPr>
            <a:xfrm>
              <a:off x="4465184" y="1361650"/>
              <a:ext cx="167142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(</a:t>
              </a:r>
              <a:r>
                <a:rPr kumimoji="1" lang="en-US" altLang="ko-KR" sz="600" dirty="0" err="1">
                  <a:solidFill>
                    <a:schemeClr val="tx1"/>
                  </a:solidFill>
                  <a:latin typeface="+mn-ea"/>
                  <a:cs typeface="Nanum Gothic" charset="-127"/>
                </a:rPr>
                <a:t>i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) All time</a:t>
              </a:r>
            </a:p>
          </p:txBody>
        </p:sp>
        <p:sp>
          <p:nvSpPr>
            <p:cNvPr id="289" name="직사각형 288"/>
            <p:cNvSpPr/>
            <p:nvPr/>
          </p:nvSpPr>
          <p:spPr>
            <a:xfrm>
              <a:off x="4632326" y="1361650"/>
              <a:ext cx="167142" cy="13213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✓(</a:t>
              </a:r>
              <a:r>
                <a:rPr kumimoji="1" lang="en-US" altLang="ko-KR" sz="600" dirty="0" err="1">
                  <a:solidFill>
                    <a:schemeClr val="bg1"/>
                  </a:solidFill>
                  <a:latin typeface="+mn-ea"/>
                  <a:cs typeface="Nanum Gothic" charset="-127"/>
                </a:rPr>
                <a:t>i</a:t>
              </a:r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) Relative</a:t>
              </a:r>
            </a:p>
          </p:txBody>
        </p:sp>
        <p:sp>
          <p:nvSpPr>
            <p:cNvPr id="290" name="직사각형 289"/>
            <p:cNvSpPr/>
            <p:nvPr/>
          </p:nvSpPr>
          <p:spPr>
            <a:xfrm>
              <a:off x="4799468" y="1361650"/>
              <a:ext cx="167142" cy="132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(</a:t>
              </a:r>
              <a:r>
                <a:rPr kumimoji="1" lang="en-US" altLang="ko-KR" sz="600" dirty="0" err="1">
                  <a:solidFill>
                    <a:schemeClr val="tx1"/>
                  </a:solidFill>
                  <a:latin typeface="+mn-ea"/>
                  <a:cs typeface="Nanum Gothic" charset="-127"/>
                </a:rPr>
                <a:t>i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) Specific</a:t>
              </a:r>
            </a:p>
          </p:txBody>
        </p:sp>
      </p:grpSp>
      <p:grpSp>
        <p:nvGrpSpPr>
          <p:cNvPr id="291" name="그룹 290"/>
          <p:cNvGrpSpPr/>
          <p:nvPr/>
        </p:nvGrpSpPr>
        <p:grpSpPr>
          <a:xfrm>
            <a:off x="244729" y="2574907"/>
            <a:ext cx="1468071" cy="142123"/>
            <a:chOff x="3633165" y="1841556"/>
            <a:chExt cx="2685598" cy="182004"/>
          </a:xfrm>
        </p:grpSpPr>
        <p:sp>
          <p:nvSpPr>
            <p:cNvPr id="292" name="모서리가 둥근 직사각형 291"/>
            <p:cNvSpPr/>
            <p:nvPr/>
          </p:nvSpPr>
          <p:spPr>
            <a:xfrm>
              <a:off x="3633165" y="1841556"/>
              <a:ext cx="51376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6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D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93" name="모서리가 둥근 직사각형 292"/>
            <p:cNvSpPr/>
            <p:nvPr/>
          </p:nvSpPr>
          <p:spPr>
            <a:xfrm>
              <a:off x="4176124" y="1841556"/>
              <a:ext cx="51376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W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94" name="모서리가 둥근 직사각형 293"/>
            <p:cNvSpPr/>
            <p:nvPr/>
          </p:nvSpPr>
          <p:spPr>
            <a:xfrm>
              <a:off x="4719083" y="1841556"/>
              <a:ext cx="51376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M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95" name="모서리가 둥근 직사각형 294"/>
            <p:cNvSpPr/>
            <p:nvPr/>
          </p:nvSpPr>
          <p:spPr>
            <a:xfrm>
              <a:off x="5262042" y="1841556"/>
              <a:ext cx="51376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Q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96" name="모서리가 둥근 직사각형 295"/>
            <p:cNvSpPr/>
            <p:nvPr/>
          </p:nvSpPr>
          <p:spPr>
            <a:xfrm>
              <a:off x="5805000" y="1841556"/>
              <a:ext cx="51376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Y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297" name="그룹 296"/>
          <p:cNvGrpSpPr/>
          <p:nvPr/>
        </p:nvGrpSpPr>
        <p:grpSpPr>
          <a:xfrm>
            <a:off x="244729" y="2911830"/>
            <a:ext cx="1468071" cy="142123"/>
            <a:chOff x="3633165" y="1841556"/>
            <a:chExt cx="2685598" cy="182004"/>
          </a:xfrm>
        </p:grpSpPr>
        <p:sp>
          <p:nvSpPr>
            <p:cNvPr id="298" name="모서리가 둥근 직사각형 297"/>
            <p:cNvSpPr/>
            <p:nvPr/>
          </p:nvSpPr>
          <p:spPr>
            <a:xfrm>
              <a:off x="3633165" y="1841556"/>
              <a:ext cx="51376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600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D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99" name="모서리가 둥근 직사각형 298"/>
            <p:cNvSpPr/>
            <p:nvPr/>
          </p:nvSpPr>
          <p:spPr>
            <a:xfrm>
              <a:off x="4176124" y="1841556"/>
              <a:ext cx="51376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W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00" name="모서리가 둥근 직사각형 299"/>
            <p:cNvSpPr/>
            <p:nvPr/>
          </p:nvSpPr>
          <p:spPr>
            <a:xfrm>
              <a:off x="4719083" y="1841556"/>
              <a:ext cx="51376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M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01" name="모서리가 둥근 직사각형 300"/>
            <p:cNvSpPr/>
            <p:nvPr/>
          </p:nvSpPr>
          <p:spPr>
            <a:xfrm>
              <a:off x="5262042" y="1841556"/>
              <a:ext cx="51376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Q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02" name="모서리가 둥근 직사각형 301"/>
            <p:cNvSpPr/>
            <p:nvPr/>
          </p:nvSpPr>
          <p:spPr>
            <a:xfrm>
              <a:off x="5805000" y="1841556"/>
              <a:ext cx="513763" cy="182004"/>
            </a:xfrm>
            <a:prstGeom prst="roundRect">
              <a:avLst>
                <a:gd name="adj" fmla="val 18736"/>
              </a:avLst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600" dirty="0">
                  <a:solidFill>
                    <a:schemeClr val="tx1"/>
                  </a:solidFill>
                  <a:latin typeface="+mn-ea"/>
                </a:rPr>
                <a:t>Y</a:t>
              </a:r>
              <a:endParaRPr lang="ko-KR" altLang="en-US" sz="6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304" name="모서리가 둥근 직사각형 58"/>
          <p:cNvSpPr/>
          <p:nvPr/>
        </p:nvSpPr>
        <p:spPr>
          <a:xfrm>
            <a:off x="159765" y="1405327"/>
            <a:ext cx="1588572" cy="11119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63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/>
          <a:lstStyle/>
          <a:p>
            <a:r>
              <a:rPr lang="en-US" altLang="ko-KR" sz="600" dirty="0" err="1">
                <a:solidFill>
                  <a:schemeClr val="tx1"/>
                </a:solidFill>
                <a:latin typeface="+mn-ea"/>
                <a:cs typeface="Nanum Gothic" charset="-127"/>
              </a:rPr>
              <a:t>orderdate</a:t>
            </a:r>
            <a:r>
              <a:rPr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, </a:t>
            </a:r>
            <a:r>
              <a:rPr lang="en-US" altLang="ko-KR" sz="600" dirty="0" err="1">
                <a:solidFill>
                  <a:schemeClr val="tx1"/>
                </a:solidFill>
                <a:latin typeface="+mn-ea"/>
                <a:cs typeface="Nanum Gothic" charset="-127"/>
              </a:rPr>
              <a:t>Datasource</a:t>
            </a:r>
            <a:r>
              <a:rPr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 A</a:t>
            </a:r>
          </a:p>
        </p:txBody>
      </p:sp>
      <p:sp>
        <p:nvSpPr>
          <p:cNvPr id="305" name="모서리가 둥근 직사각형 58"/>
          <p:cNvSpPr/>
          <p:nvPr/>
        </p:nvSpPr>
        <p:spPr>
          <a:xfrm>
            <a:off x="159765" y="3300084"/>
            <a:ext cx="1588572" cy="11119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63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/>
          <a:lstStyle/>
          <a:p>
            <a:r>
              <a:rPr lang="en-US" altLang="ko-KR" sz="600" dirty="0" err="1">
                <a:solidFill>
                  <a:schemeClr val="tx1"/>
                </a:solidFill>
                <a:latin typeface="+mn-ea"/>
                <a:cs typeface="Nanum Gothic" charset="-127"/>
              </a:rPr>
              <a:t>orderdate</a:t>
            </a:r>
            <a:r>
              <a:rPr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, </a:t>
            </a:r>
            <a:r>
              <a:rPr lang="en-US" altLang="ko-KR" sz="600" dirty="0" err="1">
                <a:solidFill>
                  <a:schemeClr val="tx1"/>
                </a:solidFill>
                <a:latin typeface="+mn-ea"/>
                <a:cs typeface="Nanum Gothic" charset="-127"/>
              </a:rPr>
              <a:t>Datasource</a:t>
            </a:r>
            <a:r>
              <a:rPr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 B</a:t>
            </a:r>
          </a:p>
        </p:txBody>
      </p:sp>
      <p:sp>
        <p:nvSpPr>
          <p:cNvPr id="346" name="모서리가 둥근 직사각형 58"/>
          <p:cNvSpPr/>
          <p:nvPr/>
        </p:nvSpPr>
        <p:spPr>
          <a:xfrm>
            <a:off x="159765" y="3421848"/>
            <a:ext cx="1588572" cy="111199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635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0" bIns="0" rtlCol="0" anchor="ctr"/>
          <a:lstStyle/>
          <a:p>
            <a:r>
              <a:rPr lang="en-US" altLang="ko-KR" sz="600" dirty="0" err="1">
                <a:solidFill>
                  <a:schemeClr val="tx1"/>
                </a:solidFill>
                <a:latin typeface="+mn-ea"/>
                <a:cs typeface="Nanum Gothic" charset="-127"/>
              </a:rPr>
              <a:t>orderdate</a:t>
            </a:r>
            <a:r>
              <a:rPr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, </a:t>
            </a:r>
            <a:r>
              <a:rPr lang="en-US" altLang="ko-KR" sz="600" dirty="0" err="1">
                <a:solidFill>
                  <a:schemeClr val="tx1"/>
                </a:solidFill>
                <a:latin typeface="+mn-ea"/>
                <a:cs typeface="Nanum Gothic" charset="-127"/>
              </a:rPr>
              <a:t>Datasource</a:t>
            </a:r>
            <a:r>
              <a:rPr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 C</a:t>
            </a:r>
          </a:p>
        </p:txBody>
      </p:sp>
      <p:pic>
        <p:nvPicPr>
          <p:cNvPr id="347" name="그림 34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56" y="1420097"/>
            <a:ext cx="95601" cy="95601"/>
          </a:xfrm>
          <a:prstGeom prst="rect">
            <a:avLst/>
          </a:prstGeom>
        </p:spPr>
      </p:pic>
      <p:pic>
        <p:nvPicPr>
          <p:cNvPr id="348" name="그림 34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56" y="3306439"/>
            <a:ext cx="95601" cy="95601"/>
          </a:xfrm>
          <a:prstGeom prst="rect">
            <a:avLst/>
          </a:prstGeom>
        </p:spPr>
      </p:pic>
      <p:pic>
        <p:nvPicPr>
          <p:cNvPr id="398" name="그림 39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56" y="3429844"/>
            <a:ext cx="95601" cy="95601"/>
          </a:xfrm>
          <a:prstGeom prst="rect">
            <a:avLst/>
          </a:prstGeom>
        </p:spPr>
      </p:pic>
      <p:sp>
        <p:nvSpPr>
          <p:cNvPr id="363" name="직사각형 362">
            <a:extLst>
              <a:ext uri="{FF2B5EF4-FFF2-40B4-BE49-F238E27FC236}">
                <a16:creationId xmlns:a16="http://schemas.microsoft.com/office/drawing/2014/main" xmlns="" id="{235A0880-D995-C34A-B692-9455CDEACA2F}"/>
              </a:ext>
            </a:extLst>
          </p:cNvPr>
          <p:cNvSpPr/>
          <p:nvPr/>
        </p:nvSpPr>
        <p:spPr>
          <a:xfrm>
            <a:off x="155991" y="996591"/>
            <a:ext cx="1593947" cy="2643050"/>
          </a:xfrm>
          <a:prstGeom prst="rect">
            <a:avLst/>
          </a:prstGeom>
          <a:solidFill>
            <a:srgbClr val="000000">
              <a:alpha val="50196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rgbClr val="FF0000"/>
                </a:solidFill>
                <a:highlight>
                  <a:srgbClr val="FFFF00"/>
                </a:highlight>
                <a:latin typeface="Nanum Gothic" charset="-127"/>
                <a:ea typeface="Nanum Gothic" charset="-127"/>
                <a:cs typeface="Nanum Gothic" charset="-127"/>
              </a:rPr>
              <a:t>삭제</a:t>
            </a:r>
          </a:p>
        </p:txBody>
      </p:sp>
      <p:sp>
        <p:nvSpPr>
          <p:cNvPr id="364" name="직사각형 363">
            <a:extLst>
              <a:ext uri="{FF2B5EF4-FFF2-40B4-BE49-F238E27FC236}">
                <a16:creationId xmlns:a16="http://schemas.microsoft.com/office/drawing/2014/main" xmlns="" id="{8CA3AC0B-6D9C-D345-8EB4-A95F4A230706}"/>
              </a:ext>
            </a:extLst>
          </p:cNvPr>
          <p:cNvSpPr/>
          <p:nvPr/>
        </p:nvSpPr>
        <p:spPr>
          <a:xfrm>
            <a:off x="4249426" y="577846"/>
            <a:ext cx="3757019" cy="4545043"/>
          </a:xfrm>
          <a:prstGeom prst="rect">
            <a:avLst/>
          </a:prstGeom>
          <a:solidFill>
            <a:srgbClr val="000000">
              <a:alpha val="50196"/>
            </a:srgb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rgbClr val="FF0000"/>
                </a:solidFill>
                <a:highlight>
                  <a:srgbClr val="FFFF00"/>
                </a:highlight>
                <a:latin typeface="Nanum Gothic" charset="-127"/>
                <a:ea typeface="Nanum Gothic" charset="-127"/>
                <a:cs typeface="Nanum Gothic" charset="-127"/>
              </a:rPr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25594823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제목 2"/>
          <p:cNvSpPr txBox="1">
            <a:spLocks/>
          </p:cNvSpPr>
          <p:nvPr/>
        </p:nvSpPr>
        <p:spPr bwMode="auto">
          <a:xfrm>
            <a:off x="2188791" y="993630"/>
            <a:ext cx="1853984" cy="550999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xtLst/>
        </p:spPr>
        <p:txBody>
          <a:bodyPr lIns="180000" tIns="3600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  <a:buClr>
                <a:srgbClr val="336699"/>
              </a:buClr>
            </a:pP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>
                <a:latin typeface="+mn-ea"/>
                <a:ea typeface="+mn-ea"/>
              </a:rPr>
              <a:t>ㅁㄴㅇ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2.4</a:t>
            </a:r>
            <a:r>
              <a:rPr lang="ko-KR" altLang="en-US" dirty="0">
                <a:latin typeface="+mn-ea"/>
              </a:rPr>
              <a:t> 대시보드 편집모드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데이터소스 패널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latin typeface="+mn-ea"/>
                <a:ea typeface="+mn-ea"/>
              </a:rPr>
              <a:pPr/>
              <a:t>48</a:t>
            </a:fld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10080108" y="256488"/>
            <a:ext cx="1953784" cy="6206377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>
                <a:latin typeface="+mn-ea"/>
                <a:ea typeface="+mn-ea"/>
              </a:rPr>
              <a:t>[</a:t>
            </a:r>
            <a:r>
              <a:rPr lang="ko-KR" altLang="en-US" b="1" dirty="0">
                <a:latin typeface="+mn-ea"/>
                <a:ea typeface="+mn-ea"/>
              </a:rPr>
              <a:t>측정값 리스트의 구성</a:t>
            </a:r>
            <a:r>
              <a:rPr lang="en-US" altLang="ko-KR" b="1" dirty="0">
                <a:latin typeface="+mn-ea"/>
                <a:ea typeface="+mn-ea"/>
              </a:rPr>
              <a:t>]</a:t>
            </a:r>
          </a:p>
          <a:p>
            <a:pPr marL="85727" lvl="1" indent="0">
              <a:buNone/>
            </a:pPr>
            <a:r>
              <a:rPr lang="ko-KR" altLang="en-US" dirty="0">
                <a:solidFill>
                  <a:srgbClr val="00B0F0"/>
                </a:solidFill>
                <a:latin typeface="+mn-ea"/>
                <a:ea typeface="+mn-ea"/>
              </a:rPr>
              <a:t>차원값 리스트와 동일</a:t>
            </a:r>
            <a:r>
              <a:rPr lang="en-US" altLang="ko-KR" dirty="0">
                <a:solidFill>
                  <a:srgbClr val="00B0F0"/>
                </a:solidFill>
                <a:latin typeface="+mn-ea"/>
                <a:ea typeface="+mn-ea"/>
              </a:rPr>
              <a:t>.</a:t>
            </a:r>
            <a:r>
              <a:rPr lang="ko-KR" altLang="en-US" dirty="0">
                <a:solidFill>
                  <a:srgbClr val="00B0F0"/>
                </a:solidFill>
                <a:latin typeface="+mn-ea"/>
                <a:ea typeface="+mn-ea"/>
              </a:rPr>
              <a:t> 단</a:t>
            </a:r>
            <a:r>
              <a:rPr lang="en-US" altLang="ko-KR" dirty="0">
                <a:solidFill>
                  <a:srgbClr val="00B0F0"/>
                </a:solidFill>
                <a:latin typeface="+mn-ea"/>
                <a:ea typeface="+mn-ea"/>
              </a:rPr>
              <a:t>,</a:t>
            </a:r>
            <a:r>
              <a:rPr lang="ko-KR" altLang="en-US" dirty="0">
                <a:solidFill>
                  <a:srgbClr val="00B0F0"/>
                </a:solidFill>
                <a:latin typeface="+mn-ea"/>
                <a:ea typeface="+mn-ea"/>
              </a:rPr>
              <a:t> </a:t>
            </a:r>
            <a:r>
              <a:rPr lang="en-US" altLang="ko-KR" dirty="0">
                <a:solidFill>
                  <a:srgbClr val="00B0F0"/>
                </a:solidFill>
                <a:latin typeface="+mn-ea"/>
                <a:ea typeface="+mn-ea"/>
              </a:rPr>
              <a:t>Alias for value</a:t>
            </a:r>
            <a:r>
              <a:rPr lang="ko-KR" altLang="en-US" dirty="0">
                <a:solidFill>
                  <a:srgbClr val="00B0F0"/>
                </a:solidFill>
                <a:latin typeface="+mn-ea"/>
                <a:ea typeface="+mn-ea"/>
              </a:rPr>
              <a:t> 메뉴 없음</a:t>
            </a:r>
            <a:endParaRPr lang="en-US" altLang="ko-KR" dirty="0">
              <a:solidFill>
                <a:srgbClr val="00B0F0"/>
              </a:solidFill>
              <a:latin typeface="+mn-ea"/>
              <a:ea typeface="+mn-ea"/>
            </a:endParaRPr>
          </a:p>
          <a:p>
            <a:pPr lvl="2"/>
            <a:r>
              <a:rPr lang="en-US" altLang="ko-KR" dirty="0">
                <a:latin typeface="+mn-ea"/>
                <a:ea typeface="+mn-ea"/>
              </a:rPr>
              <a:t>Column detail</a:t>
            </a:r>
            <a:r>
              <a:rPr lang="ko-KR" altLang="en-US" dirty="0">
                <a:latin typeface="+mn-ea"/>
                <a:ea typeface="+mn-ea"/>
              </a:rPr>
              <a:t> 팝업 </a:t>
            </a:r>
            <a:r>
              <a:rPr lang="ko-KR" altLang="en-US" dirty="0">
                <a:solidFill>
                  <a:srgbClr val="00B0F0"/>
                </a:solidFill>
                <a:latin typeface="+mn-ea"/>
                <a:ea typeface="+mn-ea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ea typeface="+mn-ea"/>
              </a:rPr>
              <a:t> </a:t>
            </a:r>
            <a:r>
              <a:rPr kumimoji="1" lang="en-US" altLang="ko-KR" dirty="0">
                <a:solidFill>
                  <a:srgbClr val="00B0F0"/>
                </a:solidFill>
              </a:rPr>
              <a:t>[M-Core]WF-C3.2-Dashboard-ETC-</a:t>
            </a:r>
            <a:r>
              <a:rPr kumimoji="1" lang="ko-KR" altLang="en-US" dirty="0" err="1">
                <a:solidFill>
                  <a:srgbClr val="00B0F0"/>
                </a:solidFill>
              </a:rPr>
              <a:t>데이터디테일</a:t>
            </a:r>
            <a:r>
              <a:rPr kumimoji="1" lang="en-US" altLang="ko-KR" dirty="0">
                <a:solidFill>
                  <a:srgbClr val="00B0F0"/>
                </a:solidFill>
              </a:rPr>
              <a:t>.</a:t>
            </a:r>
            <a:r>
              <a:rPr kumimoji="1" lang="ko-KR" altLang="en-US" dirty="0">
                <a:solidFill>
                  <a:srgbClr val="00B0F0"/>
                </a:solidFill>
              </a:rPr>
              <a:t>계산식</a:t>
            </a:r>
            <a:r>
              <a:rPr kumimoji="1" lang="en-US" altLang="ko-KR" dirty="0">
                <a:solidFill>
                  <a:srgbClr val="00B0F0"/>
                </a:solidFill>
              </a:rPr>
              <a:t>.</a:t>
            </a:r>
            <a:r>
              <a:rPr kumimoji="1" lang="ko-KR" altLang="en-US" dirty="0" err="1">
                <a:solidFill>
                  <a:srgbClr val="00B0F0"/>
                </a:solidFill>
              </a:rPr>
              <a:t>프리젠테이션뷰</a:t>
            </a:r>
            <a:r>
              <a:rPr kumimoji="1" lang="ko-KR" altLang="en-US" dirty="0">
                <a:solidFill>
                  <a:srgbClr val="00B0F0"/>
                </a:solidFill>
              </a:rPr>
              <a:t> </a:t>
            </a:r>
            <a:r>
              <a:rPr lang="en-US" altLang="ko-KR" dirty="0">
                <a:solidFill>
                  <a:srgbClr val="00B0F0"/>
                </a:solidFill>
                <a:latin typeface="+mn-ea"/>
                <a:ea typeface="+mn-ea"/>
              </a:rPr>
              <a:t>[051.2]</a:t>
            </a:r>
          </a:p>
          <a:p>
            <a:pPr lvl="2"/>
            <a:r>
              <a:rPr lang="ko-KR" altLang="en-US" dirty="0">
                <a:latin typeface="+mn-ea"/>
                <a:ea typeface="+mn-ea"/>
              </a:rPr>
              <a:t>사용자 정의 수정 팝업 </a:t>
            </a:r>
            <a:r>
              <a:rPr lang="ko-KR" altLang="en-US" dirty="0">
                <a:solidFill>
                  <a:srgbClr val="00B0F0"/>
                </a:solidFill>
                <a:latin typeface="+mn-ea"/>
                <a:ea typeface="+mn-ea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ea typeface="+mn-ea"/>
              </a:rPr>
              <a:t> </a:t>
            </a:r>
            <a:r>
              <a:rPr lang="en-US" altLang="ko-KR" dirty="0">
                <a:solidFill>
                  <a:srgbClr val="00B0F0"/>
                </a:solidFill>
                <a:latin typeface="+mn-ea"/>
              </a:rPr>
              <a:t>[M-Core]WF-C3.2-Dashboard-ETC-</a:t>
            </a:r>
            <a:r>
              <a:rPr lang="ko-KR" altLang="en-US" dirty="0" err="1">
                <a:solidFill>
                  <a:srgbClr val="00B0F0"/>
                </a:solidFill>
                <a:latin typeface="+mn-ea"/>
              </a:rPr>
              <a:t>데이터디테일</a:t>
            </a:r>
            <a:r>
              <a:rPr lang="en-US" altLang="ko-KR" dirty="0">
                <a:solidFill>
                  <a:srgbClr val="00B0F0"/>
                </a:solidFill>
                <a:latin typeface="+mn-ea"/>
              </a:rPr>
              <a:t>.</a:t>
            </a:r>
            <a:r>
              <a:rPr lang="ko-KR" altLang="en-US" dirty="0">
                <a:solidFill>
                  <a:srgbClr val="00B0F0"/>
                </a:solidFill>
                <a:latin typeface="+mn-ea"/>
              </a:rPr>
              <a:t>계산식</a:t>
            </a:r>
            <a:r>
              <a:rPr lang="en-US" altLang="ko-KR" dirty="0">
                <a:solidFill>
                  <a:srgbClr val="00B0F0"/>
                </a:solidFill>
                <a:latin typeface="+mn-ea"/>
              </a:rPr>
              <a:t>.</a:t>
            </a:r>
            <a:r>
              <a:rPr lang="ko-KR" altLang="en-US" dirty="0" err="1">
                <a:solidFill>
                  <a:srgbClr val="00B0F0"/>
                </a:solidFill>
                <a:latin typeface="+mn-ea"/>
              </a:rPr>
              <a:t>프리젠테이션뷰</a:t>
            </a:r>
            <a:r>
              <a:rPr lang="ko-KR" altLang="en-US" dirty="0">
                <a:solidFill>
                  <a:srgbClr val="00B0F0"/>
                </a:solidFill>
                <a:latin typeface="+mn-ea"/>
              </a:rPr>
              <a:t> </a:t>
            </a:r>
            <a:r>
              <a:rPr lang="mr-IN" altLang="ko-KR" dirty="0">
                <a:solidFill>
                  <a:srgbClr val="00B0F0"/>
                </a:solidFill>
                <a:latin typeface="+mn-ea"/>
              </a:rPr>
              <a:t>[033.</a:t>
            </a:r>
            <a:r>
              <a:rPr lang="en-US" altLang="ko-KR" dirty="0">
                <a:solidFill>
                  <a:srgbClr val="00B0F0"/>
                </a:solidFill>
                <a:latin typeface="+mn-ea"/>
              </a:rPr>
              <a:t>2</a:t>
            </a:r>
            <a:r>
              <a:rPr lang="mr-IN" altLang="ko-KR" dirty="0">
                <a:solidFill>
                  <a:srgbClr val="00B0F0"/>
                </a:solidFill>
                <a:latin typeface="+mn-ea"/>
              </a:rPr>
              <a:t>]</a:t>
            </a:r>
            <a:endParaRPr lang="en-US" altLang="ko-KR" dirty="0">
              <a:latin typeface="+mn-ea"/>
              <a:ea typeface="+mn-ea"/>
            </a:endParaRPr>
          </a:p>
          <a:p>
            <a:pPr marL="0" indent="0">
              <a:buNone/>
            </a:pPr>
            <a:r>
              <a:rPr lang="en-US" altLang="ko-KR" b="1" dirty="0">
                <a:latin typeface="+mn-ea"/>
                <a:ea typeface="+mn-ea"/>
              </a:rPr>
              <a:t>[</a:t>
            </a:r>
            <a:r>
              <a:rPr lang="ko-KR" altLang="en-US" b="1" dirty="0">
                <a:latin typeface="+mn-ea"/>
                <a:ea typeface="+mn-ea"/>
              </a:rPr>
              <a:t>측정값 </a:t>
            </a:r>
            <a:r>
              <a:rPr lang="en-US" altLang="ko-KR" b="1" dirty="0">
                <a:latin typeface="+mn-ea"/>
                <a:ea typeface="+mn-ea"/>
              </a:rPr>
              <a:t>&gt;</a:t>
            </a:r>
            <a:r>
              <a:rPr lang="ko-KR" altLang="en-US" b="1" dirty="0">
                <a:latin typeface="+mn-ea"/>
                <a:ea typeface="+mn-ea"/>
              </a:rPr>
              <a:t> 매개변수 리스트의 구성</a:t>
            </a:r>
            <a:r>
              <a:rPr lang="en-US" altLang="ko-KR" b="1" dirty="0">
                <a:latin typeface="+mn-ea"/>
                <a:ea typeface="+mn-ea"/>
              </a:rPr>
              <a:t>]</a:t>
            </a:r>
          </a:p>
          <a:p>
            <a:pPr marL="85727" lvl="1" indent="0">
              <a:buNone/>
            </a:pPr>
            <a:r>
              <a:rPr lang="ko-KR" altLang="en-US" dirty="0">
                <a:solidFill>
                  <a:srgbClr val="00B0F0"/>
                </a:solidFill>
                <a:latin typeface="+mn-ea"/>
                <a:ea typeface="+mn-ea"/>
              </a:rPr>
              <a:t>차원값 리스트와 동일</a:t>
            </a:r>
            <a:r>
              <a:rPr lang="en-US" altLang="ko-KR" dirty="0">
                <a:solidFill>
                  <a:srgbClr val="00B0F0"/>
                </a:solidFill>
                <a:latin typeface="+mn-ea"/>
                <a:ea typeface="+mn-ea"/>
              </a:rPr>
              <a:t>.</a:t>
            </a:r>
            <a:r>
              <a:rPr lang="ko-KR" altLang="en-US" dirty="0">
                <a:solidFill>
                  <a:srgbClr val="00B0F0"/>
                </a:solidFill>
                <a:latin typeface="+mn-ea"/>
                <a:ea typeface="+mn-ea"/>
              </a:rPr>
              <a:t> 단</a:t>
            </a:r>
            <a:r>
              <a:rPr lang="en-US" altLang="ko-KR" dirty="0">
                <a:solidFill>
                  <a:srgbClr val="00B0F0"/>
                </a:solidFill>
                <a:latin typeface="+mn-ea"/>
                <a:ea typeface="+mn-ea"/>
              </a:rPr>
              <a:t>,</a:t>
            </a:r>
            <a:r>
              <a:rPr lang="ko-KR" altLang="en-US" dirty="0">
                <a:solidFill>
                  <a:srgbClr val="00B0F0"/>
                </a:solidFill>
                <a:latin typeface="+mn-ea"/>
                <a:ea typeface="+mn-ea"/>
              </a:rPr>
              <a:t> </a:t>
            </a:r>
            <a:r>
              <a:rPr lang="en-US" altLang="ko-KR" dirty="0">
                <a:solidFill>
                  <a:srgbClr val="00B0F0"/>
                </a:solidFill>
                <a:latin typeface="+mn-ea"/>
                <a:ea typeface="+mn-ea"/>
              </a:rPr>
              <a:t>Alias for value</a:t>
            </a:r>
            <a:r>
              <a:rPr lang="ko-KR" altLang="en-US" dirty="0">
                <a:solidFill>
                  <a:srgbClr val="00B0F0"/>
                </a:solidFill>
                <a:latin typeface="+mn-ea"/>
                <a:ea typeface="+mn-ea"/>
              </a:rPr>
              <a:t> 메뉴가 없음</a:t>
            </a:r>
            <a:r>
              <a:rPr lang="en-US" altLang="ko-KR" dirty="0">
                <a:solidFill>
                  <a:srgbClr val="00B0F0"/>
                </a:solidFill>
                <a:latin typeface="+mn-ea"/>
                <a:ea typeface="+mn-ea"/>
              </a:rPr>
              <a:t>.</a:t>
            </a:r>
            <a:r>
              <a:rPr lang="ko-KR" altLang="en-US" dirty="0">
                <a:solidFill>
                  <a:srgbClr val="00B0F0"/>
                </a:solidFill>
                <a:latin typeface="+mn-ea"/>
                <a:ea typeface="+mn-ea"/>
              </a:rPr>
              <a:t> 필터 아이콘 대신 매개변수 모양의 아이콘이 있음</a:t>
            </a:r>
            <a:endParaRPr lang="en-US" altLang="ko-KR" dirty="0">
              <a:solidFill>
                <a:srgbClr val="00B0F0"/>
              </a:solidFill>
              <a:latin typeface="+mn-ea"/>
              <a:ea typeface="+mn-ea"/>
            </a:endParaRPr>
          </a:p>
          <a:p>
            <a:pPr lvl="2"/>
            <a:r>
              <a:rPr lang="en-US" altLang="ko-KR" dirty="0">
                <a:latin typeface="+mn-ea"/>
                <a:ea typeface="+mn-ea"/>
              </a:rPr>
              <a:t>Column detail</a:t>
            </a:r>
            <a:r>
              <a:rPr lang="ko-KR" altLang="en-US" dirty="0">
                <a:latin typeface="+mn-ea"/>
                <a:ea typeface="+mn-ea"/>
              </a:rPr>
              <a:t> 팝업 </a:t>
            </a:r>
            <a:r>
              <a:rPr lang="ko-KR" altLang="en-US" dirty="0">
                <a:solidFill>
                  <a:srgbClr val="00B0F0"/>
                </a:solidFill>
                <a:latin typeface="+mn-ea"/>
                <a:ea typeface="+mn-ea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ea typeface="+mn-ea"/>
              </a:rPr>
              <a:t> </a:t>
            </a:r>
            <a:r>
              <a:rPr kumimoji="1" lang="en-US" altLang="ko-KR" dirty="0">
                <a:solidFill>
                  <a:srgbClr val="00B0F0"/>
                </a:solidFill>
              </a:rPr>
              <a:t>[M-Core]WF-C3.2-Dashboard-ETC-</a:t>
            </a:r>
            <a:r>
              <a:rPr kumimoji="1" lang="ko-KR" altLang="en-US" dirty="0" err="1">
                <a:solidFill>
                  <a:srgbClr val="00B0F0"/>
                </a:solidFill>
              </a:rPr>
              <a:t>데이터디테일</a:t>
            </a:r>
            <a:r>
              <a:rPr kumimoji="1" lang="en-US" altLang="ko-KR" dirty="0">
                <a:solidFill>
                  <a:srgbClr val="00B0F0"/>
                </a:solidFill>
              </a:rPr>
              <a:t>.</a:t>
            </a:r>
            <a:r>
              <a:rPr kumimoji="1" lang="ko-KR" altLang="en-US" dirty="0">
                <a:solidFill>
                  <a:srgbClr val="00B0F0"/>
                </a:solidFill>
              </a:rPr>
              <a:t>계산식</a:t>
            </a:r>
            <a:r>
              <a:rPr kumimoji="1" lang="en-US" altLang="ko-KR" dirty="0">
                <a:solidFill>
                  <a:srgbClr val="00B0F0"/>
                </a:solidFill>
              </a:rPr>
              <a:t>.</a:t>
            </a:r>
            <a:r>
              <a:rPr kumimoji="1" lang="ko-KR" altLang="en-US" dirty="0" err="1">
                <a:solidFill>
                  <a:srgbClr val="00B0F0"/>
                </a:solidFill>
              </a:rPr>
              <a:t>프리젠테이션뷰</a:t>
            </a:r>
            <a:r>
              <a:rPr kumimoji="1" lang="en-US" altLang="ko-KR" dirty="0">
                <a:solidFill>
                  <a:srgbClr val="00B0F0"/>
                </a:solidFill>
              </a:rPr>
              <a:t> </a:t>
            </a:r>
            <a:r>
              <a:rPr lang="en-US" altLang="ko-KR" dirty="0">
                <a:solidFill>
                  <a:srgbClr val="00B0F0"/>
                </a:solidFill>
                <a:latin typeface="+mn-ea"/>
                <a:ea typeface="+mn-ea"/>
              </a:rPr>
              <a:t>[051.3]</a:t>
            </a:r>
          </a:p>
          <a:p>
            <a:pPr lvl="2"/>
            <a:r>
              <a:rPr lang="ko-KR" altLang="en-US" dirty="0">
                <a:latin typeface="+mn-ea"/>
                <a:ea typeface="+mn-ea"/>
              </a:rPr>
              <a:t>사용자 정의 수정 팝업 </a:t>
            </a:r>
            <a:r>
              <a:rPr lang="ko-KR" altLang="en-US" dirty="0">
                <a:solidFill>
                  <a:srgbClr val="00B0F0"/>
                </a:solidFill>
                <a:latin typeface="+mn-ea"/>
                <a:ea typeface="+mn-ea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ea typeface="+mn-ea"/>
              </a:rPr>
              <a:t> </a:t>
            </a:r>
            <a:r>
              <a:rPr lang="en-US" altLang="ko-KR" dirty="0">
                <a:solidFill>
                  <a:srgbClr val="00B0F0"/>
                </a:solidFill>
                <a:latin typeface="+mn-ea"/>
              </a:rPr>
              <a:t>[M-Core]WF-C3.2-Dashboard-ETC-</a:t>
            </a:r>
            <a:r>
              <a:rPr lang="ko-KR" altLang="en-US" dirty="0" err="1">
                <a:solidFill>
                  <a:srgbClr val="00B0F0"/>
                </a:solidFill>
                <a:latin typeface="+mn-ea"/>
              </a:rPr>
              <a:t>데이터디테일</a:t>
            </a:r>
            <a:r>
              <a:rPr lang="en-US" altLang="ko-KR" dirty="0">
                <a:solidFill>
                  <a:srgbClr val="00B0F0"/>
                </a:solidFill>
                <a:latin typeface="+mn-ea"/>
              </a:rPr>
              <a:t>.</a:t>
            </a:r>
            <a:r>
              <a:rPr lang="ko-KR" altLang="en-US" dirty="0">
                <a:solidFill>
                  <a:srgbClr val="00B0F0"/>
                </a:solidFill>
                <a:latin typeface="+mn-ea"/>
              </a:rPr>
              <a:t>계산식</a:t>
            </a:r>
            <a:r>
              <a:rPr lang="en-US" altLang="ko-KR" dirty="0">
                <a:solidFill>
                  <a:srgbClr val="00B0F0"/>
                </a:solidFill>
                <a:latin typeface="+mn-ea"/>
              </a:rPr>
              <a:t>.</a:t>
            </a:r>
            <a:r>
              <a:rPr lang="ko-KR" altLang="en-US" dirty="0" err="1">
                <a:solidFill>
                  <a:srgbClr val="00B0F0"/>
                </a:solidFill>
                <a:latin typeface="+mn-ea"/>
              </a:rPr>
              <a:t>프리젠테이션뷰</a:t>
            </a:r>
            <a:r>
              <a:rPr lang="ko-KR" altLang="en-US" dirty="0">
                <a:solidFill>
                  <a:srgbClr val="00B0F0"/>
                </a:solidFill>
                <a:latin typeface="+mn-ea"/>
              </a:rPr>
              <a:t> </a:t>
            </a:r>
            <a:r>
              <a:rPr lang="mr-IN" altLang="ko-KR" dirty="0">
                <a:solidFill>
                  <a:srgbClr val="00B0F0"/>
                </a:solidFill>
                <a:latin typeface="+mn-ea"/>
              </a:rPr>
              <a:t>[033.</a:t>
            </a:r>
            <a:r>
              <a:rPr lang="en-US" altLang="ko-KR" dirty="0">
                <a:solidFill>
                  <a:srgbClr val="00B0F0"/>
                </a:solidFill>
                <a:latin typeface="+mn-ea"/>
              </a:rPr>
              <a:t>3</a:t>
            </a:r>
            <a:r>
              <a:rPr lang="mr-IN" altLang="ko-KR" dirty="0">
                <a:solidFill>
                  <a:srgbClr val="00B0F0"/>
                </a:solidFill>
                <a:latin typeface="+mn-ea"/>
              </a:rPr>
              <a:t>]</a:t>
            </a:r>
            <a:endParaRPr lang="en-US" altLang="ko-KR" dirty="0">
              <a:solidFill>
                <a:srgbClr val="00B0F0"/>
              </a:solidFill>
              <a:latin typeface="+mn-ea"/>
              <a:ea typeface="+mn-ea"/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prstClr val="black"/>
                </a:solidFill>
                <a:latin typeface="+mn-ea"/>
                <a:ea typeface="+mn-ea"/>
              </a:rPr>
              <a:t>[</a:t>
            </a:r>
            <a:r>
              <a:rPr lang="ko-KR" altLang="en-US" b="1" dirty="0">
                <a:solidFill>
                  <a:prstClr val="black"/>
                </a:solidFill>
                <a:latin typeface="+mn-ea"/>
                <a:ea typeface="+mn-ea"/>
              </a:rPr>
              <a:t>알리아스 설정</a:t>
            </a:r>
            <a:r>
              <a:rPr lang="en-US" altLang="ko-KR" b="1" dirty="0">
                <a:solidFill>
                  <a:prstClr val="black"/>
                </a:solidFill>
                <a:latin typeface="+mn-ea"/>
                <a:ea typeface="+mn-ea"/>
              </a:rPr>
              <a:t>]</a:t>
            </a:r>
          </a:p>
          <a:p>
            <a:pPr lvl="1"/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알리아스가 있는 경우</a:t>
            </a: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,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 차트선반에 컬럼을 올렸을 때 컬럼명 대신 알리아스명 표시</a:t>
            </a:r>
            <a:endParaRPr lang="en-US" altLang="ko-KR" dirty="0">
              <a:solidFill>
                <a:srgbClr val="FF0000"/>
              </a:solidFill>
              <a:latin typeface="+mn-ea"/>
              <a:ea typeface="+mn-ea"/>
            </a:endParaRPr>
          </a:p>
          <a:p>
            <a:pPr lvl="1"/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집계함수는 알리아스에 포함되지 않음</a:t>
            </a:r>
            <a:endParaRPr lang="en-US" altLang="ko-KR" dirty="0">
              <a:solidFill>
                <a:srgbClr val="FF0000"/>
              </a:solidFill>
              <a:latin typeface="+mn-ea"/>
              <a:ea typeface="+mn-ea"/>
            </a:endParaRPr>
          </a:p>
          <a:p>
            <a:pPr lvl="1"/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동일 대시보드 이하 글로벌로 적용됨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 lvl="1"/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2</a:t>
            </a:r>
            <a:r>
              <a:rPr lang="en-US" altLang="ko-KR" baseline="30000" dirty="0">
                <a:solidFill>
                  <a:prstClr val="black"/>
                </a:solidFill>
                <a:latin typeface="+mn-ea"/>
                <a:ea typeface="+mn-ea"/>
              </a:rPr>
              <a:t>nd</a:t>
            </a: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 depth</a:t>
            </a:r>
          </a:p>
          <a:p>
            <a:pPr lvl="2"/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적용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 lvl="3"/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저장할 입력값이 있을 경우</a:t>
            </a: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,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 활성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 lvl="3"/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클릭 </a:t>
            </a: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&gt;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 입력된 알리아스 저장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 lvl="2"/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초기화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 lvl="3"/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적용된 입력값이 있을 경우 보임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  <a:p>
            <a:pPr lvl="3"/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클릭 </a:t>
            </a: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&gt;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 입력된 알리아스 삭제 </a:t>
            </a: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</a:rPr>
              <a:t>/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</a:rPr>
              <a:t> 컬럼명 입력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4"/>
          </p:nvPr>
        </p:nvSpPr>
        <p:spPr>
          <a:xfrm>
            <a:off x="8030522" y="256488"/>
            <a:ext cx="1953784" cy="62063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b="1" dirty="0">
                <a:latin typeface="+mn-ea"/>
                <a:ea typeface="+mn-ea"/>
              </a:rPr>
              <a:t>[</a:t>
            </a:r>
            <a:r>
              <a:rPr lang="ko-KR" altLang="en-US" b="1" dirty="0">
                <a:latin typeface="+mn-ea"/>
                <a:ea typeface="+mn-ea"/>
              </a:rPr>
              <a:t>차원값 리스트의 구성</a:t>
            </a:r>
            <a:r>
              <a:rPr lang="en-US" altLang="ko-KR" b="1" dirty="0">
                <a:latin typeface="+mn-ea"/>
                <a:ea typeface="+mn-ea"/>
              </a:rPr>
              <a:t>]</a:t>
            </a:r>
          </a:p>
          <a:p>
            <a:r>
              <a:rPr lang="ko-KR" altLang="en-US" dirty="0">
                <a:latin typeface="+mn-ea"/>
                <a:ea typeface="+mn-ea"/>
              </a:rPr>
              <a:t>차트 선반에 사용 여부 표시 아이콘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role</a:t>
            </a:r>
            <a:r>
              <a:rPr lang="ko-KR" altLang="en-US" dirty="0">
                <a:latin typeface="+mn-ea"/>
                <a:ea typeface="+mn-ea"/>
              </a:rPr>
              <a:t>타입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컬럼명 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알리아스</a:t>
            </a:r>
            <a:r>
              <a:rPr lang="en-US" altLang="ko-KR" dirty="0">
                <a:latin typeface="+mn-ea"/>
                <a:ea typeface="+mn-ea"/>
              </a:rPr>
              <a:t>)</a:t>
            </a:r>
          </a:p>
          <a:p>
            <a:pPr lvl="1"/>
            <a:r>
              <a:rPr lang="ko-KR" altLang="en-US" dirty="0">
                <a:latin typeface="+mn-ea"/>
                <a:ea typeface="+mn-ea"/>
              </a:rPr>
              <a:t>알리아스는 있을 경우만 괄호속에 표시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필터 사용 여부 표시 아이콘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필터 아이콘</a:t>
            </a:r>
            <a:r>
              <a:rPr lang="en-US" altLang="ko-KR" dirty="0">
                <a:latin typeface="+mn-ea"/>
                <a:ea typeface="+mn-ea"/>
              </a:rPr>
              <a:t> (On/Off </a:t>
            </a:r>
            <a:r>
              <a:rPr lang="ko-KR" altLang="en-US" dirty="0">
                <a:latin typeface="+mn-ea"/>
                <a:ea typeface="+mn-ea"/>
              </a:rPr>
              <a:t>토글</a:t>
            </a:r>
            <a:r>
              <a:rPr lang="en-US" altLang="ko-KR" dirty="0">
                <a:latin typeface="+mn-ea"/>
                <a:ea typeface="+mn-ea"/>
              </a:rPr>
              <a:t>)</a:t>
            </a:r>
          </a:p>
          <a:p>
            <a:pPr lvl="2"/>
            <a:r>
              <a:rPr lang="en-US" altLang="ko-KR" dirty="0">
                <a:latin typeface="+mn-ea"/>
                <a:ea typeface="+mn-ea"/>
              </a:rPr>
              <a:t>On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&gt;</a:t>
            </a:r>
            <a:r>
              <a:rPr lang="ko-KR" altLang="en-US" dirty="0">
                <a:latin typeface="+mn-ea"/>
                <a:ea typeface="+mn-ea"/>
              </a:rPr>
              <a:t> 우측 필터 패널에 추가 됨</a:t>
            </a:r>
            <a:r>
              <a:rPr lang="en-US" altLang="ko-KR" dirty="0">
                <a:latin typeface="+mn-ea"/>
                <a:ea typeface="+mn-ea"/>
              </a:rPr>
              <a:t>.</a:t>
            </a:r>
            <a:r>
              <a:rPr lang="ko-KR" altLang="en-US" dirty="0">
                <a:latin typeface="+mn-ea"/>
                <a:ea typeface="+mn-ea"/>
              </a:rPr>
              <a:t> 우측 필터 패널 오픈 </a:t>
            </a:r>
            <a:r>
              <a:rPr lang="en-US" altLang="ko-KR" dirty="0">
                <a:latin typeface="+mn-ea"/>
                <a:ea typeface="+mn-ea"/>
              </a:rPr>
              <a:t>&amp;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1.5</a:t>
            </a:r>
            <a:r>
              <a:rPr lang="ko-KR" altLang="en-US" dirty="0">
                <a:latin typeface="+mn-ea"/>
                <a:ea typeface="+mn-ea"/>
              </a:rPr>
              <a:t>초간 해당 필터의 인덱스 부분 하이라이트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en-US" altLang="ko-KR" dirty="0">
                <a:latin typeface="+mn-ea"/>
                <a:ea typeface="+mn-ea"/>
              </a:rPr>
              <a:t>Off &gt;</a:t>
            </a:r>
            <a:r>
              <a:rPr lang="ko-KR" altLang="en-US" dirty="0">
                <a:latin typeface="+mn-ea"/>
                <a:ea typeface="+mn-ea"/>
              </a:rPr>
              <a:t> 우측 필터 패널에서 해당 필터 삭제됨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단</a:t>
            </a:r>
            <a:r>
              <a:rPr lang="en-US" altLang="ko-KR" dirty="0">
                <a:latin typeface="+mn-ea"/>
                <a:ea typeface="+mn-ea"/>
              </a:rPr>
              <a:t>,</a:t>
            </a:r>
            <a:r>
              <a:rPr lang="ko-KR" altLang="en-US" dirty="0">
                <a:latin typeface="+mn-ea"/>
                <a:ea typeface="+mn-ea"/>
              </a:rPr>
              <a:t> 계산식에 집계함수가 포함된 컬럼은 필터로등록할 수 없음</a:t>
            </a:r>
            <a:r>
              <a:rPr lang="en-US" altLang="ko-KR" dirty="0">
                <a:latin typeface="+mn-ea"/>
                <a:ea typeface="+mn-ea"/>
              </a:rPr>
              <a:t>. </a:t>
            </a:r>
            <a:r>
              <a:rPr lang="ko-KR" altLang="en-US" dirty="0">
                <a:latin typeface="+mn-ea"/>
                <a:ea typeface="+mn-ea"/>
              </a:rPr>
              <a:t>이때 필터 설정 아이콘을 비활성하고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클릭 시 토스트 출럭 </a:t>
            </a:r>
            <a:r>
              <a:rPr lang="ko-KR" altLang="en-US" dirty="0">
                <a:solidFill>
                  <a:srgbClr val="00B0F0"/>
                </a:solidFill>
                <a:latin typeface="+mn-ea"/>
                <a:ea typeface="+mn-ea"/>
              </a:rPr>
              <a:t>☞ </a:t>
            </a:r>
            <a:r>
              <a:rPr lang="en-US" altLang="ko-KR" dirty="0">
                <a:solidFill>
                  <a:srgbClr val="00B0F0"/>
                </a:solidFill>
                <a:latin typeface="+mn-ea"/>
                <a:ea typeface="+mn-ea"/>
              </a:rPr>
              <a:t>[030.0]</a:t>
            </a:r>
          </a:p>
          <a:p>
            <a:r>
              <a:rPr lang="ko-KR" altLang="en-US" dirty="0">
                <a:latin typeface="+mn-ea"/>
                <a:ea typeface="+mn-ea"/>
              </a:rPr>
              <a:t>사용자 정의 컬럼인 경우</a:t>
            </a:r>
            <a:r>
              <a:rPr lang="en-US" altLang="ko-KR" dirty="0">
                <a:latin typeface="+mn-ea"/>
                <a:ea typeface="+mn-ea"/>
              </a:rPr>
              <a:t>,</a:t>
            </a:r>
          </a:p>
          <a:p>
            <a:pPr lvl="1"/>
            <a:r>
              <a:rPr lang="ko-KR" altLang="en-US" dirty="0">
                <a:latin typeface="+mn-ea"/>
                <a:ea typeface="+mn-ea"/>
              </a:rPr>
              <a:t>사용자 정의 필드로 만들어진 필드는 필드 리스트의 제일 하단에 위치함</a:t>
            </a:r>
            <a:r>
              <a:rPr lang="en-US" altLang="ko-KR" dirty="0">
                <a:latin typeface="+mn-ea"/>
                <a:ea typeface="+mn-ea"/>
              </a:rPr>
              <a:t>.</a:t>
            </a:r>
            <a:r>
              <a:rPr lang="ko-KR" altLang="en-US" dirty="0">
                <a:latin typeface="+mn-ea"/>
                <a:ea typeface="+mn-ea"/>
              </a:rPr>
              <a:t> 이때 사용자 정의 필드라는 아이콘 표시됨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사용자 정의 필드일 경우 아이콘 표시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호버 </a:t>
            </a:r>
            <a:r>
              <a:rPr lang="en-US" altLang="ko-KR" dirty="0">
                <a:latin typeface="+mn-ea"/>
                <a:ea typeface="+mn-ea"/>
              </a:rPr>
              <a:t>&gt;</a:t>
            </a:r>
            <a:r>
              <a:rPr lang="ko-KR" altLang="en-US" dirty="0">
                <a:latin typeface="+mn-ea"/>
                <a:ea typeface="+mn-ea"/>
              </a:rPr>
              <a:t> 좌측에 사용자 정의 미리보기 툴팁 출력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클릭 </a:t>
            </a:r>
            <a:r>
              <a:rPr lang="en-US" altLang="ko-KR" dirty="0">
                <a:latin typeface="+mn-ea"/>
                <a:ea typeface="+mn-ea"/>
              </a:rPr>
              <a:t>&gt;</a:t>
            </a:r>
            <a:r>
              <a:rPr lang="ko-KR" altLang="en-US" dirty="0">
                <a:latin typeface="+mn-ea"/>
                <a:ea typeface="+mn-ea"/>
              </a:rPr>
              <a:t> 사용자 정의 수정 팝업 출력 </a:t>
            </a:r>
            <a:r>
              <a:rPr lang="ko-KR" altLang="en-US" dirty="0">
                <a:solidFill>
                  <a:srgbClr val="00B0F0"/>
                </a:solidFill>
                <a:latin typeface="+mn-ea"/>
                <a:ea typeface="+mn-ea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ea typeface="+mn-ea"/>
              </a:rPr>
              <a:t> </a:t>
            </a:r>
            <a:r>
              <a:rPr lang="en-US" altLang="ko-KR" dirty="0">
                <a:solidFill>
                  <a:srgbClr val="00B0F0"/>
                </a:solidFill>
                <a:latin typeface="+mn-ea"/>
              </a:rPr>
              <a:t>[M-Core]WF-C3.2-Dashboard-ETC-</a:t>
            </a:r>
            <a:r>
              <a:rPr lang="ko-KR" altLang="en-US" dirty="0" err="1">
                <a:solidFill>
                  <a:srgbClr val="00B0F0"/>
                </a:solidFill>
                <a:latin typeface="+mn-ea"/>
              </a:rPr>
              <a:t>데이터디테일</a:t>
            </a:r>
            <a:r>
              <a:rPr lang="en-US" altLang="ko-KR" dirty="0">
                <a:solidFill>
                  <a:srgbClr val="00B0F0"/>
                </a:solidFill>
                <a:latin typeface="+mn-ea"/>
              </a:rPr>
              <a:t>.</a:t>
            </a:r>
            <a:r>
              <a:rPr lang="ko-KR" altLang="en-US" dirty="0">
                <a:solidFill>
                  <a:srgbClr val="00B0F0"/>
                </a:solidFill>
                <a:latin typeface="+mn-ea"/>
              </a:rPr>
              <a:t>계산식</a:t>
            </a:r>
            <a:r>
              <a:rPr lang="en-US" altLang="ko-KR" dirty="0">
                <a:solidFill>
                  <a:srgbClr val="00B0F0"/>
                </a:solidFill>
                <a:latin typeface="+mn-ea"/>
              </a:rPr>
              <a:t>.</a:t>
            </a:r>
            <a:r>
              <a:rPr lang="ko-KR" altLang="en-US" dirty="0" err="1">
                <a:solidFill>
                  <a:srgbClr val="00B0F0"/>
                </a:solidFill>
                <a:latin typeface="+mn-ea"/>
              </a:rPr>
              <a:t>프리젠테이션뷰</a:t>
            </a:r>
            <a:r>
              <a:rPr lang="ko-KR" altLang="en-US" dirty="0">
                <a:solidFill>
                  <a:srgbClr val="00B0F0"/>
                </a:solidFill>
                <a:latin typeface="+mn-ea"/>
              </a:rPr>
              <a:t> </a:t>
            </a:r>
            <a:r>
              <a:rPr lang="mr-IN" altLang="ko-KR" dirty="0">
                <a:solidFill>
                  <a:srgbClr val="00B0F0"/>
                </a:solidFill>
                <a:latin typeface="+mn-ea"/>
              </a:rPr>
              <a:t>[033.1]</a:t>
            </a:r>
            <a:r>
              <a:rPr lang="ko-KR" altLang="en-US" dirty="0">
                <a:solidFill>
                  <a:srgbClr val="00B0F0"/>
                </a:solidFill>
                <a:latin typeface="+mn-ea"/>
              </a:rPr>
              <a:t> </a:t>
            </a:r>
            <a:endParaRPr lang="en-US" altLang="ko-KR" dirty="0">
              <a:solidFill>
                <a:srgbClr val="00B0F0"/>
              </a:solidFill>
              <a:latin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호버</a:t>
            </a:r>
            <a:r>
              <a:rPr lang="en-US" altLang="ko-KR" dirty="0">
                <a:latin typeface="+mn-ea"/>
                <a:ea typeface="+mn-ea"/>
              </a:rPr>
              <a:t>)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contextual </a:t>
            </a:r>
            <a:r>
              <a:rPr lang="ko-KR" altLang="en-US" dirty="0">
                <a:latin typeface="+mn-ea"/>
                <a:ea typeface="+mn-ea"/>
              </a:rPr>
              <a:t>메뉴 아이콘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클릭 </a:t>
            </a:r>
            <a:r>
              <a:rPr lang="en-US" altLang="ko-KR" dirty="0">
                <a:latin typeface="+mn-ea"/>
                <a:ea typeface="+mn-ea"/>
              </a:rPr>
              <a:t>&gt;</a:t>
            </a:r>
            <a:r>
              <a:rPr lang="ko-KR" altLang="en-US" dirty="0">
                <a:latin typeface="+mn-ea"/>
                <a:ea typeface="+mn-ea"/>
              </a:rPr>
              <a:t> 메뉴 목록이 팝업으로 출력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en-US" altLang="ko-KR" dirty="0">
                <a:latin typeface="+mn-ea"/>
                <a:ea typeface="+mn-ea"/>
              </a:rPr>
              <a:t>Column detail</a:t>
            </a:r>
            <a:r>
              <a:rPr lang="ko-KR" altLang="en-US" dirty="0">
                <a:latin typeface="+mn-ea"/>
                <a:ea typeface="+mn-ea"/>
              </a:rPr>
              <a:t> 클릭 </a:t>
            </a:r>
            <a:r>
              <a:rPr lang="en-US" altLang="ko-KR" dirty="0">
                <a:latin typeface="+mn-ea"/>
                <a:ea typeface="+mn-ea"/>
              </a:rPr>
              <a:t>&gt;</a:t>
            </a:r>
            <a:r>
              <a:rPr lang="ko-KR" altLang="en-US" dirty="0">
                <a:latin typeface="+mn-ea"/>
                <a:ea typeface="+mn-ea"/>
              </a:rPr>
              <a:t> 컬럼 상세 팝업 출력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solidFill>
                  <a:srgbClr val="00B0F0"/>
                </a:solidFill>
                <a:latin typeface="+mn-ea"/>
                <a:ea typeface="+mn-ea"/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</a:rPr>
              <a:t> [M-Core]WF-C3.2-Dashboard-ETC-</a:t>
            </a:r>
            <a:r>
              <a:rPr kumimoji="1" lang="ko-KR" altLang="en-US" dirty="0" err="1">
                <a:solidFill>
                  <a:srgbClr val="00B0F0"/>
                </a:solidFill>
              </a:rPr>
              <a:t>데이터디테일</a:t>
            </a:r>
            <a:r>
              <a:rPr kumimoji="1" lang="en-US" altLang="ko-KR" dirty="0">
                <a:solidFill>
                  <a:srgbClr val="00B0F0"/>
                </a:solidFill>
              </a:rPr>
              <a:t>.</a:t>
            </a:r>
            <a:r>
              <a:rPr kumimoji="1" lang="ko-KR" altLang="en-US" dirty="0">
                <a:solidFill>
                  <a:srgbClr val="00B0F0"/>
                </a:solidFill>
              </a:rPr>
              <a:t>계산식</a:t>
            </a:r>
            <a:r>
              <a:rPr kumimoji="1" lang="en-US" altLang="ko-KR" dirty="0">
                <a:solidFill>
                  <a:srgbClr val="00B0F0"/>
                </a:solidFill>
              </a:rPr>
              <a:t>.</a:t>
            </a:r>
            <a:r>
              <a:rPr kumimoji="1" lang="ko-KR" altLang="en-US" dirty="0" err="1">
                <a:solidFill>
                  <a:srgbClr val="00B0F0"/>
                </a:solidFill>
              </a:rPr>
              <a:t>프리젠테이션뷰</a:t>
            </a:r>
            <a:r>
              <a:rPr kumimoji="1" lang="ko-KR" altLang="en-US" dirty="0">
                <a:solidFill>
                  <a:srgbClr val="00B0F0"/>
                </a:solidFill>
              </a:rPr>
              <a:t> </a:t>
            </a:r>
            <a:r>
              <a:rPr lang="en-US" altLang="ko-KR" dirty="0">
                <a:solidFill>
                  <a:srgbClr val="00B0F0"/>
                </a:solidFill>
                <a:latin typeface="+mn-ea"/>
                <a:ea typeface="+mn-ea"/>
              </a:rPr>
              <a:t>[051.1] </a:t>
            </a:r>
          </a:p>
          <a:p>
            <a:pPr lvl="1"/>
            <a:r>
              <a:rPr lang="en-US" altLang="ko-KR" dirty="0">
                <a:latin typeface="+mn-ea"/>
                <a:ea typeface="+mn-ea"/>
              </a:rPr>
              <a:t>Alias</a:t>
            </a:r>
            <a:r>
              <a:rPr lang="ko-KR" altLang="en-US" dirty="0">
                <a:latin typeface="+mn-ea"/>
                <a:ea typeface="+mn-ea"/>
              </a:rPr>
              <a:t> 호버 </a:t>
            </a:r>
            <a:r>
              <a:rPr lang="en-US" altLang="ko-KR" dirty="0">
                <a:latin typeface="+mn-ea"/>
                <a:ea typeface="+mn-ea"/>
              </a:rPr>
              <a:t>&gt;</a:t>
            </a:r>
            <a:r>
              <a:rPr lang="ko-KR" altLang="en-US" dirty="0">
                <a:latin typeface="+mn-ea"/>
                <a:ea typeface="+mn-ea"/>
              </a:rPr>
              <a:t> 알리아스 입력 창 열림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en-US" altLang="ko-KR" dirty="0">
                <a:latin typeface="+mn-ea"/>
                <a:ea typeface="+mn-ea"/>
              </a:rPr>
              <a:t>Alias for value</a:t>
            </a:r>
            <a:r>
              <a:rPr lang="ko-KR" altLang="en-US" dirty="0">
                <a:latin typeface="+mn-ea"/>
                <a:ea typeface="+mn-ea"/>
              </a:rPr>
              <a:t> 클릭 </a:t>
            </a:r>
            <a:r>
              <a:rPr lang="en-US" altLang="ko-KR" dirty="0">
                <a:latin typeface="+mn-ea"/>
                <a:ea typeface="+mn-ea"/>
              </a:rPr>
              <a:t>&gt;</a:t>
            </a:r>
            <a:r>
              <a:rPr lang="ko-KR" altLang="en-US" dirty="0">
                <a:latin typeface="+mn-ea"/>
                <a:ea typeface="+mn-ea"/>
              </a:rPr>
              <a:t> 벨류 알리아스 편집 팝업 출력 </a:t>
            </a:r>
            <a:r>
              <a:rPr lang="ko-KR" altLang="en-US" dirty="0">
                <a:solidFill>
                  <a:srgbClr val="00B0F0"/>
                </a:solidFill>
                <a:latin typeface="+mn-ea"/>
                <a:ea typeface="+mn-ea"/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</a:rPr>
              <a:t> [M-Core]WF-C3.2-Dashboard-ETC-</a:t>
            </a:r>
            <a:r>
              <a:rPr kumimoji="1" lang="ko-KR" altLang="en-US" dirty="0" err="1">
                <a:solidFill>
                  <a:srgbClr val="00B0F0"/>
                </a:solidFill>
              </a:rPr>
              <a:t>데이터디테일</a:t>
            </a:r>
            <a:r>
              <a:rPr kumimoji="1" lang="en-US" altLang="ko-KR" dirty="0">
                <a:solidFill>
                  <a:srgbClr val="00B0F0"/>
                </a:solidFill>
              </a:rPr>
              <a:t>.</a:t>
            </a:r>
            <a:r>
              <a:rPr kumimoji="1" lang="ko-KR" altLang="en-US" dirty="0">
                <a:solidFill>
                  <a:srgbClr val="00B0F0"/>
                </a:solidFill>
              </a:rPr>
              <a:t>계산식</a:t>
            </a:r>
            <a:r>
              <a:rPr kumimoji="1" lang="en-US" altLang="ko-KR" dirty="0">
                <a:solidFill>
                  <a:srgbClr val="00B0F0"/>
                </a:solidFill>
              </a:rPr>
              <a:t>.</a:t>
            </a:r>
            <a:r>
              <a:rPr kumimoji="1" lang="ko-KR" altLang="en-US" dirty="0" err="1">
                <a:solidFill>
                  <a:srgbClr val="00B0F0"/>
                </a:solidFill>
              </a:rPr>
              <a:t>프리젠테이션뷰</a:t>
            </a:r>
            <a:r>
              <a:rPr kumimoji="1" lang="en-US" altLang="ko-KR" dirty="0">
                <a:solidFill>
                  <a:srgbClr val="00B0F0"/>
                </a:solidFill>
              </a:rPr>
              <a:t> </a:t>
            </a:r>
            <a:r>
              <a:rPr lang="en-US" altLang="ko-KR" dirty="0">
                <a:solidFill>
                  <a:srgbClr val="00B0F0"/>
                </a:solidFill>
                <a:latin typeface="+mn-ea"/>
                <a:ea typeface="+mn-ea"/>
              </a:rPr>
              <a:t>[052.0]</a:t>
            </a:r>
          </a:p>
          <a:p>
            <a:pPr lvl="1"/>
            <a:r>
              <a:rPr lang="en-US" altLang="ko-KR" dirty="0">
                <a:solidFill>
                  <a:srgbClr val="00B0F0"/>
                </a:solidFill>
                <a:latin typeface="+mn-ea"/>
                <a:ea typeface="+mn-ea"/>
              </a:rPr>
              <a:t>(</a:t>
            </a:r>
            <a:r>
              <a:rPr lang="ko-KR" altLang="en-US" dirty="0">
                <a:solidFill>
                  <a:srgbClr val="00B0F0"/>
                </a:solidFill>
                <a:latin typeface="+mn-ea"/>
                <a:ea typeface="+mn-ea"/>
              </a:rPr>
              <a:t>사용자 정의 컬럼만</a:t>
            </a:r>
            <a:r>
              <a:rPr lang="en-US" altLang="ko-KR" dirty="0">
                <a:solidFill>
                  <a:srgbClr val="00B0F0"/>
                </a:solidFill>
                <a:latin typeface="+mn-ea"/>
                <a:ea typeface="+mn-ea"/>
              </a:rPr>
              <a:t>)</a:t>
            </a:r>
            <a:r>
              <a:rPr lang="ko-KR" altLang="en-US" dirty="0">
                <a:solidFill>
                  <a:srgbClr val="00B0F0"/>
                </a:solidFill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조건식 수정 클릭 </a:t>
            </a:r>
            <a:r>
              <a:rPr lang="en-US" altLang="ko-KR" dirty="0">
                <a:latin typeface="+mn-ea"/>
                <a:ea typeface="+mn-ea"/>
              </a:rPr>
              <a:t>&gt;</a:t>
            </a:r>
            <a:r>
              <a:rPr lang="ko-KR" altLang="en-US" dirty="0">
                <a:latin typeface="+mn-ea"/>
                <a:ea typeface="+mn-ea"/>
              </a:rPr>
              <a:t> 조건식 편집 팝업 출력 </a:t>
            </a:r>
            <a:r>
              <a:rPr lang="ko-KR" altLang="en-US" dirty="0">
                <a:solidFill>
                  <a:srgbClr val="00B0F0"/>
                </a:solidFill>
                <a:latin typeface="+mn-ea"/>
                <a:ea typeface="+mn-ea"/>
              </a:rPr>
              <a:t>☞ </a:t>
            </a:r>
            <a:r>
              <a:rPr lang="en-US" altLang="ko-KR" dirty="0">
                <a:solidFill>
                  <a:srgbClr val="00B0F0"/>
                </a:solidFill>
                <a:latin typeface="+mn-ea"/>
              </a:rPr>
              <a:t>[M-Core]WF-C3.2-Dashboard-ETC-</a:t>
            </a:r>
            <a:r>
              <a:rPr lang="ko-KR" altLang="en-US" dirty="0" err="1">
                <a:solidFill>
                  <a:srgbClr val="00B0F0"/>
                </a:solidFill>
                <a:latin typeface="+mn-ea"/>
              </a:rPr>
              <a:t>데이터디테일</a:t>
            </a:r>
            <a:r>
              <a:rPr lang="en-US" altLang="ko-KR" dirty="0">
                <a:solidFill>
                  <a:srgbClr val="00B0F0"/>
                </a:solidFill>
                <a:latin typeface="+mn-ea"/>
              </a:rPr>
              <a:t>.</a:t>
            </a:r>
            <a:r>
              <a:rPr lang="ko-KR" altLang="en-US" dirty="0">
                <a:solidFill>
                  <a:srgbClr val="00B0F0"/>
                </a:solidFill>
                <a:latin typeface="+mn-ea"/>
              </a:rPr>
              <a:t>계산식</a:t>
            </a:r>
            <a:r>
              <a:rPr lang="en-US" altLang="ko-KR" dirty="0">
                <a:solidFill>
                  <a:srgbClr val="00B0F0"/>
                </a:solidFill>
                <a:latin typeface="+mn-ea"/>
              </a:rPr>
              <a:t>.</a:t>
            </a:r>
            <a:r>
              <a:rPr lang="ko-KR" altLang="en-US" dirty="0" err="1">
                <a:solidFill>
                  <a:srgbClr val="00B0F0"/>
                </a:solidFill>
                <a:latin typeface="+mn-ea"/>
              </a:rPr>
              <a:t>프리젠테이션뷰</a:t>
            </a:r>
            <a:r>
              <a:rPr lang="ko-KR" altLang="en-US" dirty="0">
                <a:solidFill>
                  <a:srgbClr val="00B0F0"/>
                </a:solidFill>
                <a:latin typeface="+mn-ea"/>
              </a:rPr>
              <a:t> </a:t>
            </a:r>
            <a:r>
              <a:rPr lang="mr-IN" altLang="ko-KR" dirty="0">
                <a:solidFill>
                  <a:srgbClr val="00B0F0"/>
                </a:solidFill>
                <a:latin typeface="+mn-ea"/>
              </a:rPr>
              <a:t>[033.1]</a:t>
            </a:r>
            <a:r>
              <a:rPr lang="ko-KR" altLang="en-US" dirty="0">
                <a:solidFill>
                  <a:srgbClr val="00B0F0"/>
                </a:solidFill>
                <a:latin typeface="+mn-ea"/>
              </a:rPr>
              <a:t> </a:t>
            </a:r>
            <a:endParaRPr lang="en-US" altLang="ko-KR" dirty="0">
              <a:solidFill>
                <a:srgbClr val="00B0F0"/>
              </a:solidFill>
              <a:latin typeface="+mn-ea"/>
              <a:ea typeface="+mn-ea"/>
            </a:endParaRPr>
          </a:p>
          <a:p>
            <a:pPr lvl="1"/>
            <a:r>
              <a:rPr lang="en-US" altLang="ko-KR" dirty="0">
                <a:solidFill>
                  <a:srgbClr val="00B0F0"/>
                </a:solidFill>
                <a:latin typeface="+mn-ea"/>
                <a:ea typeface="+mn-ea"/>
              </a:rPr>
              <a:t>(</a:t>
            </a:r>
            <a:r>
              <a:rPr lang="ko-KR" altLang="en-US" dirty="0">
                <a:solidFill>
                  <a:srgbClr val="00B0F0"/>
                </a:solidFill>
                <a:latin typeface="+mn-ea"/>
                <a:ea typeface="+mn-ea"/>
              </a:rPr>
              <a:t>사용자 정의 컬럼만</a:t>
            </a:r>
            <a:r>
              <a:rPr lang="en-US" altLang="ko-KR" dirty="0">
                <a:solidFill>
                  <a:srgbClr val="00B0F0"/>
                </a:solidFill>
                <a:latin typeface="+mn-ea"/>
                <a:ea typeface="+mn-ea"/>
              </a:rPr>
              <a:t>) </a:t>
            </a:r>
            <a:r>
              <a:rPr lang="ko-KR" altLang="en-US" dirty="0">
                <a:latin typeface="+mn-ea"/>
                <a:ea typeface="+mn-ea"/>
              </a:rPr>
              <a:t>삭제 클릭 </a:t>
            </a:r>
            <a:r>
              <a:rPr lang="en-US" altLang="ko-KR" dirty="0">
                <a:latin typeface="+mn-ea"/>
                <a:ea typeface="+mn-ea"/>
              </a:rPr>
              <a:t>&gt;</a:t>
            </a:r>
            <a:r>
              <a:rPr lang="ko-KR" altLang="en-US" dirty="0">
                <a:latin typeface="+mn-ea"/>
                <a:ea typeface="+mn-ea"/>
              </a:rPr>
              <a:t> 필터 또는 차트에서 </a:t>
            </a:r>
            <a:r>
              <a:rPr lang="ko-KR" altLang="en-US" dirty="0" err="1">
                <a:latin typeface="+mn-ea"/>
                <a:ea typeface="+mn-ea"/>
              </a:rPr>
              <a:t>사용중인지</a:t>
            </a:r>
            <a:r>
              <a:rPr lang="ko-KR" altLang="en-US" dirty="0">
                <a:latin typeface="+mn-ea"/>
                <a:ea typeface="+mn-ea"/>
              </a:rPr>
              <a:t> 체크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사용중인 경우 </a:t>
            </a:r>
            <a:r>
              <a:rPr lang="en-US" altLang="ko-KR" dirty="0">
                <a:latin typeface="+mn-ea"/>
                <a:ea typeface="+mn-ea"/>
              </a:rPr>
              <a:t>&gt;</a:t>
            </a:r>
            <a:r>
              <a:rPr lang="ko-KR" altLang="en-US" dirty="0">
                <a:latin typeface="+mn-ea"/>
                <a:ea typeface="+mn-ea"/>
              </a:rPr>
              <a:t> 삭제 확인 팝업 출력 </a:t>
            </a:r>
            <a:r>
              <a:rPr lang="ko-KR" altLang="en-US" dirty="0">
                <a:solidFill>
                  <a:srgbClr val="00B0F0"/>
                </a:solidFill>
                <a:latin typeface="+mn-ea"/>
                <a:ea typeface="+mn-ea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ea typeface="+mn-ea"/>
              </a:rPr>
              <a:t> </a:t>
            </a:r>
            <a:r>
              <a:rPr lang="mr-IN" altLang="ko-KR" dirty="0">
                <a:solidFill>
                  <a:srgbClr val="00B0F0"/>
                </a:solidFill>
                <a:latin typeface="+mn-ea"/>
                <a:ea typeface="+mn-ea"/>
              </a:rPr>
              <a:t>[</a:t>
            </a:r>
            <a:r>
              <a:rPr lang="en-US" altLang="ko-KR" dirty="0">
                <a:solidFill>
                  <a:srgbClr val="00B0F0"/>
                </a:solidFill>
                <a:latin typeface="+mn-ea"/>
                <a:ea typeface="+mn-ea"/>
              </a:rPr>
              <a:t>022.0</a:t>
            </a:r>
            <a:r>
              <a:rPr lang="mr-IN" altLang="ko-KR" dirty="0">
                <a:solidFill>
                  <a:srgbClr val="00B0F0"/>
                </a:solidFill>
                <a:latin typeface="+mn-ea"/>
                <a:ea typeface="+mn-ea"/>
              </a:rPr>
              <a:t>]</a:t>
            </a:r>
            <a:endParaRPr lang="en-US" altLang="ko-KR" dirty="0">
              <a:solidFill>
                <a:srgbClr val="00B0F0"/>
              </a:solidFill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사용중이 아닌 경우 </a:t>
            </a:r>
            <a:r>
              <a:rPr lang="en-US" altLang="ko-KR" dirty="0">
                <a:latin typeface="+mn-ea"/>
                <a:ea typeface="+mn-ea"/>
              </a:rPr>
              <a:t>&gt;</a:t>
            </a:r>
            <a:r>
              <a:rPr lang="ko-KR" altLang="en-US" dirty="0">
                <a:latin typeface="+mn-ea"/>
                <a:ea typeface="+mn-ea"/>
              </a:rPr>
              <a:t> 즉시 삭제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5988591" y="256488"/>
            <a:ext cx="1953784" cy="6601512"/>
          </a:xfrm>
        </p:spPr>
        <p:txBody>
          <a:bodyPr>
            <a:normAutofit fontScale="92500"/>
          </a:bodyPr>
          <a:lstStyle/>
          <a:p>
            <a:r>
              <a:rPr lang="en-US" altLang="ko-KR" dirty="0">
                <a:latin typeface="+mn-ea"/>
                <a:ea typeface="+mn-ea"/>
              </a:rPr>
              <a:t>‘</a:t>
            </a:r>
            <a:r>
              <a:rPr lang="ko-KR" altLang="en-US" dirty="0">
                <a:latin typeface="+mn-ea"/>
                <a:ea typeface="+mn-ea"/>
              </a:rPr>
              <a:t>데이터 소스</a:t>
            </a:r>
            <a:r>
              <a:rPr lang="en-US" altLang="ko-KR" dirty="0">
                <a:latin typeface="+mn-ea"/>
                <a:ea typeface="+mn-ea"/>
              </a:rPr>
              <a:t>’</a:t>
            </a:r>
          </a:p>
          <a:p>
            <a:r>
              <a:rPr lang="ko-KR" altLang="en-US" dirty="0">
                <a:latin typeface="+mn-ea"/>
                <a:ea typeface="+mn-ea"/>
              </a:rPr>
              <a:t>닫기 클릭 </a:t>
            </a:r>
            <a:r>
              <a:rPr lang="en-US" altLang="ko-KR" dirty="0">
                <a:latin typeface="+mn-ea"/>
                <a:ea typeface="+mn-ea"/>
              </a:rPr>
              <a:t>&gt;</a:t>
            </a:r>
            <a:r>
              <a:rPr lang="ko-KR" altLang="en-US" dirty="0">
                <a:latin typeface="+mn-ea"/>
                <a:ea typeface="+mn-ea"/>
              </a:rPr>
              <a:t> 컬럼 리스트 닫힘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컬럼 검색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컬럼 명 검색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검색 키워드 입력에 따라 실시간으로 필터링 결과가 표시 됨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컬럼 리스트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리스트가 차원값</a:t>
            </a:r>
            <a:r>
              <a:rPr lang="en-US" altLang="ko-KR" dirty="0">
                <a:latin typeface="+mn-ea"/>
                <a:ea typeface="+mn-ea"/>
              </a:rPr>
              <a:t>,</a:t>
            </a:r>
            <a:r>
              <a:rPr lang="ko-KR" altLang="en-US" dirty="0">
                <a:latin typeface="+mn-ea"/>
                <a:ea typeface="+mn-ea"/>
              </a:rPr>
              <a:t> 측정값으로 구분되어 보여짐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각 카테고리의 인덱스 바를 클릭하여 목록을 접었다 폈다 할 수 있음</a:t>
            </a:r>
            <a:r>
              <a:rPr lang="en-US" altLang="ko-KR" dirty="0">
                <a:latin typeface="+mn-ea"/>
                <a:ea typeface="+mn-ea"/>
              </a:rPr>
              <a:t>.</a:t>
            </a:r>
            <a:r>
              <a:rPr lang="ko-KR" altLang="en-US" dirty="0">
                <a:latin typeface="+mn-ea"/>
                <a:ea typeface="+mn-ea"/>
              </a:rPr>
              <a:t> 모두 열린 상태가 초기상태 임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각 카테고리의 목록은 </a:t>
            </a:r>
            <a:r>
              <a:rPr lang="en-US" altLang="ko-KR" dirty="0">
                <a:latin typeface="+mn-ea"/>
                <a:ea typeface="+mn-ea"/>
              </a:rPr>
              <a:t>15</a:t>
            </a:r>
            <a:r>
              <a:rPr lang="ko-KR" altLang="en-US" dirty="0">
                <a:latin typeface="+mn-ea"/>
                <a:ea typeface="+mn-ea"/>
              </a:rPr>
              <a:t>개씩 확인 가능함</a:t>
            </a:r>
            <a:r>
              <a:rPr lang="en-US" altLang="ko-KR" dirty="0">
                <a:latin typeface="+mn-ea"/>
                <a:ea typeface="+mn-ea"/>
              </a:rPr>
              <a:t>.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10</a:t>
            </a:r>
            <a:r>
              <a:rPr lang="ko-KR" altLang="en-US" dirty="0">
                <a:latin typeface="+mn-ea"/>
                <a:ea typeface="+mn-ea"/>
              </a:rPr>
              <a:t>개 이상일 경우</a:t>
            </a:r>
            <a:r>
              <a:rPr lang="en-US" altLang="ko-KR" dirty="0">
                <a:latin typeface="+mn-ea"/>
                <a:ea typeface="+mn-ea"/>
              </a:rPr>
              <a:t>,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‘</a:t>
            </a:r>
            <a:r>
              <a:rPr lang="ko-KR" altLang="en-US" dirty="0">
                <a:latin typeface="+mn-ea"/>
                <a:ea typeface="+mn-ea"/>
              </a:rPr>
              <a:t>이전</a:t>
            </a:r>
            <a:r>
              <a:rPr lang="en-US" altLang="ko-KR" dirty="0">
                <a:latin typeface="+mn-ea"/>
                <a:ea typeface="+mn-ea"/>
              </a:rPr>
              <a:t>’’</a:t>
            </a:r>
            <a:r>
              <a:rPr lang="ko-KR" altLang="en-US" dirty="0">
                <a:latin typeface="+mn-ea"/>
                <a:ea typeface="+mn-ea"/>
              </a:rPr>
              <a:t>다음</a:t>
            </a:r>
            <a:r>
              <a:rPr lang="en-US" altLang="ko-KR" dirty="0">
                <a:latin typeface="+mn-ea"/>
                <a:ea typeface="+mn-ea"/>
              </a:rPr>
              <a:t>’</a:t>
            </a:r>
            <a:r>
              <a:rPr lang="ko-KR" altLang="en-US" dirty="0">
                <a:latin typeface="+mn-ea"/>
                <a:ea typeface="+mn-ea"/>
              </a:rPr>
              <a:t> 버튼을 통해 리스트 브라우징이 가능함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pPr lvl="2"/>
            <a:r>
              <a:rPr lang="ko-KR" altLang="en-US" dirty="0">
                <a:latin typeface="+mn-ea"/>
                <a:ea typeface="+mn-ea"/>
              </a:rPr>
              <a:t>이전</a:t>
            </a:r>
            <a:r>
              <a:rPr lang="en-US" altLang="ko-KR" dirty="0">
                <a:latin typeface="+mn-ea"/>
                <a:ea typeface="+mn-ea"/>
              </a:rPr>
              <a:t>,</a:t>
            </a:r>
            <a:r>
              <a:rPr lang="ko-KR" altLang="en-US" dirty="0">
                <a:latin typeface="+mn-ea"/>
                <a:ea typeface="+mn-ea"/>
              </a:rPr>
              <a:t> 다음 목록이 없는 경우</a:t>
            </a:r>
            <a:r>
              <a:rPr lang="en-US" altLang="ko-KR" dirty="0">
                <a:latin typeface="+mn-ea"/>
                <a:ea typeface="+mn-ea"/>
              </a:rPr>
              <a:t>,</a:t>
            </a:r>
            <a:r>
              <a:rPr lang="ko-KR" altLang="en-US" dirty="0">
                <a:latin typeface="+mn-ea"/>
                <a:ea typeface="+mn-ea"/>
              </a:rPr>
              <a:t> 버튼 비활성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목록이 </a:t>
            </a:r>
            <a:r>
              <a:rPr lang="en-US" altLang="ko-KR" dirty="0">
                <a:latin typeface="+mn-ea"/>
                <a:ea typeface="+mn-ea"/>
              </a:rPr>
              <a:t>15</a:t>
            </a:r>
            <a:r>
              <a:rPr lang="ko-KR" altLang="en-US" dirty="0">
                <a:latin typeface="+mn-ea"/>
                <a:ea typeface="+mn-ea"/>
              </a:rPr>
              <a:t>개 이하인 경우</a:t>
            </a:r>
            <a:r>
              <a:rPr lang="en-US" altLang="ko-KR" dirty="0">
                <a:latin typeface="+mn-ea"/>
                <a:ea typeface="+mn-ea"/>
              </a:rPr>
              <a:t>,</a:t>
            </a:r>
            <a:r>
              <a:rPr lang="ko-KR" altLang="en-US" dirty="0">
                <a:latin typeface="+mn-ea"/>
                <a:ea typeface="+mn-ea"/>
              </a:rPr>
              <a:t> 버튼이 나타나지 않음 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카테고리에 목록이 없는 경우</a:t>
            </a:r>
            <a:r>
              <a:rPr lang="en-US" altLang="ko-KR" dirty="0">
                <a:latin typeface="+mn-ea"/>
                <a:ea typeface="+mn-ea"/>
              </a:rPr>
              <a:t>,</a:t>
            </a:r>
            <a:r>
              <a:rPr lang="ko-KR" altLang="en-US" dirty="0">
                <a:latin typeface="+mn-ea"/>
                <a:ea typeface="+mn-ea"/>
              </a:rPr>
              <a:t> 문구 표시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차원값이 없습니다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측정값이 없습니다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선반에 올라간 컬럼인 경우</a:t>
            </a:r>
            <a:r>
              <a:rPr lang="en-US" altLang="ko-KR" dirty="0">
                <a:latin typeface="+mn-ea"/>
                <a:ea typeface="+mn-ea"/>
              </a:rPr>
              <a:t>,</a:t>
            </a:r>
            <a:r>
              <a:rPr lang="ko-KR" altLang="en-US" dirty="0">
                <a:latin typeface="+mn-ea"/>
                <a:ea typeface="+mn-ea"/>
              </a:rPr>
              <a:t> 아이콘 표시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사용자 정의 컬럼 추가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각 카테고리별로 사용자 정의 컬럼을 추가할 수 있음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추가 버튼 클릭 </a:t>
            </a:r>
            <a:r>
              <a:rPr lang="en-US" altLang="ko-KR" dirty="0">
                <a:latin typeface="+mn-ea"/>
                <a:ea typeface="+mn-ea"/>
              </a:rPr>
              <a:t>&gt;</a:t>
            </a:r>
            <a:r>
              <a:rPr lang="ko-KR" altLang="en-US" dirty="0">
                <a:latin typeface="+mn-ea"/>
                <a:ea typeface="+mn-ea"/>
              </a:rPr>
              <a:t> 사용자 정의 컬럼 만들기 팝업 출력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차원값 </a:t>
            </a:r>
            <a:r>
              <a:rPr lang="ko-KR" altLang="en-US" dirty="0">
                <a:solidFill>
                  <a:srgbClr val="00B0F0"/>
                </a:solidFill>
                <a:latin typeface="+mn-ea"/>
                <a:ea typeface="+mn-ea"/>
              </a:rPr>
              <a:t>☞ </a:t>
            </a:r>
            <a:r>
              <a:rPr lang="en-US" altLang="ko-KR" dirty="0">
                <a:solidFill>
                  <a:srgbClr val="00B0F0"/>
                </a:solidFill>
                <a:latin typeface="+mn-ea"/>
                <a:ea typeface="+mn-ea"/>
              </a:rPr>
              <a:t>[M-Core]WF-C3.2-Dashboard-ETC-</a:t>
            </a:r>
            <a:r>
              <a:rPr lang="ko-KR" altLang="en-US" dirty="0" err="1">
                <a:solidFill>
                  <a:srgbClr val="00B0F0"/>
                </a:solidFill>
                <a:latin typeface="+mn-ea"/>
                <a:ea typeface="+mn-ea"/>
              </a:rPr>
              <a:t>데이터디테일</a:t>
            </a:r>
            <a:r>
              <a:rPr lang="en-US" altLang="ko-KR" dirty="0">
                <a:solidFill>
                  <a:srgbClr val="00B0F0"/>
                </a:solidFill>
                <a:latin typeface="+mn-ea"/>
                <a:ea typeface="+mn-ea"/>
              </a:rPr>
              <a:t>.</a:t>
            </a:r>
            <a:r>
              <a:rPr lang="ko-KR" altLang="en-US" dirty="0">
                <a:solidFill>
                  <a:srgbClr val="00B0F0"/>
                </a:solidFill>
                <a:latin typeface="+mn-ea"/>
                <a:ea typeface="+mn-ea"/>
              </a:rPr>
              <a:t>계산식</a:t>
            </a:r>
            <a:r>
              <a:rPr lang="en-US" altLang="ko-KR" dirty="0">
                <a:solidFill>
                  <a:srgbClr val="00B0F0"/>
                </a:solidFill>
                <a:latin typeface="+mn-ea"/>
                <a:ea typeface="+mn-ea"/>
              </a:rPr>
              <a:t>.</a:t>
            </a:r>
            <a:r>
              <a:rPr lang="ko-KR" altLang="en-US" dirty="0" err="1">
                <a:solidFill>
                  <a:srgbClr val="00B0F0"/>
                </a:solidFill>
                <a:latin typeface="+mn-ea"/>
                <a:ea typeface="+mn-ea"/>
              </a:rPr>
              <a:t>프리젠테이션뷰</a:t>
            </a:r>
            <a:r>
              <a:rPr lang="ko-KR" altLang="en-US" dirty="0">
                <a:solidFill>
                  <a:srgbClr val="00B0F0"/>
                </a:solidFill>
                <a:latin typeface="+mn-ea"/>
                <a:ea typeface="+mn-ea"/>
              </a:rPr>
              <a:t> </a:t>
            </a:r>
            <a:r>
              <a:rPr lang="mr-IN" altLang="ko-KR" dirty="0">
                <a:solidFill>
                  <a:srgbClr val="00B0F0"/>
                </a:solidFill>
                <a:latin typeface="+mn-ea"/>
                <a:ea typeface="+mn-ea"/>
              </a:rPr>
              <a:t>[033.1]</a:t>
            </a:r>
            <a:r>
              <a:rPr lang="ko-KR" altLang="en-US" dirty="0">
                <a:solidFill>
                  <a:srgbClr val="00B0F0"/>
                </a:solidFill>
                <a:latin typeface="+mn-ea"/>
                <a:ea typeface="+mn-ea"/>
              </a:rPr>
              <a:t> </a:t>
            </a:r>
            <a:endParaRPr lang="en-US" altLang="ko-KR" dirty="0">
              <a:solidFill>
                <a:srgbClr val="00B0F0"/>
              </a:solidFill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측정값 </a:t>
            </a:r>
            <a:r>
              <a:rPr lang="ko-KR" altLang="en-US" dirty="0">
                <a:solidFill>
                  <a:srgbClr val="00B0F0"/>
                </a:solidFill>
                <a:latin typeface="+mn-ea"/>
                <a:ea typeface="+mn-ea"/>
              </a:rPr>
              <a:t>☞ </a:t>
            </a:r>
            <a:r>
              <a:rPr lang="en-US" altLang="ko-KR" dirty="0">
                <a:solidFill>
                  <a:srgbClr val="00B0F0"/>
                </a:solidFill>
                <a:latin typeface="+mn-ea"/>
                <a:ea typeface="+mn-ea"/>
              </a:rPr>
              <a:t>[M-Core]WF-C3.2-Dashboard-ETC-</a:t>
            </a:r>
            <a:r>
              <a:rPr lang="ko-KR" altLang="en-US" dirty="0" err="1">
                <a:solidFill>
                  <a:srgbClr val="00B0F0"/>
                </a:solidFill>
                <a:latin typeface="+mn-ea"/>
                <a:ea typeface="+mn-ea"/>
              </a:rPr>
              <a:t>데이터디테일</a:t>
            </a:r>
            <a:r>
              <a:rPr lang="en-US" altLang="ko-KR" dirty="0">
                <a:solidFill>
                  <a:srgbClr val="00B0F0"/>
                </a:solidFill>
                <a:latin typeface="+mn-ea"/>
                <a:ea typeface="+mn-ea"/>
              </a:rPr>
              <a:t>.</a:t>
            </a:r>
            <a:r>
              <a:rPr lang="ko-KR" altLang="en-US" dirty="0">
                <a:solidFill>
                  <a:srgbClr val="00B0F0"/>
                </a:solidFill>
                <a:latin typeface="+mn-ea"/>
                <a:ea typeface="+mn-ea"/>
              </a:rPr>
              <a:t>계산식</a:t>
            </a:r>
            <a:r>
              <a:rPr lang="en-US" altLang="ko-KR" dirty="0">
                <a:solidFill>
                  <a:srgbClr val="00B0F0"/>
                </a:solidFill>
                <a:latin typeface="+mn-ea"/>
                <a:ea typeface="+mn-ea"/>
              </a:rPr>
              <a:t>.</a:t>
            </a:r>
            <a:r>
              <a:rPr lang="ko-KR" altLang="en-US" dirty="0" err="1">
                <a:solidFill>
                  <a:srgbClr val="00B0F0"/>
                </a:solidFill>
                <a:latin typeface="+mn-ea"/>
                <a:ea typeface="+mn-ea"/>
              </a:rPr>
              <a:t>프리젠테이션뷰</a:t>
            </a:r>
            <a:r>
              <a:rPr lang="ko-KR" altLang="en-US" dirty="0">
                <a:solidFill>
                  <a:srgbClr val="00B0F0"/>
                </a:solidFill>
                <a:latin typeface="+mn-ea"/>
                <a:ea typeface="+mn-ea"/>
              </a:rPr>
              <a:t> </a:t>
            </a:r>
            <a:r>
              <a:rPr lang="mr-IN" altLang="ko-KR" dirty="0">
                <a:solidFill>
                  <a:srgbClr val="00B0F0"/>
                </a:solidFill>
                <a:latin typeface="+mn-ea"/>
                <a:ea typeface="+mn-ea"/>
              </a:rPr>
              <a:t>[033.</a:t>
            </a:r>
            <a:r>
              <a:rPr lang="en-US" altLang="ko-KR" dirty="0">
                <a:solidFill>
                  <a:srgbClr val="00B0F0"/>
                </a:solidFill>
                <a:latin typeface="+mn-ea"/>
                <a:ea typeface="+mn-ea"/>
              </a:rPr>
              <a:t>2</a:t>
            </a:r>
            <a:r>
              <a:rPr lang="mr-IN" altLang="ko-KR" dirty="0">
                <a:solidFill>
                  <a:srgbClr val="00B0F0"/>
                </a:solidFill>
                <a:latin typeface="+mn-ea"/>
                <a:ea typeface="+mn-ea"/>
              </a:rPr>
              <a:t>]</a:t>
            </a:r>
            <a:endParaRPr lang="en-US" altLang="ko-KR" dirty="0">
              <a:solidFill>
                <a:srgbClr val="00B0F0"/>
              </a:solidFill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매개변수 </a:t>
            </a:r>
            <a:r>
              <a:rPr lang="ko-KR" altLang="en-US" dirty="0">
                <a:solidFill>
                  <a:srgbClr val="00B0F0"/>
                </a:solidFill>
                <a:latin typeface="+mn-ea"/>
              </a:rPr>
              <a:t>☞ </a:t>
            </a:r>
            <a:r>
              <a:rPr lang="en-US" altLang="ko-KR" dirty="0">
                <a:solidFill>
                  <a:srgbClr val="00B0F0"/>
                </a:solidFill>
                <a:latin typeface="+mn-ea"/>
              </a:rPr>
              <a:t>[M-Core]WF-C3.2-Dashboard-ETC-</a:t>
            </a:r>
            <a:r>
              <a:rPr lang="ko-KR" altLang="en-US" dirty="0" err="1">
                <a:solidFill>
                  <a:srgbClr val="00B0F0"/>
                </a:solidFill>
                <a:latin typeface="+mn-ea"/>
              </a:rPr>
              <a:t>데이터디테일</a:t>
            </a:r>
            <a:r>
              <a:rPr lang="en-US" altLang="ko-KR" dirty="0">
                <a:solidFill>
                  <a:srgbClr val="00B0F0"/>
                </a:solidFill>
                <a:latin typeface="+mn-ea"/>
              </a:rPr>
              <a:t>.</a:t>
            </a:r>
            <a:r>
              <a:rPr lang="ko-KR" altLang="en-US" dirty="0">
                <a:solidFill>
                  <a:srgbClr val="00B0F0"/>
                </a:solidFill>
                <a:latin typeface="+mn-ea"/>
              </a:rPr>
              <a:t>계산식</a:t>
            </a:r>
            <a:r>
              <a:rPr lang="en-US" altLang="ko-KR" dirty="0">
                <a:solidFill>
                  <a:srgbClr val="00B0F0"/>
                </a:solidFill>
                <a:latin typeface="+mn-ea"/>
              </a:rPr>
              <a:t>.</a:t>
            </a:r>
            <a:r>
              <a:rPr lang="ko-KR" altLang="en-US" dirty="0" err="1">
                <a:solidFill>
                  <a:srgbClr val="00B0F0"/>
                </a:solidFill>
                <a:latin typeface="+mn-ea"/>
              </a:rPr>
              <a:t>프리젠테이션뷰</a:t>
            </a:r>
            <a:r>
              <a:rPr lang="ko-KR" altLang="en-US" dirty="0">
                <a:solidFill>
                  <a:srgbClr val="00B0F0"/>
                </a:solidFill>
                <a:latin typeface="+mn-ea"/>
              </a:rPr>
              <a:t> </a:t>
            </a:r>
            <a:r>
              <a:rPr lang="mr-IN" altLang="ko-KR" dirty="0">
                <a:solidFill>
                  <a:srgbClr val="00B0F0"/>
                </a:solidFill>
                <a:latin typeface="+mn-ea"/>
                <a:ea typeface="+mn-ea"/>
              </a:rPr>
              <a:t>[033.</a:t>
            </a:r>
            <a:r>
              <a:rPr lang="en-US" altLang="ko-KR" dirty="0">
                <a:solidFill>
                  <a:srgbClr val="00B0F0"/>
                </a:solidFill>
                <a:latin typeface="+mn-ea"/>
                <a:ea typeface="+mn-ea"/>
              </a:rPr>
              <a:t>3</a:t>
            </a:r>
            <a:r>
              <a:rPr lang="mr-IN" altLang="ko-KR" dirty="0">
                <a:solidFill>
                  <a:srgbClr val="00B0F0"/>
                </a:solidFill>
                <a:latin typeface="+mn-ea"/>
                <a:ea typeface="+mn-ea"/>
              </a:rPr>
              <a:t>]</a:t>
            </a:r>
            <a:endParaRPr lang="en-US" altLang="ko-KR" dirty="0">
              <a:solidFill>
                <a:srgbClr val="00B0F0"/>
              </a:solidFill>
              <a:latin typeface="+mn-ea"/>
              <a:ea typeface="+mn-ea"/>
            </a:endParaRPr>
          </a:p>
          <a:p>
            <a:r>
              <a:rPr kumimoji="1" lang="ko-KR" altLang="en-US" dirty="0"/>
              <a:t>선택된 데이터소스 이름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대시보드에 등록된 데이터소스 목록 중 </a:t>
            </a:r>
            <a:r>
              <a:rPr kumimoji="1" lang="ko-KR" altLang="en-US" dirty="0" err="1"/>
              <a:t>한개</a:t>
            </a:r>
            <a:r>
              <a:rPr kumimoji="1" lang="ko-KR" altLang="en-US" dirty="0"/>
              <a:t> 선택 가능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선택된 데이터소스의 컬럼이 하단 영역에 노출됨</a:t>
            </a:r>
            <a:endParaRPr kumimoji="1" lang="en-US" altLang="ko-KR" dirty="0"/>
          </a:p>
          <a:p>
            <a:r>
              <a:rPr kumimoji="1" lang="ko-KR" altLang="en-US" dirty="0"/>
              <a:t>데이터소스 편집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클릭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데이터소스 편집 팝업 출력 </a:t>
            </a:r>
            <a:r>
              <a:rPr kumimoji="1" lang="mr-IN" altLang="ko-KR" dirty="0">
                <a:solidFill>
                  <a:srgbClr val="00B0F0"/>
                </a:solidFill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</a:rPr>
              <a:t> [M-Core]WF-C3.2-Dashboard-ETC-</a:t>
            </a:r>
            <a:r>
              <a:rPr kumimoji="1" lang="ko-KR" altLang="en-US" dirty="0" err="1">
                <a:solidFill>
                  <a:srgbClr val="00B0F0"/>
                </a:solidFill>
              </a:rPr>
              <a:t>데이터디테일</a:t>
            </a:r>
            <a:r>
              <a:rPr kumimoji="1" lang="en-US" altLang="ko-KR" dirty="0">
                <a:solidFill>
                  <a:srgbClr val="00B0F0"/>
                </a:solidFill>
              </a:rPr>
              <a:t>.</a:t>
            </a:r>
            <a:r>
              <a:rPr kumimoji="1" lang="ko-KR" altLang="en-US" dirty="0">
                <a:solidFill>
                  <a:srgbClr val="00B0F0"/>
                </a:solidFill>
              </a:rPr>
              <a:t>계산식</a:t>
            </a:r>
            <a:r>
              <a:rPr kumimoji="1" lang="en-US" altLang="ko-KR" dirty="0">
                <a:solidFill>
                  <a:srgbClr val="00B0F0"/>
                </a:solidFill>
              </a:rPr>
              <a:t>.</a:t>
            </a:r>
            <a:r>
              <a:rPr kumimoji="1" lang="ko-KR" altLang="en-US" dirty="0" err="1">
                <a:solidFill>
                  <a:srgbClr val="00B0F0"/>
                </a:solidFill>
              </a:rPr>
              <a:t>프리젠테이션뷰</a:t>
            </a:r>
            <a:r>
              <a:rPr kumimoji="1" lang="en-US" altLang="ko-KR" dirty="0">
                <a:solidFill>
                  <a:srgbClr val="00B0F0"/>
                </a:solidFill>
              </a:rPr>
              <a:t> </a:t>
            </a:r>
            <a:r>
              <a:rPr kumimoji="1" lang="mr-IN" altLang="ko-KR" dirty="0">
                <a:solidFill>
                  <a:srgbClr val="00B0F0"/>
                </a:solidFill>
              </a:rPr>
              <a:t>[0</a:t>
            </a:r>
            <a:r>
              <a:rPr kumimoji="1" lang="en-US" altLang="ko-KR" dirty="0">
                <a:solidFill>
                  <a:srgbClr val="00B0F0"/>
                </a:solidFill>
              </a:rPr>
              <a:t>70</a:t>
            </a:r>
            <a:r>
              <a:rPr kumimoji="1" lang="mr-IN" altLang="ko-KR" dirty="0">
                <a:solidFill>
                  <a:srgbClr val="00B0F0"/>
                </a:solidFill>
              </a:rPr>
              <a:t>.0]</a:t>
            </a:r>
            <a:endParaRPr kumimoji="1" lang="en-US" altLang="ko-KR" dirty="0">
              <a:solidFill>
                <a:srgbClr val="00B0F0"/>
              </a:solidFill>
            </a:endParaRPr>
          </a:p>
          <a:p>
            <a:r>
              <a:rPr kumimoji="1" lang="ko-KR" altLang="en-US" dirty="0"/>
              <a:t>데이터소스의 연결키 아이콘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호버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툴팁으로 데이터소스이름과 컬럼명 확인 가능</a:t>
            </a:r>
            <a:endParaRPr lang="en-US" altLang="ko-KR" dirty="0"/>
          </a:p>
          <a:p>
            <a:r>
              <a:rPr lang="ko-KR" altLang="en-US" dirty="0"/>
              <a:t>데이터소스 정보 보기</a:t>
            </a:r>
            <a:endParaRPr lang="en-US" altLang="ko-KR" dirty="0"/>
          </a:p>
          <a:p>
            <a:pPr lvl="1"/>
            <a:r>
              <a:rPr lang="ko-KR" altLang="en-US" dirty="0"/>
              <a:t>클릭 </a:t>
            </a:r>
            <a:r>
              <a:rPr lang="en-US" altLang="ko-KR" dirty="0"/>
              <a:t>&gt;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/>
              <a:t>데이터 소스 미리보기 팝업 출력</a:t>
            </a:r>
            <a:r>
              <a:rPr lang="ko-KR" altLang="en-US" dirty="0">
                <a:solidFill>
                  <a:srgbClr val="00B0F0"/>
                </a:solidFill>
              </a:rPr>
              <a:t> ☞</a:t>
            </a:r>
            <a:r>
              <a:rPr kumimoji="1" lang="en-US" altLang="ko-KR" dirty="0">
                <a:solidFill>
                  <a:srgbClr val="00B0F0"/>
                </a:solidFill>
              </a:rPr>
              <a:t> [M-Core]WF-C3.2-Dashboard-ETC-</a:t>
            </a:r>
            <a:r>
              <a:rPr kumimoji="1" lang="ko-KR" altLang="en-US" dirty="0" err="1">
                <a:solidFill>
                  <a:srgbClr val="00B0F0"/>
                </a:solidFill>
              </a:rPr>
              <a:t>데이터디테일</a:t>
            </a:r>
            <a:r>
              <a:rPr kumimoji="1" lang="en-US" altLang="ko-KR" dirty="0">
                <a:solidFill>
                  <a:srgbClr val="00B0F0"/>
                </a:solidFill>
              </a:rPr>
              <a:t>.</a:t>
            </a:r>
            <a:r>
              <a:rPr kumimoji="1" lang="ko-KR" altLang="en-US" dirty="0">
                <a:solidFill>
                  <a:srgbClr val="00B0F0"/>
                </a:solidFill>
              </a:rPr>
              <a:t>계산식</a:t>
            </a:r>
            <a:r>
              <a:rPr kumimoji="1" lang="en-US" altLang="ko-KR" dirty="0">
                <a:solidFill>
                  <a:srgbClr val="00B0F0"/>
                </a:solidFill>
              </a:rPr>
              <a:t>.</a:t>
            </a:r>
            <a:r>
              <a:rPr kumimoji="1" lang="ko-KR" altLang="en-US" dirty="0" err="1">
                <a:solidFill>
                  <a:srgbClr val="00B0F0"/>
                </a:solidFill>
              </a:rPr>
              <a:t>프리젠테이션뷰</a:t>
            </a:r>
            <a:r>
              <a:rPr kumimoji="1" lang="ko-KR" altLang="en-US" dirty="0">
                <a:solidFill>
                  <a:srgbClr val="00B0F0"/>
                </a:solidFill>
              </a:rPr>
              <a:t> </a:t>
            </a:r>
            <a:r>
              <a:rPr lang="mr-IN" altLang="ko-KR" dirty="0">
                <a:solidFill>
                  <a:srgbClr val="00B0F0"/>
                </a:solidFill>
              </a:rPr>
              <a:t>[064.1]</a:t>
            </a:r>
            <a:r>
              <a:rPr lang="ko-KR" altLang="en-US" dirty="0">
                <a:solidFill>
                  <a:srgbClr val="00B0F0"/>
                </a:solidFill>
                <a:latin typeface="+mn-ea"/>
                <a:ea typeface="+mn-ea"/>
              </a:rPr>
              <a:t> </a:t>
            </a:r>
            <a:endParaRPr lang="en-US" altLang="ko-KR" dirty="0">
              <a:solidFill>
                <a:srgbClr val="00B0F0"/>
              </a:solidFill>
              <a:latin typeface="+mn-ea"/>
              <a:ea typeface="+mn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179"/>
          <a:stretch/>
        </p:blipFill>
        <p:spPr>
          <a:xfrm>
            <a:off x="2188667" y="993629"/>
            <a:ext cx="1854108" cy="5509995"/>
          </a:xfrm>
          <a:prstGeom prst="rect">
            <a:avLst/>
          </a:prstGeom>
        </p:spPr>
      </p:pic>
      <p:grpSp>
        <p:nvGrpSpPr>
          <p:cNvPr id="101" name="그룹 100"/>
          <p:cNvGrpSpPr/>
          <p:nvPr/>
        </p:nvGrpSpPr>
        <p:grpSpPr>
          <a:xfrm>
            <a:off x="2188667" y="713572"/>
            <a:ext cx="1854108" cy="280058"/>
            <a:chOff x="157986" y="6218205"/>
            <a:chExt cx="1854108" cy="280058"/>
          </a:xfrm>
        </p:grpSpPr>
        <p:grpSp>
          <p:nvGrpSpPr>
            <p:cNvPr id="102" name="그룹 101"/>
            <p:cNvGrpSpPr/>
            <p:nvPr/>
          </p:nvGrpSpPr>
          <p:grpSpPr>
            <a:xfrm>
              <a:off x="157986" y="6218205"/>
              <a:ext cx="1854108" cy="280058"/>
              <a:chOff x="157986" y="6218205"/>
              <a:chExt cx="1854108" cy="280058"/>
            </a:xfrm>
          </p:grpSpPr>
          <p:sp>
            <p:nvSpPr>
              <p:cNvPr id="105" name="제목 2"/>
              <p:cNvSpPr txBox="1">
                <a:spLocks/>
              </p:cNvSpPr>
              <p:nvPr/>
            </p:nvSpPr>
            <p:spPr bwMode="auto">
              <a:xfrm>
                <a:off x="157986" y="6218205"/>
                <a:ext cx="1854108" cy="28005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xtLst/>
            </p:spPr>
            <p:txBody>
              <a:bodyPr lIns="72000" tIns="0" rIns="0" bIns="0" anchor="ctr" anchorCtr="0">
                <a:no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buClr>
                    <a:srgbClr val="336699"/>
                  </a:buClr>
                </a:pPr>
                <a:r>
                  <a:rPr lang="en-US" altLang="ko-KR" sz="800" dirty="0">
                    <a:solidFill>
                      <a:prstClr val="black"/>
                    </a:solidFill>
                    <a:latin typeface="+mn-ea"/>
                    <a:ea typeface="+mn-ea"/>
                    <a:cs typeface="Nanum Gothic" charset="-127"/>
                  </a:rPr>
                  <a:t>       </a:t>
                </a:r>
                <a:r>
                  <a:rPr lang="en-US" altLang="ko-KR" sz="800" dirty="0" err="1">
                    <a:solidFill>
                      <a:prstClr val="black"/>
                    </a:solidFill>
                    <a:latin typeface="+mn-ea"/>
                    <a:ea typeface="+mn-ea"/>
                    <a:cs typeface="Nanum Gothic" charset="-127"/>
                  </a:rPr>
                  <a:t>Datasource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  <a:cs typeface="Nanum Gothic" charset="-127"/>
                </a:endParaRPr>
              </a:p>
            </p:txBody>
          </p:sp>
          <p:pic>
            <p:nvPicPr>
              <p:cNvPr id="106" name="그림 10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363" y="6313922"/>
                <a:ext cx="131608" cy="108372"/>
              </a:xfrm>
              <a:prstGeom prst="rect">
                <a:avLst/>
              </a:prstGeom>
            </p:spPr>
          </p:pic>
        </p:grpSp>
        <p:sp>
          <p:nvSpPr>
            <p:cNvPr id="104" name="L 도형 103"/>
            <p:cNvSpPr/>
            <p:nvPr/>
          </p:nvSpPr>
          <p:spPr>
            <a:xfrm rot="18900000">
              <a:off x="1837197" y="6309401"/>
              <a:ext cx="95570" cy="95570"/>
            </a:xfrm>
            <a:prstGeom prst="corner">
              <a:avLst>
                <a:gd name="adj1" fmla="val 11956"/>
                <a:gd name="adj2" fmla="val 13043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 rot="5400000">
            <a:off x="3038835" y="5380060"/>
            <a:ext cx="114244" cy="1749287"/>
            <a:chOff x="4636660" y="2001078"/>
            <a:chExt cx="259406" cy="1749287"/>
          </a:xfrm>
        </p:grpSpPr>
        <p:sp>
          <p:nvSpPr>
            <p:cNvPr id="27" name="자유형 26"/>
            <p:cNvSpPr/>
            <p:nvPr/>
          </p:nvSpPr>
          <p:spPr>
            <a:xfrm>
              <a:off x="4636660" y="2001078"/>
              <a:ext cx="181829" cy="1749287"/>
            </a:xfrm>
            <a:custGeom>
              <a:avLst/>
              <a:gdLst>
                <a:gd name="connsiteX0" fmla="*/ 107618 w 181829"/>
                <a:gd name="connsiteY0" fmla="*/ 0 h 1749287"/>
                <a:gd name="connsiteX1" fmla="*/ 1601 w 181829"/>
                <a:gd name="connsiteY1" fmla="*/ 536713 h 1749287"/>
                <a:gd name="connsiteX2" fmla="*/ 180505 w 181829"/>
                <a:gd name="connsiteY2" fmla="*/ 1239079 h 1749287"/>
                <a:gd name="connsiteX3" fmla="*/ 87740 w 181829"/>
                <a:gd name="connsiteY3" fmla="*/ 1749287 h 174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829" h="1749287">
                  <a:moveTo>
                    <a:pt x="107618" y="0"/>
                  </a:moveTo>
                  <a:cubicBezTo>
                    <a:pt x="48535" y="165100"/>
                    <a:pt x="-10547" y="330200"/>
                    <a:pt x="1601" y="536713"/>
                  </a:cubicBezTo>
                  <a:cubicBezTo>
                    <a:pt x="13749" y="743226"/>
                    <a:pt x="166149" y="1036983"/>
                    <a:pt x="180505" y="1239079"/>
                  </a:cubicBezTo>
                  <a:cubicBezTo>
                    <a:pt x="194861" y="1441175"/>
                    <a:pt x="87740" y="1749287"/>
                    <a:pt x="87740" y="1749287"/>
                  </a:cubicBezTo>
                </a:path>
              </a:pathLst>
            </a:cu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+mn-ea"/>
              </a:endParaRPr>
            </a:p>
          </p:txBody>
        </p:sp>
        <p:sp>
          <p:nvSpPr>
            <p:cNvPr id="28" name="자유형 27"/>
            <p:cNvSpPr/>
            <p:nvPr/>
          </p:nvSpPr>
          <p:spPr>
            <a:xfrm>
              <a:off x="4714237" y="2001078"/>
              <a:ext cx="181829" cy="1749287"/>
            </a:xfrm>
            <a:custGeom>
              <a:avLst/>
              <a:gdLst>
                <a:gd name="connsiteX0" fmla="*/ 107618 w 181829"/>
                <a:gd name="connsiteY0" fmla="*/ 0 h 1749287"/>
                <a:gd name="connsiteX1" fmla="*/ 1601 w 181829"/>
                <a:gd name="connsiteY1" fmla="*/ 536713 h 1749287"/>
                <a:gd name="connsiteX2" fmla="*/ 180505 w 181829"/>
                <a:gd name="connsiteY2" fmla="*/ 1239079 h 1749287"/>
                <a:gd name="connsiteX3" fmla="*/ 87740 w 181829"/>
                <a:gd name="connsiteY3" fmla="*/ 1749287 h 1749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829" h="1749287">
                  <a:moveTo>
                    <a:pt x="107618" y="0"/>
                  </a:moveTo>
                  <a:cubicBezTo>
                    <a:pt x="48535" y="165100"/>
                    <a:pt x="-10547" y="330200"/>
                    <a:pt x="1601" y="536713"/>
                  </a:cubicBezTo>
                  <a:cubicBezTo>
                    <a:pt x="13749" y="743226"/>
                    <a:pt x="166149" y="1036983"/>
                    <a:pt x="180505" y="1239079"/>
                  </a:cubicBezTo>
                  <a:cubicBezTo>
                    <a:pt x="194861" y="1441175"/>
                    <a:pt x="87740" y="1749287"/>
                    <a:pt x="87740" y="1749287"/>
                  </a:cubicBezTo>
                </a:path>
              </a:pathLst>
            </a:custGeom>
            <a:no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+mn-ea"/>
              </a:endParaRPr>
            </a:p>
          </p:txBody>
        </p:sp>
      </p:grpSp>
      <p:sp>
        <p:nvSpPr>
          <p:cNvPr id="32" name="제목 2"/>
          <p:cNvSpPr txBox="1">
            <a:spLocks/>
          </p:cNvSpPr>
          <p:nvPr/>
        </p:nvSpPr>
        <p:spPr bwMode="auto">
          <a:xfrm>
            <a:off x="2621306" y="5267913"/>
            <a:ext cx="1330489" cy="218486"/>
          </a:xfrm>
          <a:prstGeom prst="rect">
            <a:avLst/>
          </a:prstGeom>
          <a:solidFill>
            <a:srgbClr val="36393E"/>
          </a:solidFill>
          <a:ln w="3175">
            <a:noFill/>
          </a:ln>
          <a:extLst/>
        </p:spPr>
        <p:txBody>
          <a:bodyPr lIns="36000" tIns="3600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r>
              <a:rPr lang="en-US" altLang="ko-KR" sz="600" dirty="0">
                <a:solidFill>
                  <a:schemeClr val="bg1"/>
                </a:solidFill>
                <a:latin typeface="+mn-ea"/>
                <a:ea typeface="+mn-ea"/>
                <a:cs typeface="Nanum Gothic" charset="-127"/>
              </a:rPr>
              <a:t>Parameter name</a:t>
            </a:r>
          </a:p>
          <a:p>
            <a:pPr>
              <a:buClr>
                <a:srgbClr val="336699"/>
              </a:buClr>
            </a:pPr>
            <a:endParaRPr lang="en-US" altLang="ko-KR" sz="600" dirty="0">
              <a:solidFill>
                <a:schemeClr val="bg1"/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437688" y="661286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146844" y="1287249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3850295" y="661286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2146844" y="1647675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1" name="제목 2"/>
          <p:cNvSpPr txBox="1">
            <a:spLocks/>
          </p:cNvSpPr>
          <p:nvPr/>
        </p:nvSpPr>
        <p:spPr bwMode="auto">
          <a:xfrm>
            <a:off x="158110" y="993630"/>
            <a:ext cx="1593702" cy="550999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xtLst/>
        </p:spPr>
        <p:txBody>
          <a:bodyPr lIns="180000" tIns="3600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  <a:buClr>
                <a:srgbClr val="336699"/>
              </a:buClr>
            </a:pP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52" name="제목 2"/>
          <p:cNvSpPr txBox="1">
            <a:spLocks/>
          </p:cNvSpPr>
          <p:nvPr/>
        </p:nvSpPr>
        <p:spPr bwMode="auto">
          <a:xfrm>
            <a:off x="1760076" y="713572"/>
            <a:ext cx="252018" cy="5790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xtLst/>
        </p:spPr>
        <p:txBody>
          <a:bodyPr lIns="7200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endParaRPr lang="en-US" altLang="ko-KR" sz="800" dirty="0">
              <a:solidFill>
                <a:prstClr val="white"/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53" name="제목 2"/>
          <p:cNvSpPr txBox="1">
            <a:spLocks/>
          </p:cNvSpPr>
          <p:nvPr/>
        </p:nvSpPr>
        <p:spPr bwMode="auto">
          <a:xfrm>
            <a:off x="157986" y="713572"/>
            <a:ext cx="1593351" cy="28005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75000"/>
              </a:schemeClr>
            </a:solidFill>
          </a:ln>
          <a:extLst/>
        </p:spPr>
        <p:txBody>
          <a:bodyPr lIns="7200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r>
              <a:rPr lang="en-US" altLang="ko-KR" sz="80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Panel name</a:t>
            </a:r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Nanum Gothic" charset="-127"/>
            </a:endParaRPr>
          </a:p>
        </p:txBody>
      </p:sp>
      <p:grpSp>
        <p:nvGrpSpPr>
          <p:cNvPr id="54" name="그룹 53"/>
          <p:cNvGrpSpPr/>
          <p:nvPr/>
        </p:nvGrpSpPr>
        <p:grpSpPr>
          <a:xfrm rot="10800000">
            <a:off x="1830976" y="1303632"/>
            <a:ext cx="121206" cy="99007"/>
            <a:chOff x="4612159" y="975341"/>
            <a:chExt cx="1016959" cy="830701"/>
          </a:xfrm>
          <a:solidFill>
            <a:schemeClr val="tx1"/>
          </a:solidFill>
        </p:grpSpPr>
        <p:sp>
          <p:nvSpPr>
            <p:cNvPr id="55" name="타원 54"/>
            <p:cNvSpPr/>
            <p:nvPr/>
          </p:nvSpPr>
          <p:spPr>
            <a:xfrm>
              <a:off x="5014259" y="975341"/>
              <a:ext cx="201719" cy="201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  <p:grpSp>
          <p:nvGrpSpPr>
            <p:cNvPr id="56" name="그룹 55"/>
            <p:cNvGrpSpPr/>
            <p:nvPr/>
          </p:nvGrpSpPr>
          <p:grpSpPr>
            <a:xfrm>
              <a:off x="4832791" y="1289832"/>
              <a:ext cx="584906" cy="201719"/>
              <a:chOff x="4832791" y="1753520"/>
              <a:chExt cx="584906" cy="201719"/>
            </a:xfrm>
            <a:grpFill/>
          </p:grpSpPr>
          <p:sp>
            <p:nvSpPr>
              <p:cNvPr id="61" name="타원 60"/>
              <p:cNvSpPr/>
              <p:nvPr/>
            </p:nvSpPr>
            <p:spPr>
              <a:xfrm>
                <a:off x="4832791" y="1753520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62" name="타원 61"/>
              <p:cNvSpPr/>
              <p:nvPr/>
            </p:nvSpPr>
            <p:spPr>
              <a:xfrm>
                <a:off x="5215978" y="1753520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+mn-ea"/>
                  <a:cs typeface="Nanum Gothic" charset="-127"/>
                </a:endParaRPr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4612159" y="1604323"/>
              <a:ext cx="1016959" cy="201719"/>
              <a:chOff x="4612159" y="2063335"/>
              <a:chExt cx="1016959" cy="201719"/>
            </a:xfrm>
            <a:grpFill/>
          </p:grpSpPr>
          <p:sp>
            <p:nvSpPr>
              <p:cNvPr id="58" name="타원 57"/>
              <p:cNvSpPr/>
              <p:nvPr/>
            </p:nvSpPr>
            <p:spPr>
              <a:xfrm>
                <a:off x="5019779" y="2063335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59" name="타원 58"/>
              <p:cNvSpPr/>
              <p:nvPr/>
            </p:nvSpPr>
            <p:spPr>
              <a:xfrm>
                <a:off x="4612159" y="2063335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60" name="타원 59"/>
              <p:cNvSpPr/>
              <p:nvPr/>
            </p:nvSpPr>
            <p:spPr>
              <a:xfrm>
                <a:off x="5427399" y="2063335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+mn-ea"/>
                  <a:cs typeface="Nanum Gothic" charset="-127"/>
                </a:endParaRPr>
              </a:p>
            </p:txBody>
          </p:sp>
        </p:grpSp>
      </p:grpSp>
      <p:pic>
        <p:nvPicPr>
          <p:cNvPr id="63" name="그림 6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497" y="788616"/>
            <a:ext cx="132619" cy="146336"/>
          </a:xfrm>
          <a:prstGeom prst="rect">
            <a:avLst/>
          </a:prstGeom>
        </p:spPr>
      </p:pic>
      <p:grpSp>
        <p:nvGrpSpPr>
          <p:cNvPr id="64" name="그룹 63"/>
          <p:cNvGrpSpPr/>
          <p:nvPr/>
        </p:nvGrpSpPr>
        <p:grpSpPr>
          <a:xfrm>
            <a:off x="1800947" y="1799137"/>
            <a:ext cx="169035" cy="169035"/>
            <a:chOff x="5486400" y="2819400"/>
            <a:chExt cx="1219200" cy="1219200"/>
          </a:xfrm>
        </p:grpSpPr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2819400"/>
              <a:ext cx="1219200" cy="1219200"/>
            </a:xfrm>
            <a:prstGeom prst="rect">
              <a:avLst/>
            </a:prstGeom>
          </p:spPr>
        </p:pic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9621" y="3305594"/>
              <a:ext cx="552030" cy="552030"/>
            </a:xfrm>
            <a:prstGeom prst="rect">
              <a:avLst/>
            </a:prstGeom>
          </p:spPr>
        </p:pic>
      </p:grpSp>
      <p:sp>
        <p:nvSpPr>
          <p:cNvPr id="67" name="직사각형 66"/>
          <p:cNvSpPr/>
          <p:nvPr/>
        </p:nvSpPr>
        <p:spPr>
          <a:xfrm>
            <a:off x="1781343" y="1021903"/>
            <a:ext cx="206902" cy="176793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9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</a:t>
            </a:r>
            <a:endParaRPr lang="ko-KR" altLang="en-US" sz="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69" name="직선 연결선[R] 68"/>
          <p:cNvCxnSpPr/>
          <p:nvPr/>
        </p:nvCxnSpPr>
        <p:spPr>
          <a:xfrm>
            <a:off x="1793067" y="1722636"/>
            <a:ext cx="18488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1781343" y="1780203"/>
            <a:ext cx="206902" cy="206902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grpSp>
        <p:nvGrpSpPr>
          <p:cNvPr id="119" name="그룹 118"/>
          <p:cNvGrpSpPr/>
          <p:nvPr/>
        </p:nvGrpSpPr>
        <p:grpSpPr>
          <a:xfrm>
            <a:off x="157986" y="6218205"/>
            <a:ext cx="1854108" cy="280058"/>
            <a:chOff x="157986" y="6218205"/>
            <a:chExt cx="1854108" cy="280058"/>
          </a:xfrm>
        </p:grpSpPr>
        <p:grpSp>
          <p:nvGrpSpPr>
            <p:cNvPr id="120" name="그룹 119"/>
            <p:cNvGrpSpPr/>
            <p:nvPr/>
          </p:nvGrpSpPr>
          <p:grpSpPr>
            <a:xfrm>
              <a:off x="157986" y="6218205"/>
              <a:ext cx="1854108" cy="280058"/>
              <a:chOff x="157986" y="6218205"/>
              <a:chExt cx="1854108" cy="280058"/>
            </a:xfrm>
          </p:grpSpPr>
          <p:sp>
            <p:nvSpPr>
              <p:cNvPr id="122" name="제목 2"/>
              <p:cNvSpPr txBox="1">
                <a:spLocks/>
              </p:cNvSpPr>
              <p:nvPr/>
            </p:nvSpPr>
            <p:spPr bwMode="auto">
              <a:xfrm>
                <a:off x="157986" y="6218205"/>
                <a:ext cx="1854108" cy="28005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xtLst/>
            </p:spPr>
            <p:txBody>
              <a:bodyPr lIns="72000" tIns="0" rIns="0" bIns="0" anchor="ctr" anchorCtr="0">
                <a:no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buClr>
                    <a:srgbClr val="336699"/>
                  </a:buClr>
                </a:pPr>
                <a:r>
                  <a:rPr lang="en-US" altLang="ko-KR" sz="800" dirty="0">
                    <a:solidFill>
                      <a:prstClr val="black"/>
                    </a:solidFill>
                    <a:latin typeface="+mn-ea"/>
                    <a:ea typeface="+mn-ea"/>
                    <a:cs typeface="Nanum Gothic" charset="-127"/>
                  </a:rPr>
                  <a:t>       </a:t>
                </a:r>
                <a:r>
                  <a:rPr lang="en-US" altLang="ko-KR" sz="800" dirty="0" err="1">
                    <a:solidFill>
                      <a:prstClr val="black"/>
                    </a:solidFill>
                    <a:latin typeface="+mn-ea"/>
                    <a:ea typeface="+mn-ea"/>
                    <a:cs typeface="Nanum Gothic" charset="-127"/>
                  </a:rPr>
                  <a:t>Datasource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  <a:cs typeface="Nanum Gothic" charset="-127"/>
                </a:endParaRPr>
              </a:p>
            </p:txBody>
          </p:sp>
          <p:pic>
            <p:nvPicPr>
              <p:cNvPr id="123" name="그림 12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363" y="6313922"/>
                <a:ext cx="131608" cy="108372"/>
              </a:xfrm>
              <a:prstGeom prst="rect">
                <a:avLst/>
              </a:prstGeom>
            </p:spPr>
          </p:pic>
        </p:grpSp>
        <p:sp>
          <p:nvSpPr>
            <p:cNvPr id="121" name="L 도형 120"/>
            <p:cNvSpPr/>
            <p:nvPr/>
          </p:nvSpPr>
          <p:spPr>
            <a:xfrm rot="8100000">
              <a:off x="1837197" y="6347501"/>
              <a:ext cx="95570" cy="95570"/>
            </a:xfrm>
            <a:prstGeom prst="corner">
              <a:avLst>
                <a:gd name="adj1" fmla="val 11956"/>
                <a:gd name="adj2" fmla="val 13043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cxnSp>
        <p:nvCxnSpPr>
          <p:cNvPr id="137" name="직선 화살표 연결선 136"/>
          <p:cNvCxnSpPr>
            <a:stCxn id="105" idx="1"/>
          </p:cNvCxnSpPr>
          <p:nvPr/>
        </p:nvCxnSpPr>
        <p:spPr>
          <a:xfrm flipH="1">
            <a:off x="2008685" y="853601"/>
            <a:ext cx="179982" cy="2549"/>
          </a:xfrm>
          <a:prstGeom prst="straightConnector1">
            <a:avLst/>
          </a:prstGeom>
          <a:ln w="12700">
            <a:solidFill>
              <a:srgbClr val="ED1B2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/>
          <p:cNvCxnSpPr>
            <a:stCxn id="122" idx="3"/>
          </p:cNvCxnSpPr>
          <p:nvPr/>
        </p:nvCxnSpPr>
        <p:spPr>
          <a:xfrm flipV="1">
            <a:off x="2012094" y="6327707"/>
            <a:ext cx="176573" cy="30527"/>
          </a:xfrm>
          <a:prstGeom prst="straightConnector1">
            <a:avLst/>
          </a:prstGeom>
          <a:ln w="12700">
            <a:solidFill>
              <a:srgbClr val="ED1B2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제목 2"/>
          <p:cNvSpPr txBox="1">
            <a:spLocks/>
          </p:cNvSpPr>
          <p:nvPr/>
        </p:nvSpPr>
        <p:spPr bwMode="auto">
          <a:xfrm>
            <a:off x="3012380" y="2079891"/>
            <a:ext cx="594303" cy="142370"/>
          </a:xfrm>
          <a:prstGeom prst="rect">
            <a:avLst/>
          </a:prstGeom>
          <a:solidFill>
            <a:srgbClr val="36393E"/>
          </a:solidFill>
          <a:ln w="3175">
            <a:noFill/>
          </a:ln>
          <a:extLst/>
        </p:spPr>
        <p:txBody>
          <a:bodyPr lIns="36000" tIns="3600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r>
              <a:rPr lang="en-US" altLang="ko-KR" sz="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Nanum Gothic" charset="-127"/>
              </a:rPr>
              <a:t>(Alias name)</a:t>
            </a:r>
          </a:p>
        </p:txBody>
      </p:sp>
      <p:grpSp>
        <p:nvGrpSpPr>
          <p:cNvPr id="140" name="그룹 139"/>
          <p:cNvGrpSpPr/>
          <p:nvPr/>
        </p:nvGrpSpPr>
        <p:grpSpPr>
          <a:xfrm>
            <a:off x="4151276" y="1849478"/>
            <a:ext cx="1438354" cy="1002738"/>
            <a:chOff x="1967832" y="3238973"/>
            <a:chExt cx="1438354" cy="1002738"/>
          </a:xfrm>
        </p:grpSpPr>
        <p:sp>
          <p:nvSpPr>
            <p:cNvPr id="141" name="직사각형 140"/>
            <p:cNvSpPr/>
            <p:nvPr/>
          </p:nvSpPr>
          <p:spPr>
            <a:xfrm>
              <a:off x="2038034" y="3238973"/>
              <a:ext cx="1368152" cy="10027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t"/>
            <a:lstStyle/>
            <a:p>
              <a:pPr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rgbClr val="000000"/>
                  </a:solidFill>
                  <a:latin typeface="+mn-ea"/>
                  <a:cs typeface="Nanum Gothic" charset="-127"/>
                </a:rPr>
                <a:t>Column detail</a:t>
              </a:r>
            </a:p>
            <a:p>
              <a:pPr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rgbClr val="000000"/>
                  </a:solidFill>
                  <a:latin typeface="+mn-ea"/>
                  <a:cs typeface="Nanum Gothic" charset="-127"/>
                </a:rPr>
                <a:t>Alias</a:t>
              </a:r>
            </a:p>
            <a:p>
              <a:pPr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rgbClr val="000000"/>
                  </a:solidFill>
                  <a:latin typeface="+mn-ea"/>
                  <a:cs typeface="Nanum Gothic" charset="-127"/>
                </a:rPr>
                <a:t>Alias for value</a:t>
              </a:r>
            </a:p>
            <a:p>
              <a:pPr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rgbClr val="000000"/>
                  </a:solidFill>
                  <a:latin typeface="+mn-ea"/>
                  <a:cs typeface="Nanum Gothic" charset="-127"/>
                </a:rPr>
                <a:t>Edit condition</a:t>
              </a:r>
            </a:p>
            <a:p>
              <a:pPr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rgbClr val="000000"/>
                  </a:solidFill>
                  <a:latin typeface="+mn-ea"/>
                  <a:cs typeface="Nanum Gothic" charset="-127"/>
                </a:rPr>
                <a:t>Delete</a:t>
              </a:r>
            </a:p>
          </p:txBody>
        </p:sp>
        <p:sp>
          <p:nvSpPr>
            <p:cNvPr id="142" name="삼각형 141"/>
            <p:cNvSpPr/>
            <p:nvPr/>
          </p:nvSpPr>
          <p:spPr>
            <a:xfrm rot="16200000">
              <a:off x="1962278" y="3331409"/>
              <a:ext cx="80532" cy="6942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2642642" y="3238974"/>
              <a:ext cx="745473" cy="639461"/>
            </a:xfrm>
            <a:prstGeom prst="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t"/>
            <a:lstStyle/>
            <a:p>
              <a:pPr algn="r">
                <a:lnSpc>
                  <a:spcPct val="200000"/>
                </a:lnSpc>
                <a:buClr>
                  <a:srgbClr val="336699"/>
                </a:buClr>
              </a:pPr>
              <a:endParaRPr lang="en-US" altLang="ko-KR" sz="600" dirty="0">
                <a:solidFill>
                  <a:srgbClr val="000000"/>
                </a:solidFill>
                <a:latin typeface="+mn-ea"/>
                <a:cs typeface="Nanum Gothic" charset="-127"/>
              </a:endParaRPr>
            </a:p>
            <a:p>
              <a:pPr algn="r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None</a:t>
              </a:r>
            </a:p>
            <a:p>
              <a:pPr algn="r">
                <a:lnSpc>
                  <a:spcPct val="200000"/>
                </a:lnSpc>
                <a:buClr>
                  <a:srgbClr val="336699"/>
                </a:buClr>
              </a:pPr>
              <a:endParaRPr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endParaRPr>
            </a:p>
            <a:p>
              <a:pPr algn="r">
                <a:lnSpc>
                  <a:spcPct val="200000"/>
                </a:lnSpc>
                <a:buClr>
                  <a:srgbClr val="336699"/>
                </a:buClr>
              </a:pPr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 Gothic" charset="-127"/>
                </a:rPr>
                <a:t>조건식일부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 Gothic" charset="-127"/>
                </a:rPr>
                <a:t>...</a:t>
              </a:r>
            </a:p>
          </p:txBody>
        </p:sp>
      </p:grpSp>
      <p:sp>
        <p:nvSpPr>
          <p:cNvPr id="144" name="삼각형 143"/>
          <p:cNvSpPr/>
          <p:nvPr/>
        </p:nvSpPr>
        <p:spPr>
          <a:xfrm rot="5400000">
            <a:off x="5510790" y="2168557"/>
            <a:ext cx="55937" cy="48222"/>
          </a:xfrm>
          <a:prstGeom prst="triangle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pic>
        <p:nvPicPr>
          <p:cNvPr id="145" name="그림 1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819" y="1958541"/>
            <a:ext cx="107225" cy="107225"/>
          </a:xfrm>
          <a:prstGeom prst="rect">
            <a:avLst/>
          </a:prstGeom>
        </p:spPr>
      </p:pic>
      <p:pic>
        <p:nvPicPr>
          <p:cNvPr id="146" name="그림 14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175" y="2144758"/>
            <a:ext cx="94869" cy="94869"/>
          </a:xfrm>
          <a:prstGeom prst="rect">
            <a:avLst/>
          </a:prstGeom>
        </p:spPr>
      </p:pic>
      <p:sp>
        <p:nvSpPr>
          <p:cNvPr id="147" name="제목 2"/>
          <p:cNvSpPr txBox="1">
            <a:spLocks/>
          </p:cNvSpPr>
          <p:nvPr/>
        </p:nvSpPr>
        <p:spPr bwMode="auto">
          <a:xfrm>
            <a:off x="4213811" y="1724675"/>
            <a:ext cx="1266038" cy="113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1">
              <a:buClr>
                <a:srgbClr val="336699"/>
              </a:buClr>
            </a:pPr>
            <a:r>
              <a:rPr lang="en-US" altLang="ko-KR" sz="600" dirty="0">
                <a:solidFill>
                  <a:srgbClr val="FF0000"/>
                </a:solidFill>
                <a:latin typeface="+mn-ea"/>
                <a:ea typeface="+mn-ea"/>
                <a:cs typeface="Nanum Gothic" charset="-127"/>
              </a:rPr>
              <a:t>Dimension &gt; Contextual menu</a:t>
            </a:r>
          </a:p>
        </p:txBody>
      </p:sp>
      <p:grpSp>
        <p:nvGrpSpPr>
          <p:cNvPr id="149" name="그룹 148"/>
          <p:cNvGrpSpPr/>
          <p:nvPr/>
        </p:nvGrpSpPr>
        <p:grpSpPr>
          <a:xfrm>
            <a:off x="4151276" y="3086778"/>
            <a:ext cx="1438354" cy="816949"/>
            <a:chOff x="1967832" y="3238972"/>
            <a:chExt cx="1438354" cy="816949"/>
          </a:xfrm>
        </p:grpSpPr>
        <p:sp>
          <p:nvSpPr>
            <p:cNvPr id="150" name="직사각형 149"/>
            <p:cNvSpPr/>
            <p:nvPr/>
          </p:nvSpPr>
          <p:spPr>
            <a:xfrm>
              <a:off x="2038034" y="3238972"/>
              <a:ext cx="1368152" cy="8169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t"/>
            <a:lstStyle/>
            <a:p>
              <a:pPr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rgbClr val="000000"/>
                  </a:solidFill>
                  <a:latin typeface="+mn-ea"/>
                  <a:cs typeface="Nanum Gothic" charset="-127"/>
                </a:rPr>
                <a:t>Column detail</a:t>
              </a:r>
            </a:p>
            <a:p>
              <a:pPr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rgbClr val="000000"/>
                  </a:solidFill>
                  <a:latin typeface="+mn-ea"/>
                  <a:cs typeface="Nanum Gothic" charset="-127"/>
                </a:rPr>
                <a:t>Alias</a:t>
              </a:r>
            </a:p>
            <a:p>
              <a:pPr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rgbClr val="000000"/>
                  </a:solidFill>
                  <a:latin typeface="+mn-ea"/>
                  <a:cs typeface="Nanum Gothic" charset="-127"/>
                </a:rPr>
                <a:t>Edit condition</a:t>
              </a:r>
            </a:p>
            <a:p>
              <a:pPr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rgbClr val="000000"/>
                  </a:solidFill>
                  <a:latin typeface="+mn-ea"/>
                  <a:cs typeface="Nanum Gothic" charset="-127"/>
                </a:rPr>
                <a:t>Delete</a:t>
              </a:r>
            </a:p>
          </p:txBody>
        </p:sp>
        <p:sp>
          <p:nvSpPr>
            <p:cNvPr id="152" name="삼각형 151"/>
            <p:cNvSpPr/>
            <p:nvPr/>
          </p:nvSpPr>
          <p:spPr>
            <a:xfrm rot="16200000">
              <a:off x="1962278" y="3331409"/>
              <a:ext cx="80532" cy="6942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2646751" y="3238974"/>
              <a:ext cx="745473" cy="639461"/>
            </a:xfrm>
            <a:prstGeom prst="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t"/>
            <a:lstStyle/>
            <a:p>
              <a:pPr algn="r">
                <a:lnSpc>
                  <a:spcPct val="200000"/>
                </a:lnSpc>
                <a:buClr>
                  <a:srgbClr val="336699"/>
                </a:buClr>
              </a:pPr>
              <a:endParaRPr lang="en-US" altLang="ko-KR" sz="600" dirty="0">
                <a:solidFill>
                  <a:srgbClr val="000000"/>
                </a:solidFill>
                <a:latin typeface="+mn-ea"/>
                <a:cs typeface="Nanum Gothic" charset="-127"/>
              </a:endParaRPr>
            </a:p>
            <a:p>
              <a:pPr algn="r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None</a:t>
              </a:r>
            </a:p>
            <a:p>
              <a:pPr algn="r">
                <a:lnSpc>
                  <a:spcPct val="200000"/>
                </a:lnSpc>
                <a:buClr>
                  <a:srgbClr val="336699"/>
                </a:buClr>
              </a:pPr>
              <a:r>
                <a: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 Gothic" charset="-127"/>
                </a:rPr>
                <a:t>조건식일부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 Gothic" charset="-127"/>
                </a:rPr>
                <a:t>...</a:t>
              </a:r>
            </a:p>
          </p:txBody>
        </p:sp>
      </p:grpSp>
      <p:sp>
        <p:nvSpPr>
          <p:cNvPr id="154" name="삼각형 153"/>
          <p:cNvSpPr/>
          <p:nvPr/>
        </p:nvSpPr>
        <p:spPr>
          <a:xfrm rot="5400000">
            <a:off x="5510790" y="3405858"/>
            <a:ext cx="55937" cy="48222"/>
          </a:xfrm>
          <a:prstGeom prst="triangle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pic>
        <p:nvPicPr>
          <p:cNvPr id="155" name="그림 15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819" y="3195842"/>
            <a:ext cx="107225" cy="107225"/>
          </a:xfrm>
          <a:prstGeom prst="rect">
            <a:avLst/>
          </a:prstGeom>
        </p:spPr>
      </p:pic>
      <p:pic>
        <p:nvPicPr>
          <p:cNvPr id="156" name="그림 15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175" y="3382059"/>
            <a:ext cx="94869" cy="94869"/>
          </a:xfrm>
          <a:prstGeom prst="rect">
            <a:avLst/>
          </a:prstGeom>
        </p:spPr>
      </p:pic>
      <p:cxnSp>
        <p:nvCxnSpPr>
          <p:cNvPr id="157" name="직선 연결선[R] 156"/>
          <p:cNvCxnSpPr/>
          <p:nvPr/>
        </p:nvCxnSpPr>
        <p:spPr>
          <a:xfrm>
            <a:off x="4217182" y="2105764"/>
            <a:ext cx="136893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[R] 157"/>
          <p:cNvCxnSpPr/>
          <p:nvPr/>
        </p:nvCxnSpPr>
        <p:spPr>
          <a:xfrm>
            <a:off x="4217182" y="3352041"/>
            <a:ext cx="136893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제목 2"/>
          <p:cNvSpPr txBox="1">
            <a:spLocks/>
          </p:cNvSpPr>
          <p:nvPr/>
        </p:nvSpPr>
        <p:spPr bwMode="auto">
          <a:xfrm>
            <a:off x="4213811" y="2949292"/>
            <a:ext cx="1375820" cy="107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r>
              <a:rPr lang="en-US" altLang="ko-KR" sz="600" dirty="0">
                <a:solidFill>
                  <a:srgbClr val="FF0000"/>
                </a:solidFill>
                <a:latin typeface="+mn-ea"/>
                <a:ea typeface="+mn-ea"/>
                <a:cs typeface="Nanum Gothic" charset="-127"/>
              </a:rPr>
              <a:t>Measure &gt; Contextual menu</a:t>
            </a:r>
          </a:p>
        </p:txBody>
      </p:sp>
      <p:grpSp>
        <p:nvGrpSpPr>
          <p:cNvPr id="173" name="그룹 172"/>
          <p:cNvGrpSpPr/>
          <p:nvPr/>
        </p:nvGrpSpPr>
        <p:grpSpPr>
          <a:xfrm>
            <a:off x="4151276" y="4145137"/>
            <a:ext cx="1438354" cy="823576"/>
            <a:chOff x="1967832" y="3238973"/>
            <a:chExt cx="1438354" cy="823576"/>
          </a:xfrm>
        </p:grpSpPr>
        <p:sp>
          <p:nvSpPr>
            <p:cNvPr id="174" name="직사각형 173"/>
            <p:cNvSpPr/>
            <p:nvPr/>
          </p:nvSpPr>
          <p:spPr>
            <a:xfrm>
              <a:off x="2038034" y="3238973"/>
              <a:ext cx="1368152" cy="8235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t"/>
            <a:lstStyle/>
            <a:p>
              <a:pPr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rgbClr val="000000"/>
                  </a:solidFill>
                  <a:latin typeface="+mn-ea"/>
                  <a:cs typeface="Nanum Gothic" charset="-127"/>
                </a:rPr>
                <a:t>Column detail</a:t>
              </a:r>
            </a:p>
            <a:p>
              <a:pPr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rgbClr val="000000"/>
                  </a:solidFill>
                  <a:latin typeface="+mn-ea"/>
                  <a:cs typeface="Nanum Gothic" charset="-127"/>
                </a:rPr>
                <a:t>Alias</a:t>
              </a:r>
            </a:p>
            <a:p>
              <a:pPr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rgbClr val="000000"/>
                  </a:solidFill>
                  <a:latin typeface="+mn-ea"/>
                  <a:cs typeface="Nanum Gothic" charset="-127"/>
                </a:rPr>
                <a:t>Edit condition</a:t>
              </a:r>
            </a:p>
            <a:p>
              <a:pPr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rgbClr val="000000"/>
                  </a:solidFill>
                  <a:latin typeface="+mn-ea"/>
                  <a:cs typeface="Nanum Gothic" charset="-127"/>
                </a:rPr>
                <a:t>Delete</a:t>
              </a:r>
            </a:p>
          </p:txBody>
        </p:sp>
        <p:sp>
          <p:nvSpPr>
            <p:cNvPr id="175" name="삼각형 174"/>
            <p:cNvSpPr/>
            <p:nvPr/>
          </p:nvSpPr>
          <p:spPr>
            <a:xfrm rot="16200000">
              <a:off x="1962278" y="3331409"/>
              <a:ext cx="80532" cy="6942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2646751" y="3238974"/>
              <a:ext cx="745473" cy="639461"/>
            </a:xfrm>
            <a:prstGeom prst="rect">
              <a:avLst/>
            </a:prstGeom>
            <a:noFill/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t"/>
            <a:lstStyle/>
            <a:p>
              <a:pPr algn="r">
                <a:lnSpc>
                  <a:spcPct val="200000"/>
                </a:lnSpc>
                <a:buClr>
                  <a:srgbClr val="336699"/>
                </a:buClr>
              </a:pPr>
              <a:endParaRPr lang="en-US" altLang="ko-KR" sz="600" dirty="0">
                <a:solidFill>
                  <a:srgbClr val="000000"/>
                </a:solidFill>
                <a:latin typeface="+mn-ea"/>
                <a:cs typeface="Nanum Gothic" charset="-127"/>
              </a:endParaRPr>
            </a:p>
            <a:p>
              <a:pPr algn="r">
                <a:lnSpc>
                  <a:spcPct val="200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Nanum Gothic" charset="-127"/>
                </a:rPr>
                <a:t>None</a:t>
              </a:r>
            </a:p>
            <a:p>
              <a:pPr algn="r">
                <a:lnSpc>
                  <a:spcPct val="200000"/>
                </a:lnSpc>
                <a:buClr>
                  <a:srgbClr val="336699"/>
                </a:buClr>
              </a:pPr>
              <a:r>
                <a:rPr lang="mr-IN" altLang="ko-KR" sz="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 Gothic" charset="-127"/>
                </a:rPr>
                <a:t>n</a:t>
              </a:r>
              <a:r>
                <a:rPr lang="mr-IN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 Gothic" charset="-127"/>
                </a:rPr>
                <a:t>=100</a:t>
              </a:r>
            </a:p>
          </p:txBody>
        </p:sp>
      </p:grpSp>
      <p:sp>
        <p:nvSpPr>
          <p:cNvPr id="177" name="삼각형 176"/>
          <p:cNvSpPr/>
          <p:nvPr/>
        </p:nvSpPr>
        <p:spPr>
          <a:xfrm rot="5400000">
            <a:off x="5510790" y="4464216"/>
            <a:ext cx="55937" cy="48222"/>
          </a:xfrm>
          <a:prstGeom prst="triangle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pic>
        <p:nvPicPr>
          <p:cNvPr id="178" name="그림 17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819" y="4254200"/>
            <a:ext cx="107225" cy="107225"/>
          </a:xfrm>
          <a:prstGeom prst="rect">
            <a:avLst/>
          </a:prstGeom>
        </p:spPr>
      </p:pic>
      <p:pic>
        <p:nvPicPr>
          <p:cNvPr id="179" name="그림 17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175" y="4440417"/>
            <a:ext cx="94869" cy="94869"/>
          </a:xfrm>
          <a:prstGeom prst="rect">
            <a:avLst/>
          </a:prstGeom>
        </p:spPr>
      </p:pic>
      <p:cxnSp>
        <p:nvCxnSpPr>
          <p:cNvPr id="180" name="직선 연결선[R] 179"/>
          <p:cNvCxnSpPr/>
          <p:nvPr/>
        </p:nvCxnSpPr>
        <p:spPr>
          <a:xfrm>
            <a:off x="4217182" y="4410399"/>
            <a:ext cx="136893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제목 2"/>
          <p:cNvSpPr txBox="1">
            <a:spLocks/>
          </p:cNvSpPr>
          <p:nvPr/>
        </p:nvSpPr>
        <p:spPr bwMode="auto">
          <a:xfrm>
            <a:off x="4213811" y="4007650"/>
            <a:ext cx="1375820" cy="107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r>
              <a:rPr lang="en-US" altLang="ko-KR" sz="600" dirty="0">
                <a:solidFill>
                  <a:srgbClr val="FF0000"/>
                </a:solidFill>
                <a:latin typeface="+mn-ea"/>
                <a:ea typeface="+mn-ea"/>
                <a:cs typeface="Nanum Gothic" charset="-127"/>
              </a:rPr>
              <a:t>Parameter &gt; Contextual menu</a:t>
            </a:r>
          </a:p>
        </p:txBody>
      </p:sp>
      <p:pic>
        <p:nvPicPr>
          <p:cNvPr id="183" name="그림 18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698" y="4626242"/>
            <a:ext cx="81440" cy="81440"/>
          </a:xfrm>
          <a:prstGeom prst="rect">
            <a:avLst/>
          </a:prstGeom>
        </p:spPr>
      </p:pic>
      <p:grpSp>
        <p:nvGrpSpPr>
          <p:cNvPr id="191" name="그룹 190"/>
          <p:cNvGrpSpPr/>
          <p:nvPr/>
        </p:nvGrpSpPr>
        <p:grpSpPr>
          <a:xfrm>
            <a:off x="4253513" y="4817061"/>
            <a:ext cx="86115" cy="86115"/>
            <a:chOff x="2840966" y="2007781"/>
            <a:chExt cx="129589" cy="129589"/>
          </a:xfrm>
        </p:grpSpPr>
        <p:sp>
          <p:nvSpPr>
            <p:cNvPr id="192" name="타원 191"/>
            <p:cNvSpPr/>
            <p:nvPr/>
          </p:nvSpPr>
          <p:spPr>
            <a:xfrm>
              <a:off x="2840966" y="2007781"/>
              <a:ext cx="129589" cy="12958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93" name="십자형[C] 192"/>
            <p:cNvSpPr/>
            <p:nvPr/>
          </p:nvSpPr>
          <p:spPr>
            <a:xfrm rot="18900000">
              <a:off x="2861942" y="2028757"/>
              <a:ext cx="87636" cy="87636"/>
            </a:xfrm>
            <a:prstGeom prst="plus">
              <a:avLst>
                <a:gd name="adj" fmla="val 43801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197" name="그룹 196"/>
          <p:cNvGrpSpPr/>
          <p:nvPr/>
        </p:nvGrpSpPr>
        <p:grpSpPr>
          <a:xfrm>
            <a:off x="4253513" y="3747086"/>
            <a:ext cx="86115" cy="86115"/>
            <a:chOff x="2840966" y="2007781"/>
            <a:chExt cx="129589" cy="129589"/>
          </a:xfrm>
        </p:grpSpPr>
        <p:sp>
          <p:nvSpPr>
            <p:cNvPr id="198" name="타원 197"/>
            <p:cNvSpPr/>
            <p:nvPr/>
          </p:nvSpPr>
          <p:spPr>
            <a:xfrm>
              <a:off x="2840966" y="2007781"/>
              <a:ext cx="129589" cy="12958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99" name="십자형[C] 198"/>
            <p:cNvSpPr/>
            <p:nvPr/>
          </p:nvSpPr>
          <p:spPr>
            <a:xfrm rot="18900000">
              <a:off x="2861942" y="2028757"/>
              <a:ext cx="87636" cy="87636"/>
            </a:xfrm>
            <a:prstGeom prst="plus">
              <a:avLst>
                <a:gd name="adj" fmla="val 43801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pic>
        <p:nvPicPr>
          <p:cNvPr id="201" name="그림 20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480" y="2332971"/>
            <a:ext cx="109571" cy="109571"/>
          </a:xfrm>
          <a:prstGeom prst="rect">
            <a:avLst/>
          </a:prstGeom>
        </p:spPr>
      </p:pic>
      <p:pic>
        <p:nvPicPr>
          <p:cNvPr id="202" name="그림 20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175" y="2511580"/>
            <a:ext cx="100876" cy="100876"/>
          </a:xfrm>
          <a:prstGeom prst="rect">
            <a:avLst/>
          </a:prstGeom>
        </p:spPr>
      </p:pic>
      <p:pic>
        <p:nvPicPr>
          <p:cNvPr id="203" name="그림 20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61698" y="3568328"/>
            <a:ext cx="79943" cy="77592"/>
          </a:xfrm>
          <a:prstGeom prst="rect">
            <a:avLst/>
          </a:prstGeom>
        </p:spPr>
      </p:pic>
      <p:grpSp>
        <p:nvGrpSpPr>
          <p:cNvPr id="204" name="그룹 203"/>
          <p:cNvGrpSpPr/>
          <p:nvPr/>
        </p:nvGrpSpPr>
        <p:grpSpPr>
          <a:xfrm>
            <a:off x="4253513" y="2698634"/>
            <a:ext cx="86115" cy="86115"/>
            <a:chOff x="2840966" y="2007781"/>
            <a:chExt cx="129589" cy="129589"/>
          </a:xfrm>
        </p:grpSpPr>
        <p:sp>
          <p:nvSpPr>
            <p:cNvPr id="205" name="타원 204"/>
            <p:cNvSpPr/>
            <p:nvPr/>
          </p:nvSpPr>
          <p:spPr>
            <a:xfrm>
              <a:off x="2840966" y="2007781"/>
              <a:ext cx="129589" cy="12958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06" name="십자형[C] 205"/>
            <p:cNvSpPr/>
            <p:nvPr/>
          </p:nvSpPr>
          <p:spPr>
            <a:xfrm rot="18900000">
              <a:off x="2861942" y="2028757"/>
              <a:ext cx="87636" cy="87636"/>
            </a:xfrm>
            <a:prstGeom prst="plus">
              <a:avLst>
                <a:gd name="adj" fmla="val 43801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cxnSp>
        <p:nvCxnSpPr>
          <p:cNvPr id="207" name="직선 연결선[R] 206"/>
          <p:cNvCxnSpPr/>
          <p:nvPr/>
        </p:nvCxnSpPr>
        <p:spPr>
          <a:xfrm>
            <a:off x="4217182" y="2477630"/>
            <a:ext cx="136893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연결선[R] 207"/>
          <p:cNvCxnSpPr/>
          <p:nvPr/>
        </p:nvCxnSpPr>
        <p:spPr>
          <a:xfrm>
            <a:off x="4217182" y="3516633"/>
            <a:ext cx="136893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0" name="그룹 209"/>
          <p:cNvGrpSpPr/>
          <p:nvPr/>
        </p:nvGrpSpPr>
        <p:grpSpPr>
          <a:xfrm>
            <a:off x="5019218" y="1473311"/>
            <a:ext cx="382993" cy="128978"/>
            <a:chOff x="1111477" y="5886605"/>
            <a:chExt cx="382993" cy="128978"/>
          </a:xfrm>
        </p:grpSpPr>
        <p:sp>
          <p:nvSpPr>
            <p:cNvPr id="211" name="모서리가 둥근 직사각형 210"/>
            <p:cNvSpPr/>
            <p:nvPr/>
          </p:nvSpPr>
          <p:spPr>
            <a:xfrm>
              <a:off x="1111477" y="5886605"/>
              <a:ext cx="334251" cy="12897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kumimoji="1" lang="en-US" altLang="ko-KR" sz="5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n=100</a:t>
              </a:r>
              <a:endParaRPr kumimoji="1" lang="ko-KR" altLang="en-US" sz="5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12" name="삼각형 211"/>
            <p:cNvSpPr/>
            <p:nvPr/>
          </p:nvSpPr>
          <p:spPr>
            <a:xfrm rot="5400000">
              <a:off x="1445094" y="5927296"/>
              <a:ext cx="53034" cy="4571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213" name="제목 2"/>
          <p:cNvSpPr txBox="1">
            <a:spLocks/>
          </p:cNvSpPr>
          <p:nvPr/>
        </p:nvSpPr>
        <p:spPr bwMode="auto">
          <a:xfrm>
            <a:off x="4183462" y="458967"/>
            <a:ext cx="1406168" cy="12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r>
              <a:rPr lang="en-US" altLang="ko-KR" sz="600" dirty="0">
                <a:solidFill>
                  <a:srgbClr val="FF0000"/>
                </a:solidFill>
                <a:latin typeface="+mn-ea"/>
                <a:ea typeface="+mn-ea"/>
                <a:cs typeface="Nanum Gothic" charset="-127"/>
              </a:rPr>
              <a:t>Dimension &gt; </a:t>
            </a:r>
            <a:r>
              <a:rPr lang="ko-KR" altLang="en-US" sz="600" dirty="0">
                <a:solidFill>
                  <a:srgbClr val="FF0000"/>
                </a:solidFill>
                <a:latin typeface="+mn-ea"/>
                <a:ea typeface="+mn-ea"/>
                <a:cs typeface="Nanum Gothic" charset="-127"/>
              </a:rPr>
              <a:t>사용자 정의 컬럼 호버</a:t>
            </a:r>
            <a:endParaRPr lang="en-US" altLang="ko-KR" sz="600" dirty="0">
              <a:solidFill>
                <a:srgbClr val="FF0000"/>
              </a:solidFill>
              <a:latin typeface="+mn-ea"/>
              <a:ea typeface="+mn-ea"/>
              <a:cs typeface="Nanum Gothic" charset="-127"/>
            </a:endParaRPr>
          </a:p>
        </p:txBody>
      </p:sp>
      <p:pic>
        <p:nvPicPr>
          <p:cNvPr id="214" name="그림 2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766" y="1496260"/>
            <a:ext cx="81440" cy="81440"/>
          </a:xfrm>
          <a:prstGeom prst="rect">
            <a:avLst/>
          </a:prstGeom>
        </p:spPr>
      </p:pic>
      <p:pic>
        <p:nvPicPr>
          <p:cNvPr id="215" name="그림 2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654" y="625710"/>
            <a:ext cx="100876" cy="100876"/>
          </a:xfrm>
          <a:prstGeom prst="rect">
            <a:avLst/>
          </a:prstGeom>
        </p:spPr>
      </p:pic>
      <p:pic>
        <p:nvPicPr>
          <p:cNvPr id="216" name="그림 2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43654" y="1065309"/>
            <a:ext cx="79943" cy="77592"/>
          </a:xfrm>
          <a:prstGeom prst="rect">
            <a:avLst/>
          </a:prstGeom>
        </p:spPr>
      </p:pic>
      <p:grpSp>
        <p:nvGrpSpPr>
          <p:cNvPr id="217" name="그룹 216"/>
          <p:cNvGrpSpPr/>
          <p:nvPr/>
        </p:nvGrpSpPr>
        <p:grpSpPr>
          <a:xfrm>
            <a:off x="4744143" y="1051304"/>
            <a:ext cx="658068" cy="128978"/>
            <a:chOff x="836402" y="5886605"/>
            <a:chExt cx="658068" cy="128978"/>
          </a:xfrm>
        </p:grpSpPr>
        <p:sp>
          <p:nvSpPr>
            <p:cNvPr id="218" name="모서리가 둥근 직사각형 217"/>
            <p:cNvSpPr/>
            <p:nvPr/>
          </p:nvSpPr>
          <p:spPr>
            <a:xfrm>
              <a:off x="836402" y="5886605"/>
              <a:ext cx="609326" cy="12897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kumimoji="1" lang="en-US" altLang="ko-KR" sz="5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[Sales</a:t>
              </a:r>
              <a:r>
                <a:rPr kumimoji="1" lang="en-US" altLang="ko-KR" sz="500">
                  <a:solidFill>
                    <a:schemeClr val="tx1"/>
                  </a:solidFill>
                  <a:latin typeface="+mn-ea"/>
                  <a:cs typeface="Nanum Gothic" charset="-127"/>
                </a:rPr>
                <a:t>]-[Discount]</a:t>
              </a:r>
              <a:endParaRPr kumimoji="1" lang="ko-KR" altLang="en-US" sz="5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19" name="삼각형 218"/>
            <p:cNvSpPr/>
            <p:nvPr/>
          </p:nvSpPr>
          <p:spPr>
            <a:xfrm rot="5400000">
              <a:off x="1445094" y="5927296"/>
              <a:ext cx="53034" cy="4571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220" name="그룹 219"/>
          <p:cNvGrpSpPr/>
          <p:nvPr/>
        </p:nvGrpSpPr>
        <p:grpSpPr>
          <a:xfrm>
            <a:off x="4151276" y="608884"/>
            <a:ext cx="1250935" cy="128978"/>
            <a:chOff x="243535" y="5886605"/>
            <a:chExt cx="1250935" cy="128978"/>
          </a:xfrm>
        </p:grpSpPr>
        <p:sp>
          <p:nvSpPr>
            <p:cNvPr id="221" name="모서리가 둥근 직사각형 220"/>
            <p:cNvSpPr/>
            <p:nvPr/>
          </p:nvSpPr>
          <p:spPr>
            <a:xfrm>
              <a:off x="243535" y="5886605"/>
              <a:ext cx="1202193" cy="12897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kumimoji="1" lang="ko-KR" altLang="en-US" sz="5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사용자 정의 미리보기 말줄임 표시</a:t>
              </a:r>
              <a:r>
                <a:rPr kumimoji="1" lang="mr-IN" altLang="ko-KR" sz="5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…</a:t>
              </a:r>
              <a:endParaRPr kumimoji="1" lang="ko-KR" altLang="en-US" sz="5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22" name="삼각형 221"/>
            <p:cNvSpPr/>
            <p:nvPr/>
          </p:nvSpPr>
          <p:spPr>
            <a:xfrm rot="5400000">
              <a:off x="1445094" y="5927296"/>
              <a:ext cx="53034" cy="4571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224" name="제목 2"/>
          <p:cNvSpPr txBox="1">
            <a:spLocks/>
          </p:cNvSpPr>
          <p:nvPr/>
        </p:nvSpPr>
        <p:spPr bwMode="auto">
          <a:xfrm>
            <a:off x="4183462" y="898753"/>
            <a:ext cx="1397569" cy="12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r>
              <a:rPr lang="en-US" altLang="ko-KR" sz="600" dirty="0">
                <a:solidFill>
                  <a:srgbClr val="FF0000"/>
                </a:solidFill>
                <a:latin typeface="+mn-ea"/>
                <a:ea typeface="+mn-ea"/>
                <a:cs typeface="Nanum Gothic" charset="-127"/>
              </a:rPr>
              <a:t>Measure &gt; </a:t>
            </a:r>
            <a:r>
              <a:rPr lang="ko-KR" altLang="en-US" sz="600" dirty="0">
                <a:solidFill>
                  <a:srgbClr val="FF0000"/>
                </a:solidFill>
                <a:latin typeface="+mn-ea"/>
                <a:ea typeface="+mn-ea"/>
                <a:cs typeface="Nanum Gothic" charset="-127"/>
              </a:rPr>
              <a:t>사용자 정의 컬럼 호버</a:t>
            </a:r>
            <a:endParaRPr lang="en-US" altLang="ko-KR" sz="600" dirty="0">
              <a:solidFill>
                <a:srgbClr val="FF0000"/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226" name="제목 2"/>
          <p:cNvSpPr txBox="1">
            <a:spLocks/>
          </p:cNvSpPr>
          <p:nvPr/>
        </p:nvSpPr>
        <p:spPr bwMode="auto">
          <a:xfrm>
            <a:off x="4183462" y="1320760"/>
            <a:ext cx="1397569" cy="12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r>
              <a:rPr lang="en-US" altLang="ko-KR" sz="600" dirty="0">
                <a:solidFill>
                  <a:srgbClr val="FF0000"/>
                </a:solidFill>
                <a:latin typeface="+mn-ea"/>
                <a:ea typeface="+mn-ea"/>
                <a:cs typeface="Nanum Gothic" charset="-127"/>
              </a:rPr>
              <a:t>Parameter &gt; </a:t>
            </a:r>
            <a:r>
              <a:rPr lang="ko-KR" altLang="en-US" sz="600" dirty="0">
                <a:solidFill>
                  <a:srgbClr val="FF0000"/>
                </a:solidFill>
                <a:latin typeface="+mn-ea"/>
                <a:ea typeface="+mn-ea"/>
                <a:cs typeface="Nanum Gothic" charset="-127"/>
              </a:rPr>
              <a:t>사용자 정의 컬럼 호버</a:t>
            </a:r>
            <a:endParaRPr lang="en-US" altLang="ko-KR" sz="600" dirty="0">
              <a:solidFill>
                <a:srgbClr val="FF0000"/>
              </a:solidFill>
              <a:latin typeface="+mn-ea"/>
              <a:ea typeface="+mn-ea"/>
              <a:cs typeface="Nanum Gothic" charset="-127"/>
            </a:endParaRPr>
          </a:p>
        </p:txBody>
      </p:sp>
      <p:pic>
        <p:nvPicPr>
          <p:cNvPr id="229" name="그림 228"/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582" y="3556621"/>
            <a:ext cx="100876" cy="100876"/>
          </a:xfrm>
          <a:prstGeom prst="rect">
            <a:avLst/>
          </a:prstGeom>
        </p:spPr>
      </p:pic>
      <p:sp>
        <p:nvSpPr>
          <p:cNvPr id="232" name="직사각형 231"/>
          <p:cNvSpPr/>
          <p:nvPr/>
        </p:nvSpPr>
        <p:spPr>
          <a:xfrm>
            <a:off x="10100361" y="4741120"/>
            <a:ext cx="1987731" cy="197685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NOTE. </a:t>
            </a:r>
          </a:p>
          <a:p>
            <a:r>
              <a:rPr kumimoji="1" lang="ko-KR" altLang="en-US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사용자 정의 컬럼에 대한 추가 설명</a:t>
            </a:r>
            <a:endParaRPr kumimoji="1" lang="en-US" altLang="ko-KR" sz="600" b="1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pPr marL="90488" indent="-90488">
              <a:buFont typeface="+mj-lt"/>
              <a:buAutoNum type="arabicPeriod"/>
            </a:pP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사용자는 사용자 정의 컬럼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(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구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. Custom field)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을 만들어서 사용할 수 있습니다</a:t>
            </a:r>
          </a:p>
          <a:p>
            <a:pPr marL="90488" indent="-90488">
              <a:buFont typeface="+mj-lt"/>
              <a:buAutoNum type="arabicPeriod"/>
            </a:pP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사용자 정의 컬럼에는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Dimension / Measure / Parameter 3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가지 종류가 있습니다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.</a:t>
            </a:r>
          </a:p>
          <a:p>
            <a:pPr marL="90488" indent="-90488">
              <a:buFont typeface="+mj-lt"/>
              <a:buAutoNum type="arabicPeriod"/>
            </a:pP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모든 사용자 정의 컬럼은 일반 컬럼과 동일하게 차트 선반에 올릴 수 있습니다</a:t>
            </a:r>
          </a:p>
          <a:p>
            <a:pPr marL="90488" indent="-90488">
              <a:buFont typeface="+mj-lt"/>
              <a:buAutoNum type="arabicPeriod"/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Dimension / Measure 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는 일반 컬럼과 동일하게 사용자가 직접 필터로 등록할 수 있습니다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(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필터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on/off 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버튼 사용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)</a:t>
            </a:r>
          </a:p>
          <a:p>
            <a:pPr marL="90488" indent="-90488">
              <a:buFont typeface="+mj-lt"/>
              <a:buAutoNum type="arabicPeriod"/>
            </a:pP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사용자정의 컬럼은 편집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,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삭제할 수 있습니다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pPr marL="90488" indent="-90488">
              <a:buFont typeface="+mj-lt"/>
              <a:buAutoNum type="arabicPeriod"/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Parameter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는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Measure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사용자 정의 컬럼 생성을 통해 생성할 수 있습니다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pPr marL="90488" indent="-90488">
              <a:buFont typeface="+mj-lt"/>
              <a:buAutoNum type="arabicPeriod"/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Parameter 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삭제 시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, 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우측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Parameter 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패널에서도 해당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parameter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가 제거됩니다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pPr marL="90488" indent="-90488">
              <a:buFont typeface="+mj-lt"/>
              <a:buAutoNum type="arabicPeriod"/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Parameter(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매개변수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)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는 생성 즉시 우측의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Parameter 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패널에 등록됩니다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pPr marL="90488" indent="-90488">
              <a:buFont typeface="+mj-lt"/>
              <a:buAutoNum type="arabicPeriod"/>
            </a:pP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원본 데이터에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Measure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가 없을 경우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, 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자동을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Count 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컬럼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(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측정값 사용자 정의 컬럼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)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이 생성됩니다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.</a:t>
            </a:r>
            <a:endParaRPr kumimoji="1"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endParaRPr kumimoji="1"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endParaRPr kumimoji="1"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pic>
        <p:nvPicPr>
          <p:cNvPr id="233" name="그림 2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261" y="1532737"/>
            <a:ext cx="119817" cy="119817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57986" y="1021903"/>
            <a:ext cx="1593351" cy="5196302"/>
            <a:chOff x="157986" y="1021903"/>
            <a:chExt cx="1593351" cy="5196302"/>
          </a:xfrm>
        </p:grpSpPr>
        <p:cxnSp>
          <p:nvCxnSpPr>
            <p:cNvPr id="6" name="직선 연결선[R] 5"/>
            <p:cNvCxnSpPr/>
            <p:nvPr/>
          </p:nvCxnSpPr>
          <p:spPr>
            <a:xfrm flipH="1">
              <a:off x="157986" y="1021903"/>
              <a:ext cx="1593351" cy="519630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[R] 169"/>
            <p:cNvCxnSpPr/>
            <p:nvPr/>
          </p:nvCxnSpPr>
          <p:spPr>
            <a:xfrm>
              <a:off x="157987" y="1021903"/>
              <a:ext cx="1593350" cy="519630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5" name="그림 124"/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523" y="5331832"/>
            <a:ext cx="81440" cy="81440"/>
          </a:xfrm>
          <a:prstGeom prst="rect">
            <a:avLst/>
          </a:prstGeom>
        </p:spPr>
      </p:pic>
      <p:sp>
        <p:nvSpPr>
          <p:cNvPr id="117" name="직사각형 116"/>
          <p:cNvSpPr/>
          <p:nvPr/>
        </p:nvSpPr>
        <p:spPr>
          <a:xfrm>
            <a:off x="2084057" y="5233747"/>
            <a:ext cx="2011258" cy="250550"/>
          </a:xfrm>
          <a:prstGeom prst="rect">
            <a:avLst/>
          </a:prstGeom>
          <a:noFill/>
          <a:ln w="63500">
            <a:solidFill>
              <a:srgbClr val="00B0F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8028786" y="5486553"/>
            <a:ext cx="2011258" cy="815899"/>
          </a:xfrm>
          <a:prstGeom prst="rect">
            <a:avLst/>
          </a:prstGeom>
          <a:noFill/>
          <a:ln w="63500">
            <a:solidFill>
              <a:srgbClr val="00B0F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>
          <a:blip r:embed="rId13">
            <a:lum bright="70000" contrast="-70000"/>
          </a:blip>
          <a:stretch>
            <a:fillRect/>
          </a:stretch>
        </p:blipFill>
        <p:spPr>
          <a:xfrm>
            <a:off x="3781020" y="5101091"/>
            <a:ext cx="79943" cy="77592"/>
          </a:xfrm>
          <a:prstGeom prst="rect">
            <a:avLst/>
          </a:prstGeom>
        </p:spPr>
      </p:pic>
      <p:pic>
        <p:nvPicPr>
          <p:cNvPr id="128" name="그림 127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98" t="9827" r="902" b="9671"/>
          <a:stretch/>
        </p:blipFill>
        <p:spPr>
          <a:xfrm>
            <a:off x="3824365" y="1660213"/>
            <a:ext cx="119877" cy="119990"/>
          </a:xfrm>
          <a:prstGeom prst="rect">
            <a:avLst/>
          </a:prstGeom>
        </p:spPr>
      </p:pic>
      <p:sp>
        <p:nvSpPr>
          <p:cNvPr id="49" name="타원 48"/>
          <p:cNvSpPr/>
          <p:nvPr/>
        </p:nvSpPr>
        <p:spPr>
          <a:xfrm>
            <a:off x="3800397" y="1537227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98" t="9827" r="902" b="9671"/>
          <a:stretch/>
        </p:blipFill>
        <p:spPr>
          <a:xfrm>
            <a:off x="3824365" y="4081764"/>
            <a:ext cx="119877" cy="11999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2903656" y="4079164"/>
            <a:ext cx="914287" cy="122590"/>
            <a:chOff x="2903934" y="4079165"/>
            <a:chExt cx="914287" cy="122590"/>
          </a:xfrm>
        </p:grpSpPr>
        <p:sp>
          <p:nvSpPr>
            <p:cNvPr id="132" name="직사각형 131"/>
            <p:cNvSpPr/>
            <p:nvPr/>
          </p:nvSpPr>
          <p:spPr>
            <a:xfrm>
              <a:off x="2903934" y="4079165"/>
              <a:ext cx="914287" cy="1225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0" bIns="0" rtlCol="0" anchor="ctr"/>
            <a:lstStyle/>
            <a:p>
              <a:pPr>
                <a:buClr>
                  <a:srgbClr val="336699"/>
                </a:buClr>
              </a:pPr>
              <a:r>
                <a:rPr lang="en-US" altLang="ko-KR" sz="500" dirty="0">
                  <a:solidFill>
                    <a:srgbClr val="000000"/>
                  </a:solidFill>
                  <a:latin typeface="+mn-ea"/>
                  <a:cs typeface="Nanum Gothic" charset="-127"/>
                </a:rPr>
                <a:t> Measure         Parameter</a:t>
              </a:r>
            </a:p>
          </p:txBody>
        </p:sp>
        <p:pic>
          <p:nvPicPr>
            <p:cNvPr id="135" name="그림 13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932437" y="4108140"/>
              <a:ext cx="79943" cy="77592"/>
            </a:xfrm>
            <a:prstGeom prst="rect">
              <a:avLst/>
            </a:prstGeom>
          </p:spPr>
        </p:pic>
        <p:pic>
          <p:nvPicPr>
            <p:cNvPr id="136" name="그림 13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330" y="4104292"/>
              <a:ext cx="81440" cy="81440"/>
            </a:xfrm>
            <a:prstGeom prst="rect">
              <a:avLst/>
            </a:prstGeom>
          </p:spPr>
        </p:pic>
      </p:grpSp>
      <p:sp>
        <p:nvSpPr>
          <p:cNvPr id="127" name="직사각형 126"/>
          <p:cNvSpPr/>
          <p:nvPr/>
        </p:nvSpPr>
        <p:spPr>
          <a:xfrm>
            <a:off x="2810933" y="4018222"/>
            <a:ext cx="1284382" cy="250550"/>
          </a:xfrm>
          <a:prstGeom prst="rect">
            <a:avLst/>
          </a:prstGeom>
          <a:noFill/>
          <a:ln w="63500">
            <a:solidFill>
              <a:srgbClr val="00B0F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3644613" y="1575332"/>
            <a:ext cx="450702" cy="250550"/>
          </a:xfrm>
          <a:prstGeom prst="rect">
            <a:avLst/>
          </a:prstGeom>
          <a:noFill/>
          <a:ln w="63500">
            <a:solidFill>
              <a:srgbClr val="00B0F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30" name="타원 129"/>
          <p:cNvSpPr/>
          <p:nvPr/>
        </p:nvSpPr>
        <p:spPr>
          <a:xfrm>
            <a:off x="2122193" y="102190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6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34" name="그림 13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112" y="2683109"/>
            <a:ext cx="161047" cy="161047"/>
          </a:xfrm>
          <a:prstGeom prst="rect">
            <a:avLst/>
          </a:prstGeom>
        </p:spPr>
      </p:pic>
      <p:pic>
        <p:nvPicPr>
          <p:cNvPr id="160" name="그림 15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011377" y="998611"/>
            <a:ext cx="153430" cy="148918"/>
          </a:xfrm>
          <a:prstGeom prst="rect">
            <a:avLst/>
          </a:prstGeom>
        </p:spPr>
      </p:pic>
      <p:pic>
        <p:nvPicPr>
          <p:cNvPr id="162" name="그림 16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5074" y="2451626"/>
            <a:ext cx="156303" cy="156303"/>
          </a:xfrm>
          <a:prstGeom prst="rect">
            <a:avLst/>
          </a:prstGeom>
        </p:spPr>
      </p:pic>
      <p:grpSp>
        <p:nvGrpSpPr>
          <p:cNvPr id="163" name="그룹 162"/>
          <p:cNvGrpSpPr/>
          <p:nvPr/>
        </p:nvGrpSpPr>
        <p:grpSpPr>
          <a:xfrm>
            <a:off x="4194016" y="5222677"/>
            <a:ext cx="1360413" cy="343896"/>
            <a:chOff x="1610643" y="2112687"/>
            <a:chExt cx="1360413" cy="343896"/>
          </a:xfrm>
        </p:grpSpPr>
        <p:grpSp>
          <p:nvGrpSpPr>
            <p:cNvPr id="164" name="그룹 163"/>
            <p:cNvGrpSpPr/>
            <p:nvPr/>
          </p:nvGrpSpPr>
          <p:grpSpPr>
            <a:xfrm>
              <a:off x="1610643" y="2112687"/>
              <a:ext cx="1360413" cy="343896"/>
              <a:chOff x="1814587" y="1664040"/>
              <a:chExt cx="1360413" cy="343896"/>
            </a:xfrm>
          </p:grpSpPr>
          <p:sp>
            <p:nvSpPr>
              <p:cNvPr id="166" name="직사각형 165"/>
              <p:cNvSpPr/>
              <p:nvPr/>
            </p:nvSpPr>
            <p:spPr>
              <a:xfrm>
                <a:off x="1814587" y="1664040"/>
                <a:ext cx="1360413" cy="34389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t"/>
              <a:lstStyle/>
              <a:p>
                <a:pPr>
                  <a:lnSpc>
                    <a:spcPct val="200000"/>
                  </a:lnSpc>
                  <a:buClr>
                    <a:srgbClr val="336699"/>
                  </a:buClr>
                </a:pPr>
                <a:endParaRPr lang="en-US" altLang="ko-KR" sz="600" dirty="0">
                  <a:solidFill>
                    <a:srgbClr val="000000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167" name="직사각형 166"/>
              <p:cNvSpPr/>
              <p:nvPr/>
            </p:nvSpPr>
            <p:spPr>
              <a:xfrm>
                <a:off x="1836098" y="1693395"/>
                <a:ext cx="1305701" cy="14981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bIns="0" rtlCol="0" anchor="ctr"/>
              <a:lstStyle/>
              <a:p>
                <a:r>
                  <a:rPr lang="en-US" altLang="ko-KR" sz="700">
                    <a:solidFill>
                      <a:prstClr val="white">
                        <a:lumMod val="50000"/>
                      </a:prstClr>
                    </a:solidFill>
                    <a:latin typeface="+mn-ea"/>
                    <a:cs typeface="Nanum Gothic" charset="-127"/>
                  </a:rPr>
                  <a:t>Category</a:t>
                </a:r>
                <a:endParaRPr lang="ko-KR" altLang="en-US" sz="700" dirty="0">
                  <a:solidFill>
                    <a:prstClr val="white">
                      <a:lumMod val="50000"/>
                    </a:prstClr>
                  </a:solidFill>
                  <a:latin typeface="+mn-ea"/>
                  <a:cs typeface="Nanum Gothic" charset="-127"/>
                </a:endParaRPr>
              </a:p>
            </p:txBody>
          </p:sp>
        </p:grpSp>
        <p:sp>
          <p:nvSpPr>
            <p:cNvPr id="165" name="모서리가 둥근 직사각형 164"/>
            <p:cNvSpPr/>
            <p:nvPr/>
          </p:nvSpPr>
          <p:spPr>
            <a:xfrm>
              <a:off x="1992405" y="2310107"/>
              <a:ext cx="582939" cy="124236"/>
            </a:xfrm>
            <a:prstGeom prst="roundRect">
              <a:avLst>
                <a:gd name="adj" fmla="val 7619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600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Apply</a:t>
              </a:r>
              <a:endParaRPr kumimoji="1" lang="ko-KR" altLang="en-US" sz="600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168" name="그룹 167"/>
          <p:cNvGrpSpPr/>
          <p:nvPr/>
        </p:nvGrpSpPr>
        <p:grpSpPr>
          <a:xfrm>
            <a:off x="4183462" y="5790374"/>
            <a:ext cx="1360413" cy="343896"/>
            <a:chOff x="1610643" y="2112687"/>
            <a:chExt cx="1360413" cy="343896"/>
          </a:xfrm>
        </p:grpSpPr>
        <p:grpSp>
          <p:nvGrpSpPr>
            <p:cNvPr id="169" name="그룹 168"/>
            <p:cNvGrpSpPr/>
            <p:nvPr/>
          </p:nvGrpSpPr>
          <p:grpSpPr>
            <a:xfrm>
              <a:off x="1610643" y="2112687"/>
              <a:ext cx="1360413" cy="343896"/>
              <a:chOff x="1814587" y="1664040"/>
              <a:chExt cx="1360413" cy="343896"/>
            </a:xfrm>
          </p:grpSpPr>
          <p:sp>
            <p:nvSpPr>
              <p:cNvPr id="181" name="직사각형 180"/>
              <p:cNvSpPr/>
              <p:nvPr/>
            </p:nvSpPr>
            <p:spPr>
              <a:xfrm>
                <a:off x="1814587" y="1664040"/>
                <a:ext cx="1360413" cy="34389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t"/>
              <a:lstStyle/>
              <a:p>
                <a:pPr>
                  <a:lnSpc>
                    <a:spcPct val="200000"/>
                  </a:lnSpc>
                  <a:buClr>
                    <a:srgbClr val="336699"/>
                  </a:buClr>
                </a:pPr>
                <a:endParaRPr lang="en-US" altLang="ko-KR" sz="600" dirty="0">
                  <a:solidFill>
                    <a:srgbClr val="000000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184" name="직사각형 183"/>
              <p:cNvSpPr/>
              <p:nvPr/>
            </p:nvSpPr>
            <p:spPr>
              <a:xfrm>
                <a:off x="1836098" y="1693395"/>
                <a:ext cx="1305701" cy="14981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bIns="0" rtlCol="0" anchor="ctr"/>
              <a:lstStyle/>
              <a:p>
                <a:r>
                  <a:rPr lang="ko-KR" altLang="en-US" sz="7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+mn-ea"/>
                    <a:cs typeface="Nanum Gothic" charset="-127"/>
                  </a:rPr>
                  <a:t>구분</a:t>
                </a:r>
                <a:r>
                  <a:rPr lang="en-US" altLang="ko-KR" sz="7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+mn-ea"/>
                    <a:cs typeface="Nanum Gothic" charset="-127"/>
                  </a:rPr>
                  <a:t>1</a:t>
                </a:r>
                <a:endParaRPr lang="ko-KR" altLang="en-US" sz="7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  <a:cs typeface="Nanum Gothic" charset="-127"/>
                </a:endParaRPr>
              </a:p>
            </p:txBody>
          </p:sp>
        </p:grpSp>
        <p:sp>
          <p:nvSpPr>
            <p:cNvPr id="171" name="모서리가 둥근 직사각형 170"/>
            <p:cNvSpPr/>
            <p:nvPr/>
          </p:nvSpPr>
          <p:spPr>
            <a:xfrm>
              <a:off x="2294365" y="2310107"/>
              <a:ext cx="582939" cy="124236"/>
            </a:xfrm>
            <a:prstGeom prst="roundRect">
              <a:avLst>
                <a:gd name="adj" fmla="val 7619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600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Apply</a:t>
              </a:r>
              <a:endParaRPr kumimoji="1" lang="ko-KR" altLang="en-US" sz="600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72" name="모서리가 둥근 직사각형 171"/>
            <p:cNvSpPr/>
            <p:nvPr/>
          </p:nvSpPr>
          <p:spPr>
            <a:xfrm>
              <a:off x="1701286" y="2310107"/>
              <a:ext cx="582939" cy="124236"/>
            </a:xfrm>
            <a:prstGeom prst="roundRect">
              <a:avLst>
                <a:gd name="adj" fmla="val 7619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600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Reset</a:t>
              </a:r>
              <a:endParaRPr kumimoji="1" lang="ko-KR" altLang="en-US" sz="600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186" name="제목 2"/>
          <p:cNvSpPr txBox="1">
            <a:spLocks/>
          </p:cNvSpPr>
          <p:nvPr/>
        </p:nvSpPr>
        <p:spPr bwMode="auto">
          <a:xfrm>
            <a:off x="4197523" y="5063818"/>
            <a:ext cx="1262202" cy="15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r>
              <a:rPr lang="ko-KR" altLang="en-US" sz="600" dirty="0">
                <a:solidFill>
                  <a:srgbClr val="FF0000"/>
                </a:solidFill>
                <a:latin typeface="+mn-ea"/>
                <a:ea typeface="+mn-ea"/>
                <a:cs typeface="Nanum Gothic" charset="-127"/>
              </a:rPr>
              <a:t>알리아스가 컬럼명과 같은 경우</a:t>
            </a:r>
            <a:endParaRPr lang="en-US" altLang="ko-KR" sz="600" dirty="0">
              <a:solidFill>
                <a:srgbClr val="FF0000"/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187" name="제목 2"/>
          <p:cNvSpPr txBox="1">
            <a:spLocks/>
          </p:cNvSpPr>
          <p:nvPr/>
        </p:nvSpPr>
        <p:spPr bwMode="auto">
          <a:xfrm>
            <a:off x="4183462" y="5631515"/>
            <a:ext cx="1327212" cy="119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r>
              <a:rPr lang="ko-KR" altLang="en-US" sz="600" dirty="0">
                <a:solidFill>
                  <a:srgbClr val="FF0000"/>
                </a:solidFill>
                <a:latin typeface="+mn-ea"/>
                <a:ea typeface="+mn-ea"/>
                <a:cs typeface="Nanum Gothic" charset="-127"/>
              </a:rPr>
              <a:t>알리아스가 컬럼명과 </a:t>
            </a:r>
            <a:r>
              <a:rPr lang="ko-KR" altLang="en-US" sz="600" u="sng" dirty="0">
                <a:solidFill>
                  <a:srgbClr val="FF0000"/>
                </a:solidFill>
                <a:latin typeface="+mn-ea"/>
                <a:ea typeface="+mn-ea"/>
                <a:cs typeface="Nanum Gothic" charset="-127"/>
              </a:rPr>
              <a:t>다른</a:t>
            </a:r>
            <a:r>
              <a:rPr lang="ko-KR" altLang="en-US" sz="600" dirty="0">
                <a:solidFill>
                  <a:srgbClr val="FF0000"/>
                </a:solidFill>
                <a:latin typeface="+mn-ea"/>
                <a:ea typeface="+mn-ea"/>
                <a:cs typeface="Nanum Gothic" charset="-127"/>
              </a:rPr>
              <a:t> 경우</a:t>
            </a:r>
            <a:endParaRPr lang="en-US" altLang="ko-KR" sz="600" dirty="0">
              <a:solidFill>
                <a:srgbClr val="FF0000"/>
              </a:solidFill>
              <a:latin typeface="+mn-ea"/>
              <a:ea typeface="+mn-ea"/>
              <a:cs typeface="Nanum Gothic" charset="-127"/>
            </a:endParaRPr>
          </a:p>
        </p:txBody>
      </p:sp>
      <p:cxnSp>
        <p:nvCxnSpPr>
          <p:cNvPr id="9" name="꺾인 연결선[E] 8"/>
          <p:cNvCxnSpPr>
            <a:stCxn id="177" idx="0"/>
            <a:endCxn id="166" idx="3"/>
          </p:cNvCxnSpPr>
          <p:nvPr/>
        </p:nvCxnSpPr>
        <p:spPr>
          <a:xfrm flipH="1">
            <a:off x="5554429" y="4488328"/>
            <a:ext cx="8441" cy="906297"/>
          </a:xfrm>
          <a:prstGeom prst="bentConnector3">
            <a:avLst>
              <a:gd name="adj1" fmla="val -275390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10100361" y="6358234"/>
            <a:ext cx="2011258" cy="351725"/>
          </a:xfrm>
          <a:prstGeom prst="rect">
            <a:avLst/>
          </a:prstGeom>
          <a:noFill/>
          <a:ln w="635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59" name="모서리가 둥근 직사각형 58"/>
          <p:cNvSpPr/>
          <p:nvPr/>
        </p:nvSpPr>
        <p:spPr>
          <a:xfrm>
            <a:off x="2279791" y="1049944"/>
            <a:ext cx="1672003" cy="183138"/>
          </a:xfrm>
          <a:prstGeom prst="roundRect">
            <a:avLst>
              <a:gd name="adj" fmla="val 18736"/>
            </a:avLst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Datasource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A	               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   ▼</a:t>
            </a:r>
          </a:p>
        </p:txBody>
      </p:sp>
      <p:sp>
        <p:nvSpPr>
          <p:cNvPr id="185" name="직사각형 184"/>
          <p:cNvSpPr/>
          <p:nvPr/>
        </p:nvSpPr>
        <p:spPr>
          <a:xfrm>
            <a:off x="2236623" y="991158"/>
            <a:ext cx="1806152" cy="315791"/>
          </a:xfrm>
          <a:prstGeom prst="rect">
            <a:avLst/>
          </a:prstGeom>
          <a:noFill/>
          <a:ln w="63500">
            <a:solidFill>
              <a:srgbClr val="00B05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ko-KR" altLang="en-US" sz="600" dirty="0">
              <a:solidFill>
                <a:srgbClr val="00B05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188" name="직선 연결선[R] 187"/>
          <p:cNvCxnSpPr/>
          <p:nvPr/>
        </p:nvCxnSpPr>
        <p:spPr>
          <a:xfrm flipV="1">
            <a:off x="3628103" y="2141327"/>
            <a:ext cx="108479" cy="6359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연결선[R] 188"/>
          <p:cNvCxnSpPr/>
          <p:nvPr/>
        </p:nvCxnSpPr>
        <p:spPr>
          <a:xfrm flipV="1">
            <a:off x="3628103" y="2337972"/>
            <a:ext cx="108479" cy="6359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0" name="그룹 189"/>
          <p:cNvGrpSpPr/>
          <p:nvPr/>
        </p:nvGrpSpPr>
        <p:grpSpPr>
          <a:xfrm>
            <a:off x="2925819" y="1869569"/>
            <a:ext cx="997946" cy="255707"/>
            <a:chOff x="2925819" y="1719942"/>
            <a:chExt cx="997946" cy="255707"/>
          </a:xfrm>
        </p:grpSpPr>
        <p:sp>
          <p:nvSpPr>
            <p:cNvPr id="194" name="모서리가 둥근 직사각형 58"/>
            <p:cNvSpPr/>
            <p:nvPr/>
          </p:nvSpPr>
          <p:spPr>
            <a:xfrm>
              <a:off x="2925819" y="1719942"/>
              <a:ext cx="997946" cy="195041"/>
            </a:xfrm>
            <a:prstGeom prst="roundRect">
              <a:avLst>
                <a:gd name="adj" fmla="val 18736"/>
              </a:avLst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r>
                <a:rPr lang="en-US" altLang="ko-KR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Datasource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 B : </a:t>
              </a:r>
              <a:r>
                <a:rPr lang="en-US" altLang="ko-KR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orderdate</a:t>
              </a:r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95" name="삼각형 194"/>
            <p:cNvSpPr/>
            <p:nvPr/>
          </p:nvSpPr>
          <p:spPr>
            <a:xfrm rot="10800000">
              <a:off x="3611636" y="1914129"/>
              <a:ext cx="71363" cy="61520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pic>
        <p:nvPicPr>
          <p:cNvPr id="196" name="그림 19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330" y="1082860"/>
            <a:ext cx="114109" cy="114109"/>
          </a:xfrm>
          <a:prstGeom prst="rect">
            <a:avLst/>
          </a:prstGeom>
        </p:spPr>
      </p:pic>
      <p:sp>
        <p:nvSpPr>
          <p:cNvPr id="200" name="모서리가 둥근 직사각형 58"/>
          <p:cNvSpPr/>
          <p:nvPr/>
        </p:nvSpPr>
        <p:spPr>
          <a:xfrm>
            <a:off x="36669" y="1451700"/>
            <a:ext cx="1625579" cy="183138"/>
          </a:xfrm>
          <a:prstGeom prst="roundRect">
            <a:avLst>
              <a:gd name="adj" fmla="val 18736"/>
            </a:avLst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Datasource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A	                  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▼</a:t>
            </a:r>
          </a:p>
        </p:txBody>
      </p:sp>
      <p:grpSp>
        <p:nvGrpSpPr>
          <p:cNvPr id="209" name="그룹 208"/>
          <p:cNvGrpSpPr/>
          <p:nvPr/>
        </p:nvGrpSpPr>
        <p:grpSpPr>
          <a:xfrm>
            <a:off x="36669" y="1647675"/>
            <a:ext cx="1625579" cy="697161"/>
            <a:chOff x="2279791" y="1245919"/>
            <a:chExt cx="1625579" cy="697161"/>
          </a:xfrm>
        </p:grpSpPr>
        <p:sp>
          <p:nvSpPr>
            <p:cNvPr id="223" name="모서리가 둥근 직사각형 58"/>
            <p:cNvSpPr/>
            <p:nvPr/>
          </p:nvSpPr>
          <p:spPr>
            <a:xfrm>
              <a:off x="2279791" y="1245919"/>
              <a:ext cx="1625579" cy="697161"/>
            </a:xfrm>
            <a:prstGeom prst="roundRect">
              <a:avLst>
                <a:gd name="adj" fmla="val 5419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Datasource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 A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Datasource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 B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Datasource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 C</a:t>
              </a:r>
            </a:p>
            <a:p>
              <a:pPr>
                <a:lnSpc>
                  <a:spcPct val="150000"/>
                </a:lnSpc>
              </a:pPr>
              <a:endPara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25" name="L 도형 224"/>
            <p:cNvSpPr/>
            <p:nvPr/>
          </p:nvSpPr>
          <p:spPr>
            <a:xfrm rot="18900000">
              <a:off x="3755209" y="1302303"/>
              <a:ext cx="95925" cy="50744"/>
            </a:xfrm>
            <a:prstGeom prst="corner">
              <a:avLst>
                <a:gd name="adj1" fmla="val 19136"/>
                <a:gd name="adj2" fmla="val 19136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227" name="타원 226"/>
          <p:cNvSpPr/>
          <p:nvPr/>
        </p:nvSpPr>
        <p:spPr>
          <a:xfrm>
            <a:off x="285091" y="2196460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7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8" name="모서리가 둥근 직사각형 58"/>
          <p:cNvSpPr/>
          <p:nvPr/>
        </p:nvSpPr>
        <p:spPr>
          <a:xfrm>
            <a:off x="410540" y="2146285"/>
            <a:ext cx="907924" cy="183138"/>
          </a:xfrm>
          <a:prstGeom prst="roundRect">
            <a:avLst>
              <a:gd name="adj" fmla="val 18736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0" rtlCol="0" anchor="ctr"/>
          <a:lstStyle/>
          <a:p>
            <a:r>
              <a:rPr lang="en-US" altLang="ko-KR" sz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Associatoins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&amp; Join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cxnSp>
        <p:nvCxnSpPr>
          <p:cNvPr id="230" name="직선 연결선[R] 229"/>
          <p:cNvCxnSpPr/>
          <p:nvPr/>
        </p:nvCxnSpPr>
        <p:spPr>
          <a:xfrm>
            <a:off x="36669" y="2165137"/>
            <a:ext cx="162557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직사각형 230"/>
          <p:cNvSpPr/>
          <p:nvPr/>
        </p:nvSpPr>
        <p:spPr>
          <a:xfrm>
            <a:off x="32073" y="2121698"/>
            <a:ext cx="1690352" cy="267163"/>
          </a:xfrm>
          <a:prstGeom prst="rect">
            <a:avLst/>
          </a:prstGeom>
          <a:noFill/>
          <a:ln w="57150">
            <a:solidFill>
              <a:srgbClr val="D88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sz="700" dirty="0">
              <a:solidFill>
                <a:srgbClr val="7030A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42" name="직사각형 241"/>
          <p:cNvSpPr/>
          <p:nvPr/>
        </p:nvSpPr>
        <p:spPr>
          <a:xfrm>
            <a:off x="-68371" y="1402416"/>
            <a:ext cx="1806152" cy="1108145"/>
          </a:xfrm>
          <a:prstGeom prst="rect">
            <a:avLst/>
          </a:prstGeom>
          <a:noFill/>
          <a:ln w="63500">
            <a:solidFill>
              <a:srgbClr val="00B05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ko-KR" altLang="en-US" sz="600" dirty="0">
              <a:solidFill>
                <a:srgbClr val="00B05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243" name="직선 화살표 연결선 242"/>
          <p:cNvCxnSpPr>
            <a:endCxn id="200" idx="3"/>
          </p:cNvCxnSpPr>
          <p:nvPr/>
        </p:nvCxnSpPr>
        <p:spPr>
          <a:xfrm flipH="1">
            <a:off x="1662248" y="1154866"/>
            <a:ext cx="592784" cy="388403"/>
          </a:xfrm>
          <a:prstGeom prst="straightConnector1">
            <a:avLst/>
          </a:prstGeom>
          <a:ln w="12700">
            <a:solidFill>
              <a:srgbClr val="ED1B24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4" name="타원 243"/>
          <p:cNvSpPr/>
          <p:nvPr/>
        </p:nvSpPr>
        <p:spPr>
          <a:xfrm>
            <a:off x="3453492" y="211698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8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5" name="타원 244"/>
          <p:cNvSpPr/>
          <p:nvPr/>
        </p:nvSpPr>
        <p:spPr>
          <a:xfrm>
            <a:off x="3464383" y="106748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9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6" name="직사각형 245"/>
          <p:cNvSpPr/>
          <p:nvPr/>
        </p:nvSpPr>
        <p:spPr>
          <a:xfrm>
            <a:off x="5931117" y="4564154"/>
            <a:ext cx="2011258" cy="2076984"/>
          </a:xfrm>
          <a:prstGeom prst="rect">
            <a:avLst/>
          </a:prstGeom>
          <a:noFill/>
          <a:ln w="63500">
            <a:solidFill>
              <a:srgbClr val="00B05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247" name="직사각형 246"/>
          <p:cNvSpPr/>
          <p:nvPr/>
        </p:nvSpPr>
        <p:spPr>
          <a:xfrm>
            <a:off x="2810932" y="1823327"/>
            <a:ext cx="1172309" cy="687234"/>
          </a:xfrm>
          <a:prstGeom prst="rect">
            <a:avLst/>
          </a:prstGeom>
          <a:noFill/>
          <a:ln w="57150">
            <a:solidFill>
              <a:srgbClr val="D88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ko-KR" altLang="en-US" sz="700" dirty="0">
              <a:solidFill>
                <a:srgbClr val="7030A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248" name="그림 24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098" y="1475682"/>
            <a:ext cx="114109" cy="114109"/>
          </a:xfrm>
          <a:prstGeom prst="rect">
            <a:avLst/>
          </a:prstGeom>
        </p:spPr>
      </p:pic>
      <p:grpSp>
        <p:nvGrpSpPr>
          <p:cNvPr id="235" name="그룹 234">
            <a:extLst>
              <a:ext uri="{FF2B5EF4-FFF2-40B4-BE49-F238E27FC236}">
                <a16:creationId xmlns:a16="http://schemas.microsoft.com/office/drawing/2014/main" xmlns="" id="{FAE0F1DB-613B-4969-97AE-AAD66CA9179F}"/>
              </a:ext>
            </a:extLst>
          </p:cNvPr>
          <p:cNvGrpSpPr/>
          <p:nvPr/>
        </p:nvGrpSpPr>
        <p:grpSpPr>
          <a:xfrm>
            <a:off x="4185987" y="6390310"/>
            <a:ext cx="1360413" cy="343896"/>
            <a:chOff x="1610643" y="2112687"/>
            <a:chExt cx="1360413" cy="343896"/>
          </a:xfrm>
        </p:grpSpPr>
        <p:grpSp>
          <p:nvGrpSpPr>
            <p:cNvPr id="236" name="그룹 235">
              <a:extLst>
                <a:ext uri="{FF2B5EF4-FFF2-40B4-BE49-F238E27FC236}">
                  <a16:creationId xmlns:a16="http://schemas.microsoft.com/office/drawing/2014/main" xmlns="" id="{2A740330-0BE8-419A-B263-9AAF84176647}"/>
                </a:ext>
              </a:extLst>
            </p:cNvPr>
            <p:cNvGrpSpPr/>
            <p:nvPr/>
          </p:nvGrpSpPr>
          <p:grpSpPr>
            <a:xfrm>
              <a:off x="1610643" y="2112687"/>
              <a:ext cx="1360413" cy="343896"/>
              <a:chOff x="1814587" y="1664040"/>
              <a:chExt cx="1360413" cy="343896"/>
            </a:xfrm>
          </p:grpSpPr>
          <p:sp>
            <p:nvSpPr>
              <p:cNvPr id="239" name="직사각형 238">
                <a:extLst>
                  <a:ext uri="{FF2B5EF4-FFF2-40B4-BE49-F238E27FC236}">
                    <a16:creationId xmlns:a16="http://schemas.microsoft.com/office/drawing/2014/main" xmlns="" id="{94786AEA-3359-496A-B830-A37E265236C6}"/>
                  </a:ext>
                </a:extLst>
              </p:cNvPr>
              <p:cNvSpPr/>
              <p:nvPr/>
            </p:nvSpPr>
            <p:spPr>
              <a:xfrm>
                <a:off x="1814587" y="1664040"/>
                <a:ext cx="1360413" cy="34389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tlCol="0" anchor="t"/>
              <a:lstStyle/>
              <a:p>
                <a:pPr>
                  <a:lnSpc>
                    <a:spcPct val="200000"/>
                  </a:lnSpc>
                  <a:buClr>
                    <a:srgbClr val="336699"/>
                  </a:buClr>
                </a:pPr>
                <a:endParaRPr lang="en-US" altLang="ko-KR" sz="600" dirty="0">
                  <a:solidFill>
                    <a:srgbClr val="000000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240" name="직사각형 239">
                <a:extLst>
                  <a:ext uri="{FF2B5EF4-FFF2-40B4-BE49-F238E27FC236}">
                    <a16:creationId xmlns:a16="http://schemas.microsoft.com/office/drawing/2014/main" xmlns="" id="{A20E6C3D-3C75-4871-89CE-BC9F1EC5FB3A}"/>
                  </a:ext>
                </a:extLst>
              </p:cNvPr>
              <p:cNvSpPr/>
              <p:nvPr/>
            </p:nvSpPr>
            <p:spPr>
              <a:xfrm>
                <a:off x="1836098" y="1693395"/>
                <a:ext cx="1305701" cy="14981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0" bIns="0" rtlCol="0" anchor="ctr"/>
              <a:lstStyle/>
              <a:p>
                <a:r>
                  <a:rPr lang="en-US" altLang="ko-KR" sz="7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+mn-ea"/>
                    <a:cs typeface="Nanum Gothic" charset="-127"/>
                  </a:rPr>
                  <a:t>50</a:t>
                </a:r>
                <a:r>
                  <a:rPr lang="ko-KR" altLang="en-US" sz="7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+mn-ea"/>
                    <a:cs typeface="Nanum Gothic" charset="-127"/>
                  </a:rPr>
                  <a:t>자 입력 초과시</a:t>
                </a:r>
                <a:r>
                  <a:rPr lang="en-US" altLang="ko-KR" sz="700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+mn-ea"/>
                    <a:cs typeface="Nanum Gothic" charset="-127"/>
                  </a:rPr>
                  <a:t>|</a:t>
                </a:r>
                <a:endParaRPr lang="ko-KR" altLang="en-US" sz="7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  <a:cs typeface="Nanum Gothic" charset="-127"/>
                </a:endParaRPr>
              </a:p>
            </p:txBody>
          </p:sp>
        </p:grpSp>
        <p:sp>
          <p:nvSpPr>
            <p:cNvPr id="237" name="모서리가 둥근 직사각형 170">
              <a:extLst>
                <a:ext uri="{FF2B5EF4-FFF2-40B4-BE49-F238E27FC236}">
                  <a16:creationId xmlns:a16="http://schemas.microsoft.com/office/drawing/2014/main" xmlns="" id="{C66E8445-5BE8-428E-8780-C6ACAE73FF79}"/>
                </a:ext>
              </a:extLst>
            </p:cNvPr>
            <p:cNvSpPr/>
            <p:nvPr/>
          </p:nvSpPr>
          <p:spPr>
            <a:xfrm>
              <a:off x="2294365" y="2310107"/>
              <a:ext cx="582939" cy="124236"/>
            </a:xfrm>
            <a:prstGeom prst="roundRect">
              <a:avLst>
                <a:gd name="adj" fmla="val 7619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600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Apply</a:t>
              </a:r>
              <a:endParaRPr kumimoji="1" lang="ko-KR" altLang="en-US" sz="600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238" name="모서리가 둥근 직사각형 171">
              <a:extLst>
                <a:ext uri="{FF2B5EF4-FFF2-40B4-BE49-F238E27FC236}">
                  <a16:creationId xmlns:a16="http://schemas.microsoft.com/office/drawing/2014/main" xmlns="" id="{E781592A-9960-4851-B4C3-4809568C9CA6}"/>
                </a:ext>
              </a:extLst>
            </p:cNvPr>
            <p:cNvSpPr/>
            <p:nvPr/>
          </p:nvSpPr>
          <p:spPr>
            <a:xfrm>
              <a:off x="1701286" y="2310107"/>
              <a:ext cx="582939" cy="124236"/>
            </a:xfrm>
            <a:prstGeom prst="roundRect">
              <a:avLst>
                <a:gd name="adj" fmla="val 7619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600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Reset</a:t>
              </a:r>
              <a:endParaRPr kumimoji="1" lang="ko-KR" altLang="en-US" sz="600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241" name="제목 2">
            <a:extLst>
              <a:ext uri="{FF2B5EF4-FFF2-40B4-BE49-F238E27FC236}">
                <a16:creationId xmlns:a16="http://schemas.microsoft.com/office/drawing/2014/main" xmlns="" id="{F2FA36C5-C085-420D-A876-EA582805BB1A}"/>
              </a:ext>
            </a:extLst>
          </p:cNvPr>
          <p:cNvSpPr txBox="1">
            <a:spLocks/>
          </p:cNvSpPr>
          <p:nvPr/>
        </p:nvSpPr>
        <p:spPr bwMode="auto">
          <a:xfrm>
            <a:off x="4185987" y="6231451"/>
            <a:ext cx="1327212" cy="119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r>
              <a:rPr lang="ko-KR" altLang="en-US" sz="600" dirty="0" err="1">
                <a:solidFill>
                  <a:srgbClr val="FF0000"/>
                </a:solidFill>
                <a:latin typeface="+mn-ea"/>
                <a:ea typeface="+mn-ea"/>
                <a:cs typeface="Nanum Gothic" charset="-127"/>
              </a:rPr>
              <a:t>알리아스를</a:t>
            </a:r>
            <a:r>
              <a:rPr lang="ko-KR" altLang="en-US" sz="600" dirty="0">
                <a:solidFill>
                  <a:srgbClr val="FF0000"/>
                </a:solidFill>
                <a:latin typeface="+mn-ea"/>
                <a:ea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rgbClr val="FF0000"/>
                </a:solidFill>
                <a:latin typeface="+mn-ea"/>
                <a:ea typeface="+mn-ea"/>
                <a:cs typeface="Nanum Gothic" charset="-127"/>
              </a:rPr>
              <a:t>50</a:t>
            </a:r>
            <a:r>
              <a:rPr lang="ko-KR" altLang="en-US" sz="600" dirty="0">
                <a:solidFill>
                  <a:srgbClr val="FF0000"/>
                </a:solidFill>
                <a:latin typeface="+mn-ea"/>
                <a:ea typeface="+mn-ea"/>
                <a:cs typeface="Nanum Gothic" charset="-127"/>
              </a:rPr>
              <a:t>자 초과 </a:t>
            </a:r>
            <a:r>
              <a:rPr lang="ko-KR" altLang="en-US" sz="600" dirty="0" err="1">
                <a:solidFill>
                  <a:srgbClr val="FF0000"/>
                </a:solidFill>
                <a:latin typeface="+mn-ea"/>
                <a:ea typeface="+mn-ea"/>
                <a:cs typeface="Nanum Gothic" charset="-127"/>
              </a:rPr>
              <a:t>입력시</a:t>
            </a:r>
            <a:endParaRPr lang="en-US" altLang="ko-KR" sz="600" dirty="0">
              <a:solidFill>
                <a:srgbClr val="FF0000"/>
              </a:solidFill>
              <a:latin typeface="+mn-ea"/>
              <a:ea typeface="+mn-ea"/>
              <a:cs typeface="Nanum Gothic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62AEE97C-01FC-4551-AB83-8FB249FCDE93}"/>
              </a:ext>
            </a:extLst>
          </p:cNvPr>
          <p:cNvGrpSpPr/>
          <p:nvPr/>
        </p:nvGrpSpPr>
        <p:grpSpPr>
          <a:xfrm>
            <a:off x="4850543" y="6431122"/>
            <a:ext cx="1261589" cy="332460"/>
            <a:chOff x="4430500" y="2414131"/>
            <a:chExt cx="1261589" cy="332460"/>
          </a:xfrm>
        </p:grpSpPr>
        <p:sp>
          <p:nvSpPr>
            <p:cNvPr id="251" name="직사각형 250">
              <a:extLst>
                <a:ext uri="{FF2B5EF4-FFF2-40B4-BE49-F238E27FC236}">
                  <a16:creationId xmlns:a16="http://schemas.microsoft.com/office/drawing/2014/main" xmlns="" id="{0E2775EC-0C3F-4077-8876-562C44057820}"/>
                </a:ext>
              </a:extLst>
            </p:cNvPr>
            <p:cNvSpPr/>
            <p:nvPr/>
          </p:nvSpPr>
          <p:spPr>
            <a:xfrm>
              <a:off x="4965115" y="2414131"/>
              <a:ext cx="96180" cy="1231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ko-KR" altLang="en-US" sz="800" dirty="0">
                  <a:solidFill>
                    <a:srgbClr val="FF0000"/>
                  </a:solidFill>
                  <a:latin typeface="+mj-lt"/>
                  <a:ea typeface="Nanum Gothic Regular" charset="-127"/>
                  <a:cs typeface="Nanum Gothic" charset="-127"/>
                </a:rPr>
                <a:t>ⓘ</a:t>
              </a:r>
              <a:endParaRPr lang="ko-KR" altLang="en-US" sz="800" dirty="0">
                <a:latin typeface="+mj-lt"/>
              </a:endParaRPr>
            </a:p>
          </p:txBody>
        </p:sp>
        <p:sp>
          <p:nvSpPr>
            <p:cNvPr id="252" name="직사각형 251">
              <a:extLst>
                <a:ext uri="{FF2B5EF4-FFF2-40B4-BE49-F238E27FC236}">
                  <a16:creationId xmlns:a16="http://schemas.microsoft.com/office/drawing/2014/main" xmlns="" id="{9B4A3283-B75B-415C-9B51-8C61AFABACAC}"/>
                </a:ext>
              </a:extLst>
            </p:cNvPr>
            <p:cNvSpPr/>
            <p:nvPr/>
          </p:nvSpPr>
          <p:spPr>
            <a:xfrm>
              <a:off x="4430500" y="2568953"/>
              <a:ext cx="1261589" cy="177638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</p:spPr>
          <p:txBody>
            <a:bodyPr wrap="none" lIns="36000" tIns="18000" rIns="18000" bIns="36000">
              <a:spAutoFit/>
            </a:bodyPr>
            <a:lstStyle/>
            <a:p>
              <a:r>
                <a:rPr lang="en-US" altLang="ko-KR" sz="800" dirty="0">
                  <a:solidFill>
                    <a:schemeClr val="bg1"/>
                  </a:solidFill>
                  <a:latin typeface="+mj-lt"/>
                  <a:ea typeface="Nanum Gothic Regular" charset="-127"/>
                  <a:cs typeface="Nanum Gothic" charset="-127"/>
                </a:rPr>
                <a:t>Enter up to 50 characters.</a:t>
              </a:r>
              <a:endParaRPr lang="ko-KR" altLang="en-US" sz="800" dirty="0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253" name="그림 252">
              <a:extLst>
                <a:ext uri="{FF2B5EF4-FFF2-40B4-BE49-F238E27FC236}">
                  <a16:creationId xmlns:a16="http://schemas.microsoft.com/office/drawing/2014/main" xmlns="" id="{0E0D2A49-D3DB-47C1-BD56-234348B6CE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10507" t="18765" r="58164" b="15538"/>
            <a:stretch/>
          </p:blipFill>
          <p:spPr>
            <a:xfrm>
              <a:off x="5029682" y="2474940"/>
              <a:ext cx="93401" cy="146894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AF84B26-7F2B-47FB-A64A-2E67364D2147}"/>
              </a:ext>
            </a:extLst>
          </p:cNvPr>
          <p:cNvSpPr txBox="1"/>
          <p:nvPr/>
        </p:nvSpPr>
        <p:spPr>
          <a:xfrm>
            <a:off x="10094951" y="879"/>
            <a:ext cx="2097049" cy="307777"/>
          </a:xfrm>
          <a:prstGeom prst="rect">
            <a:avLst/>
          </a:prstGeom>
          <a:solidFill>
            <a:srgbClr val="00B050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2019.05.30</a:t>
            </a:r>
            <a:r>
              <a:rPr lang="ko-KR" altLang="en-US" sz="1400" dirty="0">
                <a:solidFill>
                  <a:schemeClr val="bg1"/>
                </a:solidFill>
              </a:rPr>
              <a:t>수정 </a:t>
            </a:r>
            <a:r>
              <a:rPr lang="en-US" altLang="ko-KR" sz="1400" dirty="0">
                <a:solidFill>
                  <a:schemeClr val="bg1"/>
                </a:solidFill>
              </a:rPr>
              <a:t>(#2076)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54" name="직사각형 253">
            <a:extLst>
              <a:ext uri="{FF2B5EF4-FFF2-40B4-BE49-F238E27FC236}">
                <a16:creationId xmlns:a16="http://schemas.microsoft.com/office/drawing/2014/main" xmlns="" id="{2FA82D6A-8D4B-4A1B-8763-9853B0EBEB54}"/>
              </a:ext>
            </a:extLst>
          </p:cNvPr>
          <p:cNvSpPr/>
          <p:nvPr/>
        </p:nvSpPr>
        <p:spPr>
          <a:xfrm>
            <a:off x="4116139" y="6157990"/>
            <a:ext cx="2011258" cy="668151"/>
          </a:xfrm>
          <a:prstGeom prst="rect">
            <a:avLst/>
          </a:prstGeom>
          <a:noFill/>
          <a:ln w="63500">
            <a:solidFill>
              <a:srgbClr val="00B05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3427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모서리가 둥근 직사각형 425"/>
          <p:cNvSpPr/>
          <p:nvPr/>
        </p:nvSpPr>
        <p:spPr>
          <a:xfrm>
            <a:off x="9360112" y="4819331"/>
            <a:ext cx="2442115" cy="228864"/>
          </a:xfrm>
          <a:prstGeom prst="roundRect">
            <a:avLst>
              <a:gd name="adj" fmla="val 135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영역에 호버 시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,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클릭 가능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.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사방향 커서로 변경됨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429" name="모서리가 둥근 직사각형 428"/>
          <p:cNvSpPr/>
          <p:nvPr/>
        </p:nvSpPr>
        <p:spPr>
          <a:xfrm>
            <a:off x="9392843" y="5998461"/>
            <a:ext cx="2442115" cy="228864"/>
          </a:xfrm>
          <a:prstGeom prst="roundRect">
            <a:avLst>
              <a:gd name="adj" fmla="val 135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영역 클릭 시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,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드레그 가능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.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좌측 방향을 가리키는 커서로 변경됨</a:t>
            </a:r>
            <a:endParaRPr kumimoji="1" lang="ko-KR" altLang="en-US" sz="14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grpSp>
        <p:nvGrpSpPr>
          <p:cNvPr id="417" name="그룹 416"/>
          <p:cNvGrpSpPr/>
          <p:nvPr/>
        </p:nvGrpSpPr>
        <p:grpSpPr>
          <a:xfrm>
            <a:off x="9476015" y="5167282"/>
            <a:ext cx="2218449" cy="831179"/>
            <a:chOff x="187164" y="6791053"/>
            <a:chExt cx="4107180" cy="1538824"/>
          </a:xfrm>
        </p:grpSpPr>
        <p:pic>
          <p:nvPicPr>
            <p:cNvPr id="418" name="그림 41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1" r="851" b="31155"/>
            <a:stretch/>
          </p:blipFill>
          <p:spPr>
            <a:xfrm>
              <a:off x="187164" y="6791053"/>
              <a:ext cx="4107180" cy="1538824"/>
            </a:xfrm>
            <a:prstGeom prst="rect">
              <a:avLst/>
            </a:prstGeom>
          </p:spPr>
        </p:pic>
        <p:sp>
          <p:nvSpPr>
            <p:cNvPr id="419" name="직사각형 418"/>
            <p:cNvSpPr/>
            <p:nvPr/>
          </p:nvSpPr>
          <p:spPr>
            <a:xfrm>
              <a:off x="224193" y="7527653"/>
              <a:ext cx="3277671" cy="518160"/>
            </a:xfrm>
            <a:prstGeom prst="rect">
              <a:avLst/>
            </a:prstGeom>
            <a:noFill/>
            <a:ln w="63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270" name="그룹 269"/>
          <p:cNvGrpSpPr/>
          <p:nvPr/>
        </p:nvGrpSpPr>
        <p:grpSpPr>
          <a:xfrm>
            <a:off x="414784" y="978108"/>
            <a:ext cx="3634480" cy="2144257"/>
            <a:chOff x="482533" y="2552526"/>
            <a:chExt cx="9826196" cy="5494226"/>
          </a:xfrm>
        </p:grpSpPr>
        <p:sp>
          <p:nvSpPr>
            <p:cNvPr id="271" name="직사각형 270"/>
            <p:cNvSpPr/>
            <p:nvPr/>
          </p:nvSpPr>
          <p:spPr>
            <a:xfrm>
              <a:off x="482533" y="2552526"/>
              <a:ext cx="9826196" cy="54942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latin typeface="+mn-ea"/>
              </a:endParaRPr>
            </a:p>
          </p:txBody>
        </p:sp>
        <p:grpSp>
          <p:nvGrpSpPr>
            <p:cNvPr id="272" name="그룹 271"/>
            <p:cNvGrpSpPr/>
            <p:nvPr/>
          </p:nvGrpSpPr>
          <p:grpSpPr>
            <a:xfrm>
              <a:off x="661713" y="2552526"/>
              <a:ext cx="9476064" cy="5494226"/>
              <a:chOff x="337291" y="1247142"/>
              <a:chExt cx="9476064" cy="5494226"/>
            </a:xfrm>
          </p:grpSpPr>
          <p:cxnSp>
            <p:nvCxnSpPr>
              <p:cNvPr id="288" name="직선 연결선[R] 287"/>
              <p:cNvCxnSpPr/>
              <p:nvPr userDrawn="1"/>
            </p:nvCxnSpPr>
            <p:spPr>
              <a:xfrm>
                <a:off x="33729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직선 연결선[R] 288"/>
              <p:cNvCxnSpPr/>
              <p:nvPr userDrawn="1"/>
            </p:nvCxnSpPr>
            <p:spPr>
              <a:xfrm>
                <a:off x="73212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직선 연결선[R] 289"/>
              <p:cNvCxnSpPr/>
              <p:nvPr userDrawn="1"/>
            </p:nvCxnSpPr>
            <p:spPr>
              <a:xfrm>
                <a:off x="112696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직선 연결선[R] 290"/>
              <p:cNvCxnSpPr/>
              <p:nvPr userDrawn="1"/>
            </p:nvCxnSpPr>
            <p:spPr>
              <a:xfrm>
                <a:off x="152179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직선 연결선[R] 291"/>
              <p:cNvCxnSpPr/>
              <p:nvPr userDrawn="1"/>
            </p:nvCxnSpPr>
            <p:spPr>
              <a:xfrm>
                <a:off x="191663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직선 연결선[R] 292"/>
              <p:cNvCxnSpPr/>
              <p:nvPr userDrawn="1"/>
            </p:nvCxnSpPr>
            <p:spPr>
              <a:xfrm>
                <a:off x="231147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직선 연결선[R] 293"/>
              <p:cNvCxnSpPr/>
              <p:nvPr userDrawn="1"/>
            </p:nvCxnSpPr>
            <p:spPr>
              <a:xfrm>
                <a:off x="270630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직선 연결선[R] 294"/>
              <p:cNvCxnSpPr/>
              <p:nvPr userDrawn="1"/>
            </p:nvCxnSpPr>
            <p:spPr>
              <a:xfrm>
                <a:off x="310114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직선 연결선[R] 295"/>
              <p:cNvCxnSpPr/>
              <p:nvPr userDrawn="1"/>
            </p:nvCxnSpPr>
            <p:spPr>
              <a:xfrm>
                <a:off x="349597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직선 연결선[R] 296"/>
              <p:cNvCxnSpPr/>
              <p:nvPr userDrawn="1"/>
            </p:nvCxnSpPr>
            <p:spPr>
              <a:xfrm>
                <a:off x="389081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직선 연결선[R] 297"/>
              <p:cNvCxnSpPr/>
              <p:nvPr userDrawn="1"/>
            </p:nvCxnSpPr>
            <p:spPr>
              <a:xfrm>
                <a:off x="428565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직선 연결선[R] 298"/>
              <p:cNvCxnSpPr/>
              <p:nvPr userDrawn="1"/>
            </p:nvCxnSpPr>
            <p:spPr>
              <a:xfrm>
                <a:off x="468048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직선 연결선[R] 299"/>
              <p:cNvCxnSpPr/>
              <p:nvPr userDrawn="1"/>
            </p:nvCxnSpPr>
            <p:spPr>
              <a:xfrm>
                <a:off x="507532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직선 연결선[R] 300"/>
              <p:cNvCxnSpPr/>
              <p:nvPr userDrawn="1"/>
            </p:nvCxnSpPr>
            <p:spPr>
              <a:xfrm>
                <a:off x="547015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직선 연결선[R] 301"/>
              <p:cNvCxnSpPr/>
              <p:nvPr userDrawn="1"/>
            </p:nvCxnSpPr>
            <p:spPr>
              <a:xfrm>
                <a:off x="586499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직선 연결선[R] 302"/>
              <p:cNvCxnSpPr/>
              <p:nvPr userDrawn="1"/>
            </p:nvCxnSpPr>
            <p:spPr>
              <a:xfrm>
                <a:off x="625983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직선 연결선[R] 303"/>
              <p:cNvCxnSpPr/>
              <p:nvPr userDrawn="1"/>
            </p:nvCxnSpPr>
            <p:spPr>
              <a:xfrm>
                <a:off x="665466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직선 연결선[R] 304"/>
              <p:cNvCxnSpPr/>
              <p:nvPr userDrawn="1"/>
            </p:nvCxnSpPr>
            <p:spPr>
              <a:xfrm>
                <a:off x="704950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직선 연결선[R] 305"/>
              <p:cNvCxnSpPr/>
              <p:nvPr userDrawn="1"/>
            </p:nvCxnSpPr>
            <p:spPr>
              <a:xfrm>
                <a:off x="744433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직선 연결선[R] 306"/>
              <p:cNvCxnSpPr/>
              <p:nvPr userDrawn="1"/>
            </p:nvCxnSpPr>
            <p:spPr>
              <a:xfrm>
                <a:off x="862884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직선 연결선[R] 307"/>
              <p:cNvCxnSpPr/>
              <p:nvPr userDrawn="1"/>
            </p:nvCxnSpPr>
            <p:spPr>
              <a:xfrm>
                <a:off x="783917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직선 연결선[R] 308"/>
              <p:cNvCxnSpPr/>
              <p:nvPr userDrawn="1"/>
            </p:nvCxnSpPr>
            <p:spPr>
              <a:xfrm>
                <a:off x="823401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직선 연결선[R] 309"/>
              <p:cNvCxnSpPr/>
              <p:nvPr userDrawn="1"/>
            </p:nvCxnSpPr>
            <p:spPr>
              <a:xfrm>
                <a:off x="902368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직선 연결선[R] 310"/>
              <p:cNvCxnSpPr/>
              <p:nvPr userDrawn="1"/>
            </p:nvCxnSpPr>
            <p:spPr>
              <a:xfrm>
                <a:off x="941851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직선 연결선[R] 311"/>
              <p:cNvCxnSpPr/>
              <p:nvPr userDrawn="1"/>
            </p:nvCxnSpPr>
            <p:spPr>
              <a:xfrm>
                <a:off x="981335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3" name="그룹 272"/>
            <p:cNvGrpSpPr/>
            <p:nvPr/>
          </p:nvGrpSpPr>
          <p:grpSpPr>
            <a:xfrm>
              <a:off x="497773" y="2736783"/>
              <a:ext cx="9810955" cy="5132868"/>
              <a:chOff x="173351" y="1374755"/>
              <a:chExt cx="9810955" cy="5132868"/>
            </a:xfrm>
          </p:grpSpPr>
          <p:cxnSp>
            <p:nvCxnSpPr>
              <p:cNvPr id="274" name="직선 연결선[R] 273"/>
              <p:cNvCxnSpPr/>
              <p:nvPr userDrawn="1"/>
            </p:nvCxnSpPr>
            <p:spPr>
              <a:xfrm rot="16200000">
                <a:off x="5078829" y="1602145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직선 연결선[R] 274"/>
              <p:cNvCxnSpPr/>
              <p:nvPr userDrawn="1"/>
            </p:nvCxnSpPr>
            <p:spPr>
              <a:xfrm rot="16200000">
                <a:off x="5078829" y="1207309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직선 연결선[R] 275"/>
              <p:cNvCxnSpPr/>
              <p:nvPr userDrawn="1"/>
            </p:nvCxnSpPr>
            <p:spPr>
              <a:xfrm rot="16200000">
                <a:off x="5078829" y="812473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직선 연결선[R] 276"/>
              <p:cNvCxnSpPr/>
              <p:nvPr userDrawn="1"/>
            </p:nvCxnSpPr>
            <p:spPr>
              <a:xfrm rot="16200000">
                <a:off x="5078829" y="417637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직선 연결선[R] 277"/>
              <p:cNvCxnSpPr/>
              <p:nvPr userDrawn="1"/>
            </p:nvCxnSpPr>
            <p:spPr>
              <a:xfrm rot="16200000">
                <a:off x="5078829" y="22801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직선 연결선[R] 278"/>
              <p:cNvCxnSpPr/>
              <p:nvPr userDrawn="1"/>
            </p:nvCxnSpPr>
            <p:spPr>
              <a:xfrm rot="16200000">
                <a:off x="5078829" y="-372035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직선 연결선[R] 279"/>
              <p:cNvCxnSpPr/>
              <p:nvPr userDrawn="1"/>
            </p:nvCxnSpPr>
            <p:spPr>
              <a:xfrm rot="16200000">
                <a:off x="5078829" y="-766871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직선 연결선[R] 280"/>
              <p:cNvCxnSpPr/>
              <p:nvPr userDrawn="1"/>
            </p:nvCxnSpPr>
            <p:spPr>
              <a:xfrm rot="16200000">
                <a:off x="5078829" y="-1161707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직선 연결선[R] 281"/>
              <p:cNvCxnSpPr/>
              <p:nvPr userDrawn="1"/>
            </p:nvCxnSpPr>
            <p:spPr>
              <a:xfrm rot="16200000">
                <a:off x="5078829" y="-2346215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직선 연결선[R] 282"/>
              <p:cNvCxnSpPr/>
              <p:nvPr userDrawn="1"/>
            </p:nvCxnSpPr>
            <p:spPr>
              <a:xfrm rot="16200000">
                <a:off x="5078829" y="-1556543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직선 연결선[R] 283"/>
              <p:cNvCxnSpPr/>
              <p:nvPr userDrawn="1"/>
            </p:nvCxnSpPr>
            <p:spPr>
              <a:xfrm rot="16200000">
                <a:off x="5078829" y="-1951379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직선 연결선[R] 284"/>
              <p:cNvCxnSpPr/>
              <p:nvPr userDrawn="1"/>
            </p:nvCxnSpPr>
            <p:spPr>
              <a:xfrm rot="16200000">
                <a:off x="5078829" y="-2741051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직선 연결선[R] 285"/>
              <p:cNvCxnSpPr/>
              <p:nvPr userDrawn="1"/>
            </p:nvCxnSpPr>
            <p:spPr>
              <a:xfrm rot="16200000">
                <a:off x="5078829" y="-3135887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직선 연결선[R] 286"/>
              <p:cNvCxnSpPr/>
              <p:nvPr userDrawn="1"/>
            </p:nvCxnSpPr>
            <p:spPr>
              <a:xfrm rot="16200000">
                <a:off x="5078829" y="-3530723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7" name="그룹 176"/>
          <p:cNvGrpSpPr/>
          <p:nvPr/>
        </p:nvGrpSpPr>
        <p:grpSpPr>
          <a:xfrm>
            <a:off x="4232906" y="978108"/>
            <a:ext cx="3634480" cy="2144257"/>
            <a:chOff x="482533" y="2552526"/>
            <a:chExt cx="9826196" cy="5494226"/>
          </a:xfrm>
        </p:grpSpPr>
        <p:sp>
          <p:nvSpPr>
            <p:cNvPr id="178" name="직사각형 177"/>
            <p:cNvSpPr/>
            <p:nvPr/>
          </p:nvSpPr>
          <p:spPr>
            <a:xfrm>
              <a:off x="482533" y="2552526"/>
              <a:ext cx="9826196" cy="54942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latin typeface="+mn-ea"/>
              </a:endParaRPr>
            </a:p>
          </p:txBody>
        </p:sp>
        <p:grpSp>
          <p:nvGrpSpPr>
            <p:cNvPr id="179" name="그룹 178"/>
            <p:cNvGrpSpPr/>
            <p:nvPr/>
          </p:nvGrpSpPr>
          <p:grpSpPr>
            <a:xfrm>
              <a:off x="661713" y="2552526"/>
              <a:ext cx="9476064" cy="5494226"/>
              <a:chOff x="337291" y="1247142"/>
              <a:chExt cx="9476064" cy="5494226"/>
            </a:xfrm>
          </p:grpSpPr>
          <p:cxnSp>
            <p:nvCxnSpPr>
              <p:cNvPr id="195" name="직선 연결선[R] 194"/>
              <p:cNvCxnSpPr/>
              <p:nvPr userDrawn="1"/>
            </p:nvCxnSpPr>
            <p:spPr>
              <a:xfrm>
                <a:off x="33729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직선 연결선[R] 195"/>
              <p:cNvCxnSpPr/>
              <p:nvPr userDrawn="1"/>
            </p:nvCxnSpPr>
            <p:spPr>
              <a:xfrm>
                <a:off x="73212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직선 연결선[R] 196"/>
              <p:cNvCxnSpPr/>
              <p:nvPr userDrawn="1"/>
            </p:nvCxnSpPr>
            <p:spPr>
              <a:xfrm>
                <a:off x="112696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연결선[R] 197"/>
              <p:cNvCxnSpPr/>
              <p:nvPr userDrawn="1"/>
            </p:nvCxnSpPr>
            <p:spPr>
              <a:xfrm>
                <a:off x="152179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[R] 198"/>
              <p:cNvCxnSpPr/>
              <p:nvPr userDrawn="1"/>
            </p:nvCxnSpPr>
            <p:spPr>
              <a:xfrm>
                <a:off x="191663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[R] 199"/>
              <p:cNvCxnSpPr/>
              <p:nvPr userDrawn="1"/>
            </p:nvCxnSpPr>
            <p:spPr>
              <a:xfrm>
                <a:off x="231147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직선 연결선[R] 200"/>
              <p:cNvCxnSpPr/>
              <p:nvPr userDrawn="1"/>
            </p:nvCxnSpPr>
            <p:spPr>
              <a:xfrm>
                <a:off x="270630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직선 연결선[R] 201"/>
              <p:cNvCxnSpPr/>
              <p:nvPr userDrawn="1"/>
            </p:nvCxnSpPr>
            <p:spPr>
              <a:xfrm>
                <a:off x="310114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직선 연결선[R] 202"/>
              <p:cNvCxnSpPr/>
              <p:nvPr userDrawn="1"/>
            </p:nvCxnSpPr>
            <p:spPr>
              <a:xfrm>
                <a:off x="349597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연결선[R] 203"/>
              <p:cNvCxnSpPr/>
              <p:nvPr userDrawn="1"/>
            </p:nvCxnSpPr>
            <p:spPr>
              <a:xfrm>
                <a:off x="389081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직선 연결선[R] 204"/>
              <p:cNvCxnSpPr/>
              <p:nvPr userDrawn="1"/>
            </p:nvCxnSpPr>
            <p:spPr>
              <a:xfrm>
                <a:off x="428565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연결선[R] 205"/>
              <p:cNvCxnSpPr/>
              <p:nvPr userDrawn="1"/>
            </p:nvCxnSpPr>
            <p:spPr>
              <a:xfrm>
                <a:off x="468048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직선 연결선[R] 206"/>
              <p:cNvCxnSpPr/>
              <p:nvPr userDrawn="1"/>
            </p:nvCxnSpPr>
            <p:spPr>
              <a:xfrm>
                <a:off x="507532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직선 연결선[R] 207"/>
              <p:cNvCxnSpPr/>
              <p:nvPr userDrawn="1"/>
            </p:nvCxnSpPr>
            <p:spPr>
              <a:xfrm>
                <a:off x="547015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직선 연결선[R] 208"/>
              <p:cNvCxnSpPr/>
              <p:nvPr userDrawn="1"/>
            </p:nvCxnSpPr>
            <p:spPr>
              <a:xfrm>
                <a:off x="586499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직선 연결선[R] 209"/>
              <p:cNvCxnSpPr/>
              <p:nvPr userDrawn="1"/>
            </p:nvCxnSpPr>
            <p:spPr>
              <a:xfrm>
                <a:off x="625983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직선 연결선[R] 210"/>
              <p:cNvCxnSpPr/>
              <p:nvPr userDrawn="1"/>
            </p:nvCxnSpPr>
            <p:spPr>
              <a:xfrm>
                <a:off x="665466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직선 연결선[R] 211"/>
              <p:cNvCxnSpPr/>
              <p:nvPr userDrawn="1"/>
            </p:nvCxnSpPr>
            <p:spPr>
              <a:xfrm>
                <a:off x="704950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직선 연결선[R] 212"/>
              <p:cNvCxnSpPr/>
              <p:nvPr userDrawn="1"/>
            </p:nvCxnSpPr>
            <p:spPr>
              <a:xfrm>
                <a:off x="744433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직선 연결선[R] 213"/>
              <p:cNvCxnSpPr/>
              <p:nvPr userDrawn="1"/>
            </p:nvCxnSpPr>
            <p:spPr>
              <a:xfrm>
                <a:off x="862884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직선 연결선[R] 214"/>
              <p:cNvCxnSpPr/>
              <p:nvPr userDrawn="1"/>
            </p:nvCxnSpPr>
            <p:spPr>
              <a:xfrm>
                <a:off x="783917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직선 연결선[R] 215"/>
              <p:cNvCxnSpPr/>
              <p:nvPr userDrawn="1"/>
            </p:nvCxnSpPr>
            <p:spPr>
              <a:xfrm>
                <a:off x="823401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직선 연결선[R] 216"/>
              <p:cNvCxnSpPr/>
              <p:nvPr userDrawn="1"/>
            </p:nvCxnSpPr>
            <p:spPr>
              <a:xfrm>
                <a:off x="902368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직선 연결선[R] 217"/>
              <p:cNvCxnSpPr/>
              <p:nvPr userDrawn="1"/>
            </p:nvCxnSpPr>
            <p:spPr>
              <a:xfrm>
                <a:off x="941851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직선 연결선[R] 218"/>
              <p:cNvCxnSpPr/>
              <p:nvPr userDrawn="1"/>
            </p:nvCxnSpPr>
            <p:spPr>
              <a:xfrm>
                <a:off x="981335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0" name="그룹 179"/>
            <p:cNvGrpSpPr/>
            <p:nvPr/>
          </p:nvGrpSpPr>
          <p:grpSpPr>
            <a:xfrm>
              <a:off x="497773" y="2736783"/>
              <a:ext cx="9810955" cy="5132868"/>
              <a:chOff x="173351" y="1374755"/>
              <a:chExt cx="9810955" cy="5132868"/>
            </a:xfrm>
          </p:grpSpPr>
          <p:cxnSp>
            <p:nvCxnSpPr>
              <p:cNvPr id="181" name="직선 연결선[R] 180"/>
              <p:cNvCxnSpPr/>
              <p:nvPr userDrawn="1"/>
            </p:nvCxnSpPr>
            <p:spPr>
              <a:xfrm rot="16200000">
                <a:off x="5078829" y="1602145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직선 연결선[R] 181"/>
              <p:cNvCxnSpPr/>
              <p:nvPr userDrawn="1"/>
            </p:nvCxnSpPr>
            <p:spPr>
              <a:xfrm rot="16200000">
                <a:off x="5078829" y="1207309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직선 연결선[R] 182"/>
              <p:cNvCxnSpPr/>
              <p:nvPr userDrawn="1"/>
            </p:nvCxnSpPr>
            <p:spPr>
              <a:xfrm rot="16200000">
                <a:off x="5078829" y="812473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직선 연결선[R] 183"/>
              <p:cNvCxnSpPr/>
              <p:nvPr userDrawn="1"/>
            </p:nvCxnSpPr>
            <p:spPr>
              <a:xfrm rot="16200000">
                <a:off x="5078829" y="417637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직선 연결선[R] 184"/>
              <p:cNvCxnSpPr/>
              <p:nvPr userDrawn="1"/>
            </p:nvCxnSpPr>
            <p:spPr>
              <a:xfrm rot="16200000">
                <a:off x="5078829" y="22801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직선 연결선[R] 185"/>
              <p:cNvCxnSpPr/>
              <p:nvPr userDrawn="1"/>
            </p:nvCxnSpPr>
            <p:spPr>
              <a:xfrm rot="16200000">
                <a:off x="5078829" y="-372035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직선 연결선[R] 186"/>
              <p:cNvCxnSpPr/>
              <p:nvPr userDrawn="1"/>
            </p:nvCxnSpPr>
            <p:spPr>
              <a:xfrm rot="16200000">
                <a:off x="5078829" y="-766871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직선 연결선[R] 187"/>
              <p:cNvCxnSpPr/>
              <p:nvPr userDrawn="1"/>
            </p:nvCxnSpPr>
            <p:spPr>
              <a:xfrm rot="16200000">
                <a:off x="5078829" y="-1161707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직선 연결선[R] 188"/>
              <p:cNvCxnSpPr/>
              <p:nvPr userDrawn="1"/>
            </p:nvCxnSpPr>
            <p:spPr>
              <a:xfrm rot="16200000">
                <a:off x="5078829" y="-2346215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직선 연결선[R] 189"/>
              <p:cNvCxnSpPr/>
              <p:nvPr userDrawn="1"/>
            </p:nvCxnSpPr>
            <p:spPr>
              <a:xfrm rot="16200000">
                <a:off x="5078829" y="-1556543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직선 연결선[R] 190"/>
              <p:cNvCxnSpPr/>
              <p:nvPr userDrawn="1"/>
            </p:nvCxnSpPr>
            <p:spPr>
              <a:xfrm rot="16200000">
                <a:off x="5078829" y="-1951379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직선 연결선[R] 191"/>
              <p:cNvCxnSpPr/>
              <p:nvPr userDrawn="1"/>
            </p:nvCxnSpPr>
            <p:spPr>
              <a:xfrm rot="16200000">
                <a:off x="5078829" y="-2741051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직선 연결선[R] 192"/>
              <p:cNvCxnSpPr/>
              <p:nvPr userDrawn="1"/>
            </p:nvCxnSpPr>
            <p:spPr>
              <a:xfrm rot="16200000">
                <a:off x="5078829" y="-3135887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직선 연결선[R] 193"/>
              <p:cNvCxnSpPr/>
              <p:nvPr userDrawn="1"/>
            </p:nvCxnSpPr>
            <p:spPr>
              <a:xfrm rot="16200000">
                <a:off x="5078829" y="-3530723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그룹 8"/>
          <p:cNvGrpSpPr/>
          <p:nvPr/>
        </p:nvGrpSpPr>
        <p:grpSpPr>
          <a:xfrm>
            <a:off x="3324102" y="974387"/>
            <a:ext cx="743932" cy="2144243"/>
            <a:chOff x="145057" y="656667"/>
            <a:chExt cx="1604402" cy="4373298"/>
          </a:xfrm>
        </p:grpSpPr>
        <p:sp>
          <p:nvSpPr>
            <p:cNvPr id="453" name="제목 2"/>
            <p:cNvSpPr txBox="1">
              <a:spLocks/>
            </p:cNvSpPr>
            <p:nvPr/>
          </p:nvSpPr>
          <p:spPr bwMode="auto">
            <a:xfrm>
              <a:off x="145057" y="656667"/>
              <a:ext cx="1593703" cy="43732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  <a:extLst/>
          </p:spPr>
          <p:txBody>
            <a:bodyPr lIns="180000" tIns="36000" rIns="0" bIns="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1">
                <a:lnSpc>
                  <a:spcPct val="200000"/>
                </a:lnSpc>
                <a:buClr>
                  <a:srgbClr val="336699"/>
                </a:buClr>
              </a:pPr>
              <a:endPara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454" name="제목 2"/>
            <p:cNvSpPr txBox="1">
              <a:spLocks/>
            </p:cNvSpPr>
            <p:nvPr/>
          </p:nvSpPr>
          <p:spPr bwMode="auto">
            <a:xfrm>
              <a:off x="145057" y="656667"/>
              <a:ext cx="1593702" cy="2800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lIns="7200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1">
                <a:buClr>
                  <a:srgbClr val="336699"/>
                </a:buClr>
              </a:pPr>
              <a:r>
                <a:rPr lang="ko-KR" altLang="en-US" sz="600" dirty="0">
                  <a:latin typeface="+mn-ea"/>
                  <a:ea typeface="+mn-ea"/>
                </a:rPr>
                <a:t>위젯 패널 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2</a:t>
              </a:r>
            </a:p>
          </p:txBody>
        </p:sp>
        <p:sp>
          <p:nvSpPr>
            <p:cNvPr id="455" name="제목 2"/>
            <p:cNvSpPr txBox="1">
              <a:spLocks/>
            </p:cNvSpPr>
            <p:nvPr/>
          </p:nvSpPr>
          <p:spPr bwMode="auto">
            <a:xfrm>
              <a:off x="155757" y="942492"/>
              <a:ext cx="1593702" cy="2264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  <a:extLst/>
          </p:spPr>
          <p:txBody>
            <a:bodyPr lIns="7200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ko-KR" altLang="en-US" sz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위젯 </a:t>
              </a:r>
              <a:r>
                <a:rPr lang="en-US" altLang="ko-KR" sz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A</a:t>
              </a:r>
            </a:p>
          </p:txBody>
        </p:sp>
        <p:sp>
          <p:nvSpPr>
            <p:cNvPr id="456" name="제목 2"/>
            <p:cNvSpPr txBox="1">
              <a:spLocks/>
            </p:cNvSpPr>
            <p:nvPr/>
          </p:nvSpPr>
          <p:spPr bwMode="auto">
            <a:xfrm>
              <a:off x="155756" y="1208135"/>
              <a:ext cx="1593703" cy="2264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  <a:extLst/>
          </p:spPr>
          <p:txBody>
            <a:bodyPr lIns="7200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ko-KR" altLang="en-US" sz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위젯  </a:t>
              </a:r>
              <a:r>
                <a:rPr lang="en-US" altLang="ko-KR" sz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B</a:t>
              </a:r>
            </a:p>
          </p:txBody>
        </p:sp>
        <p:sp>
          <p:nvSpPr>
            <p:cNvPr id="457" name="모서리가 둥근 직사각형 456"/>
            <p:cNvSpPr/>
            <p:nvPr/>
          </p:nvSpPr>
          <p:spPr>
            <a:xfrm>
              <a:off x="183909" y="4708856"/>
              <a:ext cx="1486769" cy="183844"/>
            </a:xfrm>
            <a:prstGeom prst="roundRect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u="sng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 Gothic" charset="-127"/>
                </a:rPr>
                <a:t>위젯 추가하기</a:t>
              </a:r>
              <a:endParaRPr kumimoji="1" lang="ko-KR" altLang="en-US" sz="11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458" name="그룹 457"/>
          <p:cNvGrpSpPr/>
          <p:nvPr/>
        </p:nvGrpSpPr>
        <p:grpSpPr>
          <a:xfrm>
            <a:off x="7131313" y="974387"/>
            <a:ext cx="743932" cy="2144243"/>
            <a:chOff x="145057" y="656667"/>
            <a:chExt cx="1604402" cy="4373298"/>
          </a:xfrm>
        </p:grpSpPr>
        <p:sp>
          <p:nvSpPr>
            <p:cNvPr id="459" name="제목 2"/>
            <p:cNvSpPr txBox="1">
              <a:spLocks/>
            </p:cNvSpPr>
            <p:nvPr/>
          </p:nvSpPr>
          <p:spPr bwMode="auto">
            <a:xfrm>
              <a:off x="145057" y="656667"/>
              <a:ext cx="1593703" cy="43732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  <a:extLst/>
          </p:spPr>
          <p:txBody>
            <a:bodyPr lIns="180000" tIns="36000" rIns="0" bIns="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1">
                <a:lnSpc>
                  <a:spcPct val="200000"/>
                </a:lnSpc>
                <a:buClr>
                  <a:srgbClr val="336699"/>
                </a:buClr>
              </a:pPr>
              <a:endPara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460" name="제목 2"/>
            <p:cNvSpPr txBox="1">
              <a:spLocks/>
            </p:cNvSpPr>
            <p:nvPr/>
          </p:nvSpPr>
          <p:spPr bwMode="auto">
            <a:xfrm>
              <a:off x="145057" y="656667"/>
              <a:ext cx="1593702" cy="2800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lIns="7200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1">
                <a:buClr>
                  <a:srgbClr val="336699"/>
                </a:buClr>
              </a:pPr>
              <a:r>
                <a:rPr lang="ko-KR" altLang="en-US" sz="600" dirty="0">
                  <a:latin typeface="+mn-ea"/>
                  <a:ea typeface="+mn-ea"/>
                </a:rPr>
                <a:t>위젯 패널 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2</a:t>
              </a:r>
            </a:p>
          </p:txBody>
        </p:sp>
        <p:sp>
          <p:nvSpPr>
            <p:cNvPr id="461" name="제목 2"/>
            <p:cNvSpPr txBox="1">
              <a:spLocks/>
            </p:cNvSpPr>
            <p:nvPr/>
          </p:nvSpPr>
          <p:spPr bwMode="auto">
            <a:xfrm>
              <a:off x="155757" y="942492"/>
              <a:ext cx="1593702" cy="2264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  <a:extLst/>
          </p:spPr>
          <p:txBody>
            <a:bodyPr lIns="7200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ko-KR" altLang="en-US" sz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위젯 </a:t>
              </a:r>
              <a:r>
                <a:rPr lang="en-US" altLang="ko-KR" sz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A</a:t>
              </a:r>
            </a:p>
          </p:txBody>
        </p:sp>
        <p:sp>
          <p:nvSpPr>
            <p:cNvPr id="462" name="제목 2"/>
            <p:cNvSpPr txBox="1">
              <a:spLocks/>
            </p:cNvSpPr>
            <p:nvPr/>
          </p:nvSpPr>
          <p:spPr bwMode="auto">
            <a:xfrm>
              <a:off x="155756" y="1208135"/>
              <a:ext cx="1593703" cy="2264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  <a:extLst/>
          </p:spPr>
          <p:txBody>
            <a:bodyPr lIns="7200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ko-KR" altLang="en-US" sz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위젯  </a:t>
              </a:r>
              <a:r>
                <a:rPr lang="en-US" altLang="ko-KR" sz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B</a:t>
              </a:r>
            </a:p>
          </p:txBody>
        </p:sp>
        <p:sp>
          <p:nvSpPr>
            <p:cNvPr id="463" name="모서리가 둥근 직사각형 462"/>
            <p:cNvSpPr/>
            <p:nvPr/>
          </p:nvSpPr>
          <p:spPr>
            <a:xfrm>
              <a:off x="183909" y="4708856"/>
              <a:ext cx="1486769" cy="183844"/>
            </a:xfrm>
            <a:prstGeom prst="roundRect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u="sng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 Gothic" charset="-127"/>
                </a:rPr>
                <a:t>위젯 추가하기</a:t>
              </a:r>
              <a:endParaRPr kumimoji="1" lang="ko-KR" altLang="en-US" sz="11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대시보드 위젯 추가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2.4</a:t>
            </a:r>
            <a:r>
              <a:rPr lang="ko-KR" altLang="en-US" dirty="0">
                <a:latin typeface="+mn-ea"/>
              </a:rPr>
              <a:t> 대시보드 편집모드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위젯 배치 인터렉션 </a:t>
            </a:r>
            <a:r>
              <a:rPr lang="en-US" altLang="ko-KR" dirty="0">
                <a:latin typeface="+mn-ea"/>
              </a:rPr>
              <a:t>(1)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3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</a:rPr>
              <a:pPr/>
              <a:t>49</a:t>
            </a:fld>
            <a:endParaRPr lang="ko-KR" altLang="en-US" dirty="0">
              <a:solidFill>
                <a:schemeClr val="accent4">
                  <a:lumMod val="7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286635" y="1133855"/>
            <a:ext cx="2796343" cy="1966532"/>
            <a:chOff x="4152571" y="948336"/>
            <a:chExt cx="3319523" cy="1690719"/>
          </a:xfrm>
        </p:grpSpPr>
        <p:sp>
          <p:nvSpPr>
            <p:cNvPr id="220" name="직사각형 219"/>
            <p:cNvSpPr/>
            <p:nvPr/>
          </p:nvSpPr>
          <p:spPr>
            <a:xfrm>
              <a:off x="4152572" y="948336"/>
              <a:ext cx="1237614" cy="8144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200000"/>
                </a:lnSpc>
              </a:pP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위젯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1</a:t>
              </a:r>
              <a:endParaRPr lang="de-DE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21" name="직사각형 220"/>
            <p:cNvSpPr/>
            <p:nvPr/>
          </p:nvSpPr>
          <p:spPr>
            <a:xfrm>
              <a:off x="5456312" y="963347"/>
              <a:ext cx="2015782" cy="8144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200000"/>
                </a:lnSpc>
              </a:pP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위젯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2</a:t>
              </a:r>
              <a:endParaRPr lang="de-DE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22" name="직사각형 221"/>
            <p:cNvSpPr/>
            <p:nvPr/>
          </p:nvSpPr>
          <p:spPr>
            <a:xfrm>
              <a:off x="4152571" y="1824580"/>
              <a:ext cx="1634224" cy="8144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200000"/>
                </a:lnSpc>
              </a:pP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위젯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3</a:t>
              </a:r>
              <a:endParaRPr lang="de-DE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24" name="직사각형 223"/>
            <p:cNvSpPr/>
            <p:nvPr/>
          </p:nvSpPr>
          <p:spPr>
            <a:xfrm>
              <a:off x="6711381" y="1824580"/>
              <a:ext cx="760312" cy="8144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200000"/>
                </a:lnSpc>
              </a:pP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위젯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4</a:t>
              </a:r>
              <a:endParaRPr lang="de-DE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67" name="직사각형 266"/>
            <p:cNvSpPr/>
            <p:nvPr/>
          </p:nvSpPr>
          <p:spPr>
            <a:xfrm>
              <a:off x="5841172" y="1824580"/>
              <a:ext cx="830066" cy="81447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  <a:prstDash val="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200000"/>
                </a:lnSpc>
              </a:pPr>
              <a:r>
                <a:rPr lang="ko-KR" altLang="en-US" sz="600" dirty="0">
                  <a:solidFill>
                    <a:srgbClr val="FF0000"/>
                  </a:solidFill>
                  <a:latin typeface="+mn-ea"/>
                </a:rPr>
                <a:t>위젯</a:t>
              </a:r>
              <a:r>
                <a:rPr lang="en-US" altLang="ko-KR" sz="600" dirty="0">
                  <a:solidFill>
                    <a:srgbClr val="FF0000"/>
                  </a:solidFill>
                  <a:latin typeface="+mn-ea"/>
                </a:rPr>
                <a:t> 5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80867" y="1133855"/>
            <a:ext cx="2797534" cy="1966532"/>
            <a:chOff x="334449" y="948336"/>
            <a:chExt cx="3319672" cy="1690719"/>
          </a:xfrm>
        </p:grpSpPr>
        <p:sp>
          <p:nvSpPr>
            <p:cNvPr id="313" name="직사각형 312"/>
            <p:cNvSpPr/>
            <p:nvPr/>
          </p:nvSpPr>
          <p:spPr>
            <a:xfrm>
              <a:off x="334450" y="948336"/>
              <a:ext cx="1237614" cy="8144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200000"/>
                </a:lnSpc>
              </a:pP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위젯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1</a:t>
              </a:r>
              <a:endParaRPr lang="de-DE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314" name="직사각형 313"/>
            <p:cNvSpPr/>
            <p:nvPr/>
          </p:nvSpPr>
          <p:spPr>
            <a:xfrm>
              <a:off x="1638339" y="949812"/>
              <a:ext cx="2015782" cy="8144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200000"/>
                </a:lnSpc>
              </a:pP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위젯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2</a:t>
              </a:r>
              <a:endParaRPr lang="de-DE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315" name="직사각형 314"/>
            <p:cNvSpPr/>
            <p:nvPr/>
          </p:nvSpPr>
          <p:spPr>
            <a:xfrm>
              <a:off x="334449" y="1824580"/>
              <a:ext cx="1634224" cy="8144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200000"/>
                </a:lnSpc>
              </a:pP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위젯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3</a:t>
              </a:r>
              <a:endParaRPr lang="de-DE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316" name="직사각형 315"/>
            <p:cNvSpPr/>
            <p:nvPr/>
          </p:nvSpPr>
          <p:spPr>
            <a:xfrm>
              <a:off x="2033799" y="1824580"/>
              <a:ext cx="1619772" cy="8144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200000"/>
                </a:lnSpc>
              </a:pP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위젯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4</a:t>
              </a:r>
              <a:endParaRPr lang="de-DE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sp>
        <p:nvSpPr>
          <p:cNvPr id="338" name="직사각형 337"/>
          <p:cNvSpPr/>
          <p:nvPr/>
        </p:nvSpPr>
        <p:spPr>
          <a:xfrm>
            <a:off x="1411624" y="1785952"/>
            <a:ext cx="830066" cy="81447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600" dirty="0">
                <a:solidFill>
                  <a:srgbClr val="FF0000"/>
                </a:solidFill>
                <a:latin typeface="+mn-ea"/>
              </a:rPr>
              <a:t>위젯</a:t>
            </a:r>
            <a:r>
              <a:rPr lang="en-US" altLang="ko-KR" sz="600" dirty="0">
                <a:solidFill>
                  <a:srgbClr val="FF0000"/>
                </a:solidFill>
                <a:latin typeface="+mn-ea"/>
              </a:rPr>
              <a:t> 5</a:t>
            </a:r>
          </a:p>
        </p:txBody>
      </p:sp>
      <p:pic>
        <p:nvPicPr>
          <p:cNvPr id="339" name="그림 33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1" t="18454" r="56947" b="14502"/>
          <a:stretch/>
        </p:blipFill>
        <p:spPr>
          <a:xfrm>
            <a:off x="1984006" y="2524595"/>
            <a:ext cx="90643" cy="138710"/>
          </a:xfrm>
          <a:prstGeom prst="rect">
            <a:avLst/>
          </a:prstGeom>
        </p:spPr>
      </p:pic>
      <p:cxnSp>
        <p:nvCxnSpPr>
          <p:cNvPr id="7" name="직선 화살표 연결선 6"/>
          <p:cNvCxnSpPr>
            <a:endCxn id="338" idx="3"/>
          </p:cNvCxnSpPr>
          <p:nvPr/>
        </p:nvCxnSpPr>
        <p:spPr>
          <a:xfrm flipH="1">
            <a:off x="2241690" y="1242528"/>
            <a:ext cx="1087373" cy="950662"/>
          </a:xfrm>
          <a:prstGeom prst="straightConnector1">
            <a:avLst/>
          </a:prstGeom>
          <a:ln>
            <a:solidFill>
              <a:srgbClr val="00B0F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직선 화살표 연결선 339"/>
          <p:cNvCxnSpPr/>
          <p:nvPr/>
        </p:nvCxnSpPr>
        <p:spPr>
          <a:xfrm>
            <a:off x="2170205" y="2363040"/>
            <a:ext cx="3611686" cy="0"/>
          </a:xfrm>
          <a:prstGeom prst="straightConnector1">
            <a:avLst/>
          </a:prstGeom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1" name="모서리가 둥근 직사각형 402"/>
          <p:cNvSpPr/>
          <p:nvPr/>
        </p:nvSpPr>
        <p:spPr>
          <a:xfrm>
            <a:off x="2450758" y="1602148"/>
            <a:ext cx="729521" cy="165774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위젯 인덱스 </a:t>
            </a:r>
            <a:r>
              <a:rPr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Drag </a:t>
            </a:r>
            <a:endParaRPr lang="ko-KR" altLang="en-US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342" name="모서리가 둥근 직사각형 402"/>
          <p:cNvSpPr/>
          <p:nvPr/>
        </p:nvSpPr>
        <p:spPr>
          <a:xfrm>
            <a:off x="4337823" y="2385872"/>
            <a:ext cx="643226" cy="165774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Drag</a:t>
            </a:r>
            <a:endParaRPr lang="ko-KR" altLang="en-US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343" name="모서리가 둥근 직사각형 402"/>
          <p:cNvSpPr/>
          <p:nvPr/>
        </p:nvSpPr>
        <p:spPr>
          <a:xfrm>
            <a:off x="5541785" y="2763436"/>
            <a:ext cx="913261" cy="165774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Drop</a:t>
            </a:r>
            <a:r>
              <a:rPr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가능 위치에 스냅 됨</a:t>
            </a:r>
          </a:p>
        </p:txBody>
      </p:sp>
      <p:grpSp>
        <p:nvGrpSpPr>
          <p:cNvPr id="476" name="그룹 475"/>
          <p:cNvGrpSpPr/>
          <p:nvPr/>
        </p:nvGrpSpPr>
        <p:grpSpPr>
          <a:xfrm>
            <a:off x="8051027" y="972394"/>
            <a:ext cx="3634480" cy="2144257"/>
            <a:chOff x="482533" y="2552526"/>
            <a:chExt cx="9826196" cy="5494226"/>
          </a:xfrm>
        </p:grpSpPr>
        <p:sp>
          <p:nvSpPr>
            <p:cNvPr id="477" name="직사각형 476"/>
            <p:cNvSpPr/>
            <p:nvPr/>
          </p:nvSpPr>
          <p:spPr>
            <a:xfrm>
              <a:off x="482533" y="2552526"/>
              <a:ext cx="9826196" cy="54942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latin typeface="+mn-ea"/>
              </a:endParaRPr>
            </a:p>
          </p:txBody>
        </p:sp>
        <p:grpSp>
          <p:nvGrpSpPr>
            <p:cNvPr id="478" name="그룹 477"/>
            <p:cNvGrpSpPr/>
            <p:nvPr/>
          </p:nvGrpSpPr>
          <p:grpSpPr>
            <a:xfrm>
              <a:off x="661713" y="2552526"/>
              <a:ext cx="9476064" cy="5494226"/>
              <a:chOff x="337291" y="1247142"/>
              <a:chExt cx="9476064" cy="5494226"/>
            </a:xfrm>
          </p:grpSpPr>
          <p:cxnSp>
            <p:nvCxnSpPr>
              <p:cNvPr id="575" name="직선 연결선[R] 574"/>
              <p:cNvCxnSpPr/>
              <p:nvPr userDrawn="1"/>
            </p:nvCxnSpPr>
            <p:spPr>
              <a:xfrm>
                <a:off x="33729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6" name="직선 연결선[R] 575"/>
              <p:cNvCxnSpPr/>
              <p:nvPr userDrawn="1"/>
            </p:nvCxnSpPr>
            <p:spPr>
              <a:xfrm>
                <a:off x="73212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7" name="직선 연결선[R] 576"/>
              <p:cNvCxnSpPr/>
              <p:nvPr userDrawn="1"/>
            </p:nvCxnSpPr>
            <p:spPr>
              <a:xfrm>
                <a:off x="112696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8" name="직선 연결선[R] 577"/>
              <p:cNvCxnSpPr/>
              <p:nvPr userDrawn="1"/>
            </p:nvCxnSpPr>
            <p:spPr>
              <a:xfrm>
                <a:off x="152179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9" name="직선 연결선[R] 578"/>
              <p:cNvCxnSpPr/>
              <p:nvPr userDrawn="1"/>
            </p:nvCxnSpPr>
            <p:spPr>
              <a:xfrm>
                <a:off x="191663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0" name="직선 연결선[R] 579"/>
              <p:cNvCxnSpPr/>
              <p:nvPr userDrawn="1"/>
            </p:nvCxnSpPr>
            <p:spPr>
              <a:xfrm>
                <a:off x="231147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1" name="직선 연결선[R] 580"/>
              <p:cNvCxnSpPr/>
              <p:nvPr userDrawn="1"/>
            </p:nvCxnSpPr>
            <p:spPr>
              <a:xfrm>
                <a:off x="270630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2" name="직선 연결선[R] 581"/>
              <p:cNvCxnSpPr/>
              <p:nvPr userDrawn="1"/>
            </p:nvCxnSpPr>
            <p:spPr>
              <a:xfrm>
                <a:off x="310114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직선 연결선[R] 582"/>
              <p:cNvCxnSpPr/>
              <p:nvPr userDrawn="1"/>
            </p:nvCxnSpPr>
            <p:spPr>
              <a:xfrm>
                <a:off x="349597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4" name="직선 연결선[R] 583"/>
              <p:cNvCxnSpPr/>
              <p:nvPr userDrawn="1"/>
            </p:nvCxnSpPr>
            <p:spPr>
              <a:xfrm>
                <a:off x="389081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5" name="직선 연결선[R] 584"/>
              <p:cNvCxnSpPr/>
              <p:nvPr userDrawn="1"/>
            </p:nvCxnSpPr>
            <p:spPr>
              <a:xfrm>
                <a:off x="428565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6" name="직선 연결선[R] 585"/>
              <p:cNvCxnSpPr/>
              <p:nvPr userDrawn="1"/>
            </p:nvCxnSpPr>
            <p:spPr>
              <a:xfrm>
                <a:off x="468048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7" name="직선 연결선[R] 586"/>
              <p:cNvCxnSpPr/>
              <p:nvPr userDrawn="1"/>
            </p:nvCxnSpPr>
            <p:spPr>
              <a:xfrm>
                <a:off x="507532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8" name="직선 연결선[R] 587"/>
              <p:cNvCxnSpPr/>
              <p:nvPr userDrawn="1"/>
            </p:nvCxnSpPr>
            <p:spPr>
              <a:xfrm>
                <a:off x="547015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9" name="직선 연결선[R] 588"/>
              <p:cNvCxnSpPr/>
              <p:nvPr userDrawn="1"/>
            </p:nvCxnSpPr>
            <p:spPr>
              <a:xfrm>
                <a:off x="586499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0" name="직선 연결선[R] 589"/>
              <p:cNvCxnSpPr/>
              <p:nvPr userDrawn="1"/>
            </p:nvCxnSpPr>
            <p:spPr>
              <a:xfrm>
                <a:off x="625983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1" name="직선 연결선[R] 590"/>
              <p:cNvCxnSpPr/>
              <p:nvPr userDrawn="1"/>
            </p:nvCxnSpPr>
            <p:spPr>
              <a:xfrm>
                <a:off x="665466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2" name="직선 연결선[R] 591"/>
              <p:cNvCxnSpPr/>
              <p:nvPr userDrawn="1"/>
            </p:nvCxnSpPr>
            <p:spPr>
              <a:xfrm>
                <a:off x="704950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3" name="직선 연결선[R] 592"/>
              <p:cNvCxnSpPr/>
              <p:nvPr userDrawn="1"/>
            </p:nvCxnSpPr>
            <p:spPr>
              <a:xfrm>
                <a:off x="744433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4" name="직선 연결선[R] 593"/>
              <p:cNvCxnSpPr/>
              <p:nvPr userDrawn="1"/>
            </p:nvCxnSpPr>
            <p:spPr>
              <a:xfrm>
                <a:off x="862884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5" name="직선 연결선[R] 594"/>
              <p:cNvCxnSpPr/>
              <p:nvPr userDrawn="1"/>
            </p:nvCxnSpPr>
            <p:spPr>
              <a:xfrm>
                <a:off x="783917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6" name="직선 연결선[R] 595"/>
              <p:cNvCxnSpPr/>
              <p:nvPr userDrawn="1"/>
            </p:nvCxnSpPr>
            <p:spPr>
              <a:xfrm>
                <a:off x="823401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7" name="직선 연결선[R] 596"/>
              <p:cNvCxnSpPr/>
              <p:nvPr userDrawn="1"/>
            </p:nvCxnSpPr>
            <p:spPr>
              <a:xfrm>
                <a:off x="902368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8" name="직선 연결선[R] 597"/>
              <p:cNvCxnSpPr/>
              <p:nvPr userDrawn="1"/>
            </p:nvCxnSpPr>
            <p:spPr>
              <a:xfrm>
                <a:off x="941851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9" name="직선 연결선[R] 598"/>
              <p:cNvCxnSpPr/>
              <p:nvPr userDrawn="1"/>
            </p:nvCxnSpPr>
            <p:spPr>
              <a:xfrm>
                <a:off x="981335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9" name="그룹 478"/>
            <p:cNvGrpSpPr/>
            <p:nvPr/>
          </p:nvGrpSpPr>
          <p:grpSpPr>
            <a:xfrm>
              <a:off x="497773" y="2736783"/>
              <a:ext cx="9810955" cy="5132868"/>
              <a:chOff x="173351" y="1374755"/>
              <a:chExt cx="9810955" cy="5132868"/>
            </a:xfrm>
          </p:grpSpPr>
          <p:cxnSp>
            <p:nvCxnSpPr>
              <p:cNvPr id="480" name="직선 연결선[R] 479"/>
              <p:cNvCxnSpPr/>
              <p:nvPr userDrawn="1"/>
            </p:nvCxnSpPr>
            <p:spPr>
              <a:xfrm rot="16200000">
                <a:off x="5078829" y="1602145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1" name="직선 연결선[R] 480"/>
              <p:cNvCxnSpPr/>
              <p:nvPr userDrawn="1"/>
            </p:nvCxnSpPr>
            <p:spPr>
              <a:xfrm rot="16200000">
                <a:off x="5078829" y="1207309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2" name="직선 연결선[R] 481"/>
              <p:cNvCxnSpPr/>
              <p:nvPr userDrawn="1"/>
            </p:nvCxnSpPr>
            <p:spPr>
              <a:xfrm rot="16200000">
                <a:off x="5078829" y="812473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1" name="직선 연결선[R] 550"/>
              <p:cNvCxnSpPr/>
              <p:nvPr userDrawn="1"/>
            </p:nvCxnSpPr>
            <p:spPr>
              <a:xfrm rot="16200000">
                <a:off x="5078829" y="417637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2" name="직선 연결선[R] 551"/>
              <p:cNvCxnSpPr/>
              <p:nvPr userDrawn="1"/>
            </p:nvCxnSpPr>
            <p:spPr>
              <a:xfrm rot="16200000">
                <a:off x="5078829" y="22801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3" name="직선 연결선[R] 552"/>
              <p:cNvCxnSpPr/>
              <p:nvPr userDrawn="1"/>
            </p:nvCxnSpPr>
            <p:spPr>
              <a:xfrm rot="16200000">
                <a:off x="5078829" y="-372035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4" name="직선 연결선[R] 553"/>
              <p:cNvCxnSpPr/>
              <p:nvPr userDrawn="1"/>
            </p:nvCxnSpPr>
            <p:spPr>
              <a:xfrm rot="16200000">
                <a:off x="5078829" y="-766871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5" name="직선 연결선[R] 554"/>
              <p:cNvCxnSpPr/>
              <p:nvPr userDrawn="1"/>
            </p:nvCxnSpPr>
            <p:spPr>
              <a:xfrm rot="16200000">
                <a:off x="5078829" y="-1161707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0" name="직선 연결선[R] 559"/>
              <p:cNvCxnSpPr/>
              <p:nvPr userDrawn="1"/>
            </p:nvCxnSpPr>
            <p:spPr>
              <a:xfrm rot="16200000">
                <a:off x="5078829" y="-2346215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2" name="직선 연결선[R] 561"/>
              <p:cNvCxnSpPr/>
              <p:nvPr userDrawn="1"/>
            </p:nvCxnSpPr>
            <p:spPr>
              <a:xfrm rot="16200000">
                <a:off x="5078829" y="-1556543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1" name="직선 연결선[R] 570"/>
              <p:cNvCxnSpPr/>
              <p:nvPr userDrawn="1"/>
            </p:nvCxnSpPr>
            <p:spPr>
              <a:xfrm rot="16200000">
                <a:off x="5078829" y="-1951379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2" name="직선 연결선[R] 571"/>
              <p:cNvCxnSpPr/>
              <p:nvPr userDrawn="1"/>
            </p:nvCxnSpPr>
            <p:spPr>
              <a:xfrm rot="16200000">
                <a:off x="5078829" y="-2741051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3" name="직선 연결선[R] 572"/>
              <p:cNvCxnSpPr/>
              <p:nvPr userDrawn="1"/>
            </p:nvCxnSpPr>
            <p:spPr>
              <a:xfrm rot="16200000">
                <a:off x="5078829" y="-3135887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4" name="직선 연결선[R] 573"/>
              <p:cNvCxnSpPr/>
              <p:nvPr userDrawn="1"/>
            </p:nvCxnSpPr>
            <p:spPr>
              <a:xfrm rot="16200000">
                <a:off x="5078829" y="-3530723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그룹 14"/>
          <p:cNvGrpSpPr/>
          <p:nvPr/>
        </p:nvGrpSpPr>
        <p:grpSpPr>
          <a:xfrm>
            <a:off x="8112340" y="1128141"/>
            <a:ext cx="2778700" cy="1966532"/>
            <a:chOff x="7970692" y="927254"/>
            <a:chExt cx="3319672" cy="1690719"/>
          </a:xfrm>
        </p:grpSpPr>
        <p:sp>
          <p:nvSpPr>
            <p:cNvPr id="600" name="직사각형 599"/>
            <p:cNvSpPr/>
            <p:nvPr/>
          </p:nvSpPr>
          <p:spPr>
            <a:xfrm>
              <a:off x="7970693" y="927254"/>
              <a:ext cx="1237614" cy="8144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200000"/>
                </a:lnSpc>
              </a:pP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위젯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1</a:t>
              </a:r>
              <a:endParaRPr lang="de-DE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601" name="직사각형 600"/>
            <p:cNvSpPr/>
            <p:nvPr/>
          </p:nvSpPr>
          <p:spPr>
            <a:xfrm>
              <a:off x="9274582" y="928730"/>
              <a:ext cx="2015782" cy="8144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200000"/>
                </a:lnSpc>
              </a:pP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위젯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2</a:t>
              </a:r>
              <a:endParaRPr lang="de-DE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602" name="직사각형 601"/>
            <p:cNvSpPr/>
            <p:nvPr/>
          </p:nvSpPr>
          <p:spPr>
            <a:xfrm>
              <a:off x="7970692" y="1803498"/>
              <a:ext cx="1634224" cy="8144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200000"/>
                </a:lnSpc>
              </a:pP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위젯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3</a:t>
              </a:r>
              <a:endParaRPr lang="de-DE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603" name="직사각형 602"/>
            <p:cNvSpPr/>
            <p:nvPr/>
          </p:nvSpPr>
          <p:spPr>
            <a:xfrm>
              <a:off x="10529502" y="1803498"/>
              <a:ext cx="760312" cy="8144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200000"/>
                </a:lnSpc>
              </a:pP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위젯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4</a:t>
              </a:r>
              <a:endParaRPr lang="de-DE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622" name="직사각형 621"/>
            <p:cNvSpPr/>
            <p:nvPr/>
          </p:nvSpPr>
          <p:spPr>
            <a:xfrm>
              <a:off x="9664991" y="1803498"/>
              <a:ext cx="760312" cy="8144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200000"/>
                </a:lnSpc>
              </a:pPr>
              <a:r>
                <a:rPr lang="ko-KR" altLang="en-US" sz="600" dirty="0">
                  <a:solidFill>
                    <a:srgbClr val="FF0000"/>
                  </a:solidFill>
                  <a:latin typeface="+mn-ea"/>
                </a:rPr>
                <a:t>위젯</a:t>
              </a:r>
              <a:r>
                <a:rPr lang="en-US" altLang="ko-KR" sz="600" dirty="0">
                  <a:solidFill>
                    <a:srgbClr val="FF0000"/>
                  </a:solidFill>
                  <a:latin typeface="+mn-ea"/>
                </a:rPr>
                <a:t> 5</a:t>
              </a:r>
            </a:p>
          </p:txBody>
        </p:sp>
      </p:grpSp>
      <p:sp>
        <p:nvSpPr>
          <p:cNvPr id="623" name="모서리가 둥근 직사각형 402"/>
          <p:cNvSpPr/>
          <p:nvPr/>
        </p:nvSpPr>
        <p:spPr>
          <a:xfrm>
            <a:off x="9627507" y="2752296"/>
            <a:ext cx="575544" cy="169888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위젯 추가 완료</a:t>
            </a:r>
          </a:p>
        </p:txBody>
      </p:sp>
      <p:cxnSp>
        <p:nvCxnSpPr>
          <p:cNvPr id="414" name="직선 화살표 연결선 413"/>
          <p:cNvCxnSpPr>
            <a:stCxn id="343" idx="3"/>
          </p:cNvCxnSpPr>
          <p:nvPr/>
        </p:nvCxnSpPr>
        <p:spPr>
          <a:xfrm flipV="1">
            <a:off x="6455046" y="2840807"/>
            <a:ext cx="3193339" cy="5516"/>
          </a:xfrm>
          <a:prstGeom prst="straightConnector1">
            <a:avLst/>
          </a:prstGeom>
          <a:ln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4" name="그룹 623"/>
          <p:cNvGrpSpPr/>
          <p:nvPr/>
        </p:nvGrpSpPr>
        <p:grpSpPr>
          <a:xfrm>
            <a:off x="10946783" y="974387"/>
            <a:ext cx="743932" cy="2144243"/>
            <a:chOff x="145057" y="656667"/>
            <a:chExt cx="1604402" cy="4373298"/>
          </a:xfrm>
        </p:grpSpPr>
        <p:sp>
          <p:nvSpPr>
            <p:cNvPr id="625" name="제목 2"/>
            <p:cNvSpPr txBox="1">
              <a:spLocks/>
            </p:cNvSpPr>
            <p:nvPr/>
          </p:nvSpPr>
          <p:spPr bwMode="auto">
            <a:xfrm>
              <a:off x="145057" y="656667"/>
              <a:ext cx="1593703" cy="43732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  <a:extLst/>
          </p:spPr>
          <p:txBody>
            <a:bodyPr lIns="180000" tIns="36000" rIns="0" bIns="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1">
                <a:lnSpc>
                  <a:spcPct val="200000"/>
                </a:lnSpc>
                <a:buClr>
                  <a:srgbClr val="336699"/>
                </a:buClr>
              </a:pPr>
              <a:endPara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626" name="제목 2"/>
            <p:cNvSpPr txBox="1">
              <a:spLocks/>
            </p:cNvSpPr>
            <p:nvPr/>
          </p:nvSpPr>
          <p:spPr bwMode="auto">
            <a:xfrm>
              <a:off x="145057" y="656667"/>
              <a:ext cx="1593702" cy="2800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lIns="7200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1">
                <a:buClr>
                  <a:srgbClr val="336699"/>
                </a:buClr>
              </a:pPr>
              <a:r>
                <a:rPr lang="ko-KR" altLang="en-US" sz="600" dirty="0">
                  <a:latin typeface="+mn-ea"/>
                  <a:ea typeface="+mn-ea"/>
                </a:rPr>
                <a:t>위젯 패널 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2</a:t>
              </a:r>
            </a:p>
          </p:txBody>
        </p:sp>
        <p:sp>
          <p:nvSpPr>
            <p:cNvPr id="627" name="제목 2"/>
            <p:cNvSpPr txBox="1">
              <a:spLocks/>
            </p:cNvSpPr>
            <p:nvPr/>
          </p:nvSpPr>
          <p:spPr bwMode="auto">
            <a:xfrm>
              <a:off x="155757" y="942492"/>
              <a:ext cx="1593702" cy="2264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  <a:extLst/>
          </p:spPr>
          <p:txBody>
            <a:bodyPr lIns="7200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ko-KR" altLang="en-US" sz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위젯 </a:t>
              </a:r>
              <a:r>
                <a:rPr lang="en-US" altLang="ko-KR" sz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A</a:t>
              </a:r>
            </a:p>
          </p:txBody>
        </p:sp>
        <p:sp>
          <p:nvSpPr>
            <p:cNvPr id="628" name="제목 2"/>
            <p:cNvSpPr txBox="1">
              <a:spLocks/>
            </p:cNvSpPr>
            <p:nvPr/>
          </p:nvSpPr>
          <p:spPr bwMode="auto">
            <a:xfrm>
              <a:off x="155756" y="1208135"/>
              <a:ext cx="1593703" cy="2264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  <a:extLst/>
          </p:spPr>
          <p:txBody>
            <a:bodyPr lIns="7200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ko-KR" altLang="en-US" sz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위젯  </a:t>
              </a:r>
              <a:r>
                <a:rPr lang="en-US" altLang="ko-KR" sz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B</a:t>
              </a:r>
            </a:p>
          </p:txBody>
        </p:sp>
        <p:sp>
          <p:nvSpPr>
            <p:cNvPr id="629" name="모서리가 둥근 직사각형 628"/>
            <p:cNvSpPr/>
            <p:nvPr/>
          </p:nvSpPr>
          <p:spPr>
            <a:xfrm>
              <a:off x="183909" y="4708856"/>
              <a:ext cx="1486769" cy="183844"/>
            </a:xfrm>
            <a:prstGeom prst="roundRect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u="sng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 Gothic" charset="-127"/>
                </a:rPr>
                <a:t>위젯 추가하기</a:t>
              </a:r>
              <a:endParaRPr kumimoji="1" lang="ko-KR" altLang="en-US" sz="11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sp>
        <p:nvSpPr>
          <p:cNvPr id="649" name="모서리가 둥근 직사각형 648"/>
          <p:cNvSpPr/>
          <p:nvPr/>
        </p:nvSpPr>
        <p:spPr>
          <a:xfrm>
            <a:off x="425003" y="761251"/>
            <a:ext cx="4020218" cy="73874"/>
          </a:xfrm>
          <a:prstGeom prst="roundRect">
            <a:avLst>
              <a:gd name="adj" fmla="val 135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기존 위젯 추가 </a:t>
            </a:r>
            <a:r>
              <a:rPr kumimoji="1" lang="en-US" altLang="ko-KR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Flow</a:t>
            </a:r>
            <a:r>
              <a:rPr kumimoji="1" lang="ko-KR" altLang="en-US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:</a:t>
            </a:r>
            <a:r>
              <a:rPr kumimoji="1" lang="ko-KR" altLang="en-US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lang="ko-KR" altLang="en-US" sz="600" b="1" u="sng" dirty="0">
                <a:solidFill>
                  <a:schemeClr val="tx1"/>
                </a:solidFill>
                <a:latin typeface="+mn-ea"/>
                <a:cs typeface="Nanum Gothic" charset="-127"/>
              </a:rPr>
              <a:t>차트</a:t>
            </a:r>
            <a:r>
              <a:rPr lang="en-US" altLang="ko-KR" sz="600" b="1" u="sng" dirty="0">
                <a:solidFill>
                  <a:schemeClr val="tx1"/>
                </a:solidFill>
                <a:latin typeface="+mn-ea"/>
                <a:cs typeface="Nanum Gothic" charset="-127"/>
              </a:rPr>
              <a:t>,</a:t>
            </a:r>
            <a:r>
              <a:rPr lang="ko-KR" altLang="en-US" sz="600" b="1" u="sng" dirty="0">
                <a:solidFill>
                  <a:schemeClr val="tx1"/>
                </a:solidFill>
                <a:latin typeface="+mn-ea"/>
                <a:cs typeface="Nanum Gothic" charset="-127"/>
              </a:rPr>
              <a:t> 텍스트</a:t>
            </a:r>
            <a:r>
              <a:rPr lang="en-US" altLang="ko-KR" sz="600" b="1" u="sng" dirty="0">
                <a:solidFill>
                  <a:schemeClr val="tx1"/>
                </a:solidFill>
                <a:latin typeface="+mn-ea"/>
                <a:cs typeface="Nanum Gothic" charset="-127"/>
              </a:rPr>
              <a:t>,</a:t>
            </a:r>
            <a:r>
              <a:rPr lang="ko-KR" altLang="en-US" sz="600" b="1" u="sng" dirty="0">
                <a:solidFill>
                  <a:schemeClr val="tx1"/>
                </a:solidFill>
                <a:latin typeface="+mn-ea"/>
                <a:cs typeface="Nanum Gothic" charset="-127"/>
              </a:rPr>
              <a:t> 필터</a:t>
            </a:r>
            <a:r>
              <a:rPr lang="en-US" altLang="ko-KR" sz="600" b="1" u="sng" dirty="0">
                <a:solidFill>
                  <a:schemeClr val="tx1"/>
                </a:solidFill>
                <a:latin typeface="+mn-ea"/>
                <a:cs typeface="Nanum Gothic" charset="-127"/>
              </a:rPr>
              <a:t>,</a:t>
            </a:r>
            <a:r>
              <a:rPr lang="ko-KR" altLang="en-US" sz="600" b="1" u="sng" dirty="0">
                <a:solidFill>
                  <a:schemeClr val="tx1"/>
                </a:solidFill>
                <a:latin typeface="+mn-ea"/>
                <a:cs typeface="Nanum Gothic" charset="-127"/>
              </a:rPr>
              <a:t> 매개변수</a:t>
            </a:r>
            <a:r>
              <a:rPr lang="ko-KR" altLang="en-US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 위젯 패널에서 </a:t>
            </a:r>
            <a:r>
              <a:rPr lang="en-US" altLang="ko-KR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Drag &amp; Drop</a:t>
            </a:r>
            <a:r>
              <a:rPr lang="ko-KR" altLang="en-US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으로 기존 위젯 추가 가능</a:t>
            </a:r>
            <a:endParaRPr kumimoji="1" lang="ko-KR" altLang="en-US" sz="14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650" name="모서리가 둥근 직사각형 649"/>
          <p:cNvSpPr/>
          <p:nvPr/>
        </p:nvSpPr>
        <p:spPr>
          <a:xfrm>
            <a:off x="425003" y="3789246"/>
            <a:ext cx="4020218" cy="73874"/>
          </a:xfrm>
          <a:prstGeom prst="roundRect">
            <a:avLst>
              <a:gd name="adj" fmla="val 135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신규 위젯 추가 </a:t>
            </a:r>
            <a:r>
              <a:rPr kumimoji="1" lang="en-US" altLang="ko-KR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Flow</a:t>
            </a:r>
            <a:r>
              <a:rPr kumimoji="1" lang="ko-KR" altLang="en-US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:</a:t>
            </a:r>
            <a:r>
              <a:rPr kumimoji="1" lang="ko-KR" altLang="en-US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lang="ko-KR" altLang="en-US" sz="600" b="1" u="sng" dirty="0">
                <a:solidFill>
                  <a:schemeClr val="tx1"/>
                </a:solidFill>
                <a:latin typeface="+mn-ea"/>
                <a:cs typeface="Nanum Gothic" charset="-127"/>
              </a:rPr>
              <a:t>차트</a:t>
            </a:r>
            <a:r>
              <a:rPr lang="en-US" altLang="ko-KR" sz="600" b="1" u="sng" dirty="0">
                <a:solidFill>
                  <a:schemeClr val="tx1"/>
                </a:solidFill>
                <a:latin typeface="+mn-ea"/>
                <a:cs typeface="Nanum Gothic" charset="-127"/>
              </a:rPr>
              <a:t>,</a:t>
            </a:r>
            <a:r>
              <a:rPr lang="ko-KR" altLang="en-US" sz="600" b="1" u="sng" dirty="0">
                <a:solidFill>
                  <a:schemeClr val="tx1"/>
                </a:solidFill>
                <a:latin typeface="+mn-ea"/>
                <a:cs typeface="Nanum Gothic" charset="-127"/>
              </a:rPr>
              <a:t> 텍스트</a:t>
            </a:r>
            <a:r>
              <a:rPr lang="en-US" altLang="ko-KR" sz="600" b="1" u="sng" dirty="0">
                <a:solidFill>
                  <a:schemeClr val="tx1"/>
                </a:solidFill>
                <a:latin typeface="+mn-ea"/>
                <a:cs typeface="Nanum Gothic" charset="-127"/>
              </a:rPr>
              <a:t>,</a:t>
            </a:r>
            <a:r>
              <a:rPr lang="ko-KR" altLang="en-US" sz="600" b="1" u="sng" dirty="0">
                <a:solidFill>
                  <a:schemeClr val="tx1"/>
                </a:solidFill>
                <a:latin typeface="+mn-ea"/>
                <a:cs typeface="Nanum Gothic" charset="-127"/>
              </a:rPr>
              <a:t> 필터</a:t>
            </a:r>
            <a:r>
              <a:rPr lang="en-US" altLang="ko-KR" sz="600" b="1" u="sng" dirty="0">
                <a:solidFill>
                  <a:schemeClr val="tx1"/>
                </a:solidFill>
                <a:latin typeface="+mn-ea"/>
                <a:cs typeface="Nanum Gothic" charset="-127"/>
              </a:rPr>
              <a:t>,</a:t>
            </a:r>
            <a:r>
              <a:rPr lang="ko-KR" altLang="en-US" sz="600" b="1" u="sng" dirty="0">
                <a:solidFill>
                  <a:schemeClr val="tx1"/>
                </a:solidFill>
                <a:latin typeface="+mn-ea"/>
                <a:cs typeface="Nanum Gothic" charset="-127"/>
              </a:rPr>
              <a:t> 매개변수</a:t>
            </a:r>
            <a:r>
              <a:rPr lang="ko-KR" altLang="en-US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 추가 버튼으로 대시보드 하단에 추가 가능</a:t>
            </a:r>
            <a:endParaRPr kumimoji="1" lang="ko-KR" altLang="en-US" sz="14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grpSp>
        <p:nvGrpSpPr>
          <p:cNvPr id="651" name="그룹 650"/>
          <p:cNvGrpSpPr/>
          <p:nvPr/>
        </p:nvGrpSpPr>
        <p:grpSpPr>
          <a:xfrm>
            <a:off x="414784" y="4023926"/>
            <a:ext cx="3634480" cy="2144257"/>
            <a:chOff x="482533" y="2552526"/>
            <a:chExt cx="9826196" cy="5494226"/>
          </a:xfrm>
        </p:grpSpPr>
        <p:sp>
          <p:nvSpPr>
            <p:cNvPr id="652" name="직사각형 651"/>
            <p:cNvSpPr/>
            <p:nvPr/>
          </p:nvSpPr>
          <p:spPr>
            <a:xfrm>
              <a:off x="482533" y="2552526"/>
              <a:ext cx="9826196" cy="54942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latin typeface="+mn-ea"/>
              </a:endParaRPr>
            </a:p>
          </p:txBody>
        </p:sp>
        <p:grpSp>
          <p:nvGrpSpPr>
            <p:cNvPr id="653" name="그룹 652"/>
            <p:cNvGrpSpPr/>
            <p:nvPr/>
          </p:nvGrpSpPr>
          <p:grpSpPr>
            <a:xfrm>
              <a:off x="661713" y="2552526"/>
              <a:ext cx="9476064" cy="5494226"/>
              <a:chOff x="337291" y="1247142"/>
              <a:chExt cx="9476064" cy="5494226"/>
            </a:xfrm>
          </p:grpSpPr>
          <p:cxnSp>
            <p:nvCxnSpPr>
              <p:cNvPr id="669" name="직선 연결선[R] 668"/>
              <p:cNvCxnSpPr/>
              <p:nvPr userDrawn="1"/>
            </p:nvCxnSpPr>
            <p:spPr>
              <a:xfrm>
                <a:off x="33729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0" name="직선 연결선[R] 669"/>
              <p:cNvCxnSpPr/>
              <p:nvPr userDrawn="1"/>
            </p:nvCxnSpPr>
            <p:spPr>
              <a:xfrm>
                <a:off x="73212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1" name="직선 연결선[R] 670"/>
              <p:cNvCxnSpPr/>
              <p:nvPr userDrawn="1"/>
            </p:nvCxnSpPr>
            <p:spPr>
              <a:xfrm>
                <a:off x="112696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2" name="직선 연결선[R] 671"/>
              <p:cNvCxnSpPr/>
              <p:nvPr userDrawn="1"/>
            </p:nvCxnSpPr>
            <p:spPr>
              <a:xfrm>
                <a:off x="152179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3" name="직선 연결선[R] 672"/>
              <p:cNvCxnSpPr/>
              <p:nvPr userDrawn="1"/>
            </p:nvCxnSpPr>
            <p:spPr>
              <a:xfrm>
                <a:off x="191663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4" name="직선 연결선[R] 673"/>
              <p:cNvCxnSpPr/>
              <p:nvPr userDrawn="1"/>
            </p:nvCxnSpPr>
            <p:spPr>
              <a:xfrm>
                <a:off x="231147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5" name="직선 연결선[R] 674"/>
              <p:cNvCxnSpPr/>
              <p:nvPr userDrawn="1"/>
            </p:nvCxnSpPr>
            <p:spPr>
              <a:xfrm>
                <a:off x="270630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6" name="직선 연결선[R] 675"/>
              <p:cNvCxnSpPr/>
              <p:nvPr userDrawn="1"/>
            </p:nvCxnSpPr>
            <p:spPr>
              <a:xfrm>
                <a:off x="310114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7" name="직선 연결선[R] 676"/>
              <p:cNvCxnSpPr/>
              <p:nvPr userDrawn="1"/>
            </p:nvCxnSpPr>
            <p:spPr>
              <a:xfrm>
                <a:off x="349597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8" name="직선 연결선[R] 677"/>
              <p:cNvCxnSpPr/>
              <p:nvPr userDrawn="1"/>
            </p:nvCxnSpPr>
            <p:spPr>
              <a:xfrm>
                <a:off x="389081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9" name="직선 연결선[R] 678"/>
              <p:cNvCxnSpPr/>
              <p:nvPr userDrawn="1"/>
            </p:nvCxnSpPr>
            <p:spPr>
              <a:xfrm>
                <a:off x="428565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0" name="직선 연결선[R] 679"/>
              <p:cNvCxnSpPr/>
              <p:nvPr userDrawn="1"/>
            </p:nvCxnSpPr>
            <p:spPr>
              <a:xfrm>
                <a:off x="468048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1" name="직선 연결선[R] 680"/>
              <p:cNvCxnSpPr/>
              <p:nvPr userDrawn="1"/>
            </p:nvCxnSpPr>
            <p:spPr>
              <a:xfrm>
                <a:off x="507532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2" name="직선 연결선[R] 681"/>
              <p:cNvCxnSpPr/>
              <p:nvPr userDrawn="1"/>
            </p:nvCxnSpPr>
            <p:spPr>
              <a:xfrm>
                <a:off x="547015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3" name="직선 연결선[R] 682"/>
              <p:cNvCxnSpPr/>
              <p:nvPr userDrawn="1"/>
            </p:nvCxnSpPr>
            <p:spPr>
              <a:xfrm>
                <a:off x="586499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4" name="직선 연결선[R] 683"/>
              <p:cNvCxnSpPr/>
              <p:nvPr userDrawn="1"/>
            </p:nvCxnSpPr>
            <p:spPr>
              <a:xfrm>
                <a:off x="625983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5" name="직선 연결선[R] 684"/>
              <p:cNvCxnSpPr/>
              <p:nvPr userDrawn="1"/>
            </p:nvCxnSpPr>
            <p:spPr>
              <a:xfrm>
                <a:off x="665466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6" name="직선 연결선[R] 685"/>
              <p:cNvCxnSpPr/>
              <p:nvPr userDrawn="1"/>
            </p:nvCxnSpPr>
            <p:spPr>
              <a:xfrm>
                <a:off x="704950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7" name="직선 연결선[R] 686"/>
              <p:cNvCxnSpPr/>
              <p:nvPr userDrawn="1"/>
            </p:nvCxnSpPr>
            <p:spPr>
              <a:xfrm>
                <a:off x="744433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8" name="직선 연결선[R] 687"/>
              <p:cNvCxnSpPr/>
              <p:nvPr userDrawn="1"/>
            </p:nvCxnSpPr>
            <p:spPr>
              <a:xfrm>
                <a:off x="862884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9" name="직선 연결선[R] 688"/>
              <p:cNvCxnSpPr/>
              <p:nvPr userDrawn="1"/>
            </p:nvCxnSpPr>
            <p:spPr>
              <a:xfrm>
                <a:off x="783917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0" name="직선 연결선[R] 689"/>
              <p:cNvCxnSpPr/>
              <p:nvPr userDrawn="1"/>
            </p:nvCxnSpPr>
            <p:spPr>
              <a:xfrm>
                <a:off x="823401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1" name="직선 연결선[R] 690"/>
              <p:cNvCxnSpPr/>
              <p:nvPr userDrawn="1"/>
            </p:nvCxnSpPr>
            <p:spPr>
              <a:xfrm>
                <a:off x="902368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2" name="직선 연결선[R] 691"/>
              <p:cNvCxnSpPr/>
              <p:nvPr userDrawn="1"/>
            </p:nvCxnSpPr>
            <p:spPr>
              <a:xfrm>
                <a:off x="941851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3" name="직선 연결선[R] 692"/>
              <p:cNvCxnSpPr/>
              <p:nvPr userDrawn="1"/>
            </p:nvCxnSpPr>
            <p:spPr>
              <a:xfrm>
                <a:off x="981335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4" name="그룹 653"/>
            <p:cNvGrpSpPr/>
            <p:nvPr/>
          </p:nvGrpSpPr>
          <p:grpSpPr>
            <a:xfrm>
              <a:off x="497773" y="2736783"/>
              <a:ext cx="9810955" cy="5132868"/>
              <a:chOff x="173351" y="1374755"/>
              <a:chExt cx="9810955" cy="5132868"/>
            </a:xfrm>
          </p:grpSpPr>
          <p:cxnSp>
            <p:nvCxnSpPr>
              <p:cNvPr id="655" name="직선 연결선[R] 654"/>
              <p:cNvCxnSpPr/>
              <p:nvPr userDrawn="1"/>
            </p:nvCxnSpPr>
            <p:spPr>
              <a:xfrm rot="16200000">
                <a:off x="5078829" y="1602145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6" name="직선 연결선[R] 655"/>
              <p:cNvCxnSpPr/>
              <p:nvPr userDrawn="1"/>
            </p:nvCxnSpPr>
            <p:spPr>
              <a:xfrm rot="16200000">
                <a:off x="5078829" y="1207309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7" name="직선 연결선[R] 656"/>
              <p:cNvCxnSpPr/>
              <p:nvPr userDrawn="1"/>
            </p:nvCxnSpPr>
            <p:spPr>
              <a:xfrm rot="16200000">
                <a:off x="5078829" y="812473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8" name="직선 연결선[R] 657"/>
              <p:cNvCxnSpPr/>
              <p:nvPr userDrawn="1"/>
            </p:nvCxnSpPr>
            <p:spPr>
              <a:xfrm rot="16200000">
                <a:off x="5078829" y="417637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9" name="직선 연결선[R] 658"/>
              <p:cNvCxnSpPr/>
              <p:nvPr userDrawn="1"/>
            </p:nvCxnSpPr>
            <p:spPr>
              <a:xfrm rot="16200000">
                <a:off x="5078829" y="22801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0" name="직선 연결선[R] 659"/>
              <p:cNvCxnSpPr/>
              <p:nvPr userDrawn="1"/>
            </p:nvCxnSpPr>
            <p:spPr>
              <a:xfrm rot="16200000">
                <a:off x="5078829" y="-372035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1" name="직선 연결선[R] 660"/>
              <p:cNvCxnSpPr/>
              <p:nvPr userDrawn="1"/>
            </p:nvCxnSpPr>
            <p:spPr>
              <a:xfrm rot="16200000">
                <a:off x="5078829" y="-766871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2" name="직선 연결선[R] 661"/>
              <p:cNvCxnSpPr/>
              <p:nvPr userDrawn="1"/>
            </p:nvCxnSpPr>
            <p:spPr>
              <a:xfrm rot="16200000">
                <a:off x="5078829" y="-1161707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3" name="직선 연결선[R] 662"/>
              <p:cNvCxnSpPr/>
              <p:nvPr userDrawn="1"/>
            </p:nvCxnSpPr>
            <p:spPr>
              <a:xfrm rot="16200000">
                <a:off x="5078829" y="-2346215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4" name="직선 연결선[R] 663"/>
              <p:cNvCxnSpPr/>
              <p:nvPr userDrawn="1"/>
            </p:nvCxnSpPr>
            <p:spPr>
              <a:xfrm rot="16200000">
                <a:off x="5078829" y="-1556543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5" name="직선 연결선[R] 664"/>
              <p:cNvCxnSpPr/>
              <p:nvPr userDrawn="1"/>
            </p:nvCxnSpPr>
            <p:spPr>
              <a:xfrm rot="16200000">
                <a:off x="5078829" y="-1951379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6" name="직선 연결선[R] 665"/>
              <p:cNvCxnSpPr/>
              <p:nvPr userDrawn="1"/>
            </p:nvCxnSpPr>
            <p:spPr>
              <a:xfrm rot="16200000">
                <a:off x="5078829" y="-2741051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7" name="직선 연결선[R] 666"/>
              <p:cNvCxnSpPr/>
              <p:nvPr userDrawn="1"/>
            </p:nvCxnSpPr>
            <p:spPr>
              <a:xfrm rot="16200000">
                <a:off x="5078829" y="-3135887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8" name="직선 연결선[R] 667"/>
              <p:cNvCxnSpPr/>
              <p:nvPr userDrawn="1"/>
            </p:nvCxnSpPr>
            <p:spPr>
              <a:xfrm rot="16200000">
                <a:off x="5078829" y="-3530723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94" name="그룹 693"/>
          <p:cNvGrpSpPr/>
          <p:nvPr/>
        </p:nvGrpSpPr>
        <p:grpSpPr>
          <a:xfrm>
            <a:off x="3324102" y="4023926"/>
            <a:ext cx="743932" cy="2144755"/>
            <a:chOff x="145057" y="656667"/>
            <a:chExt cx="1604402" cy="4373298"/>
          </a:xfrm>
        </p:grpSpPr>
        <p:sp>
          <p:nvSpPr>
            <p:cNvPr id="695" name="제목 2"/>
            <p:cNvSpPr txBox="1">
              <a:spLocks/>
            </p:cNvSpPr>
            <p:nvPr/>
          </p:nvSpPr>
          <p:spPr bwMode="auto">
            <a:xfrm>
              <a:off x="145057" y="656667"/>
              <a:ext cx="1593703" cy="43732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  <a:extLst/>
          </p:spPr>
          <p:txBody>
            <a:bodyPr lIns="180000" tIns="36000" rIns="0" bIns="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1">
                <a:lnSpc>
                  <a:spcPct val="200000"/>
                </a:lnSpc>
                <a:buClr>
                  <a:srgbClr val="336699"/>
                </a:buClr>
              </a:pPr>
              <a:endPara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696" name="제목 2"/>
            <p:cNvSpPr txBox="1">
              <a:spLocks/>
            </p:cNvSpPr>
            <p:nvPr/>
          </p:nvSpPr>
          <p:spPr bwMode="auto">
            <a:xfrm>
              <a:off x="145057" y="656667"/>
              <a:ext cx="1593702" cy="2800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lIns="7200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1">
                <a:buClr>
                  <a:srgbClr val="336699"/>
                </a:buClr>
              </a:pPr>
              <a:r>
                <a:rPr lang="ko-KR" altLang="en-US" sz="600" dirty="0">
                  <a:latin typeface="+mn-ea"/>
                  <a:ea typeface="+mn-ea"/>
                </a:rPr>
                <a:t>위젯 패널 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2</a:t>
              </a:r>
            </a:p>
          </p:txBody>
        </p:sp>
        <p:sp>
          <p:nvSpPr>
            <p:cNvPr id="697" name="제목 2"/>
            <p:cNvSpPr txBox="1">
              <a:spLocks/>
            </p:cNvSpPr>
            <p:nvPr/>
          </p:nvSpPr>
          <p:spPr bwMode="auto">
            <a:xfrm>
              <a:off x="155757" y="942492"/>
              <a:ext cx="1593702" cy="2264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  <a:extLst/>
          </p:spPr>
          <p:txBody>
            <a:bodyPr lIns="7200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ko-KR" altLang="en-US" sz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위젯 </a:t>
              </a:r>
              <a:r>
                <a:rPr lang="en-US" altLang="ko-KR" sz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A</a:t>
              </a:r>
            </a:p>
          </p:txBody>
        </p:sp>
        <p:sp>
          <p:nvSpPr>
            <p:cNvPr id="698" name="제목 2"/>
            <p:cNvSpPr txBox="1">
              <a:spLocks/>
            </p:cNvSpPr>
            <p:nvPr/>
          </p:nvSpPr>
          <p:spPr bwMode="auto">
            <a:xfrm>
              <a:off x="155756" y="1208135"/>
              <a:ext cx="1593703" cy="2264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  <a:extLst/>
          </p:spPr>
          <p:txBody>
            <a:bodyPr lIns="7200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ko-KR" altLang="en-US" sz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위젯  </a:t>
              </a:r>
              <a:r>
                <a:rPr lang="en-US" altLang="ko-KR" sz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B</a:t>
              </a:r>
            </a:p>
          </p:txBody>
        </p:sp>
        <p:sp>
          <p:nvSpPr>
            <p:cNvPr id="699" name="모서리가 둥근 직사각형 698"/>
            <p:cNvSpPr/>
            <p:nvPr/>
          </p:nvSpPr>
          <p:spPr>
            <a:xfrm>
              <a:off x="183909" y="4708856"/>
              <a:ext cx="1486769" cy="183844"/>
            </a:xfrm>
            <a:prstGeom prst="roundRect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u="sng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 Gothic" charset="-127"/>
                </a:rPr>
                <a:t>위젯 추가하기</a:t>
              </a:r>
              <a:endParaRPr kumimoji="1" lang="ko-KR" altLang="en-US" sz="11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718" name="그룹 717"/>
          <p:cNvGrpSpPr/>
          <p:nvPr/>
        </p:nvGrpSpPr>
        <p:grpSpPr>
          <a:xfrm>
            <a:off x="480867" y="4193435"/>
            <a:ext cx="2797534" cy="1938234"/>
            <a:chOff x="334449" y="948336"/>
            <a:chExt cx="3319672" cy="1690719"/>
          </a:xfrm>
        </p:grpSpPr>
        <p:sp>
          <p:nvSpPr>
            <p:cNvPr id="719" name="직사각형 718"/>
            <p:cNvSpPr/>
            <p:nvPr/>
          </p:nvSpPr>
          <p:spPr>
            <a:xfrm>
              <a:off x="334450" y="948336"/>
              <a:ext cx="1237614" cy="8144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200000"/>
                </a:lnSpc>
              </a:pP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위젯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1</a:t>
              </a:r>
              <a:endParaRPr lang="de-DE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720" name="직사각형 719"/>
            <p:cNvSpPr/>
            <p:nvPr/>
          </p:nvSpPr>
          <p:spPr>
            <a:xfrm>
              <a:off x="1638339" y="949812"/>
              <a:ext cx="2015782" cy="8144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200000"/>
                </a:lnSpc>
              </a:pP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위젯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2</a:t>
              </a:r>
              <a:endParaRPr lang="de-DE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721" name="직사각형 720"/>
            <p:cNvSpPr/>
            <p:nvPr/>
          </p:nvSpPr>
          <p:spPr>
            <a:xfrm>
              <a:off x="334449" y="1824580"/>
              <a:ext cx="1634224" cy="8144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200000"/>
                </a:lnSpc>
              </a:pP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위젯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3</a:t>
              </a:r>
              <a:endParaRPr lang="de-DE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722" name="직사각형 721"/>
            <p:cNvSpPr/>
            <p:nvPr/>
          </p:nvSpPr>
          <p:spPr>
            <a:xfrm>
              <a:off x="2033799" y="1824580"/>
              <a:ext cx="1619772" cy="8144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200000"/>
                </a:lnSpc>
              </a:pP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위젯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4</a:t>
              </a:r>
              <a:endParaRPr lang="de-DE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727" name="그룹 726"/>
          <p:cNvGrpSpPr/>
          <p:nvPr/>
        </p:nvGrpSpPr>
        <p:grpSpPr>
          <a:xfrm>
            <a:off x="4241482" y="4023926"/>
            <a:ext cx="3634480" cy="2144257"/>
            <a:chOff x="482533" y="2552526"/>
            <a:chExt cx="9826196" cy="5494226"/>
          </a:xfrm>
        </p:grpSpPr>
        <p:sp>
          <p:nvSpPr>
            <p:cNvPr id="728" name="직사각형 727"/>
            <p:cNvSpPr/>
            <p:nvPr/>
          </p:nvSpPr>
          <p:spPr>
            <a:xfrm>
              <a:off x="482533" y="2552526"/>
              <a:ext cx="9826196" cy="54942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600" dirty="0">
                <a:latin typeface="+mn-ea"/>
              </a:endParaRPr>
            </a:p>
          </p:txBody>
        </p:sp>
        <p:grpSp>
          <p:nvGrpSpPr>
            <p:cNvPr id="729" name="그룹 728"/>
            <p:cNvGrpSpPr/>
            <p:nvPr/>
          </p:nvGrpSpPr>
          <p:grpSpPr>
            <a:xfrm>
              <a:off x="661713" y="2552526"/>
              <a:ext cx="9476064" cy="5494226"/>
              <a:chOff x="337291" y="1247142"/>
              <a:chExt cx="9476064" cy="5494226"/>
            </a:xfrm>
          </p:grpSpPr>
          <p:cxnSp>
            <p:nvCxnSpPr>
              <p:cNvPr id="745" name="직선 연결선[R] 744"/>
              <p:cNvCxnSpPr/>
              <p:nvPr userDrawn="1"/>
            </p:nvCxnSpPr>
            <p:spPr>
              <a:xfrm>
                <a:off x="33729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6" name="직선 연결선[R] 745"/>
              <p:cNvCxnSpPr/>
              <p:nvPr userDrawn="1"/>
            </p:nvCxnSpPr>
            <p:spPr>
              <a:xfrm>
                <a:off x="73212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7" name="직선 연결선[R] 746"/>
              <p:cNvCxnSpPr/>
              <p:nvPr userDrawn="1"/>
            </p:nvCxnSpPr>
            <p:spPr>
              <a:xfrm>
                <a:off x="112696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8" name="직선 연결선[R] 747"/>
              <p:cNvCxnSpPr/>
              <p:nvPr userDrawn="1"/>
            </p:nvCxnSpPr>
            <p:spPr>
              <a:xfrm>
                <a:off x="152179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9" name="직선 연결선[R] 748"/>
              <p:cNvCxnSpPr/>
              <p:nvPr userDrawn="1"/>
            </p:nvCxnSpPr>
            <p:spPr>
              <a:xfrm>
                <a:off x="191663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0" name="직선 연결선[R] 749"/>
              <p:cNvCxnSpPr/>
              <p:nvPr userDrawn="1"/>
            </p:nvCxnSpPr>
            <p:spPr>
              <a:xfrm>
                <a:off x="231147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1" name="직선 연결선[R] 750"/>
              <p:cNvCxnSpPr/>
              <p:nvPr userDrawn="1"/>
            </p:nvCxnSpPr>
            <p:spPr>
              <a:xfrm>
                <a:off x="270630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2" name="직선 연결선[R] 751"/>
              <p:cNvCxnSpPr/>
              <p:nvPr userDrawn="1"/>
            </p:nvCxnSpPr>
            <p:spPr>
              <a:xfrm>
                <a:off x="310114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3" name="직선 연결선[R] 752"/>
              <p:cNvCxnSpPr/>
              <p:nvPr userDrawn="1"/>
            </p:nvCxnSpPr>
            <p:spPr>
              <a:xfrm>
                <a:off x="349597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4" name="직선 연결선[R] 753"/>
              <p:cNvCxnSpPr/>
              <p:nvPr userDrawn="1"/>
            </p:nvCxnSpPr>
            <p:spPr>
              <a:xfrm>
                <a:off x="389081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7" name="직선 연결선[R] 756"/>
              <p:cNvCxnSpPr/>
              <p:nvPr userDrawn="1"/>
            </p:nvCxnSpPr>
            <p:spPr>
              <a:xfrm>
                <a:off x="428565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8" name="직선 연결선[R] 787"/>
              <p:cNvCxnSpPr/>
              <p:nvPr userDrawn="1"/>
            </p:nvCxnSpPr>
            <p:spPr>
              <a:xfrm>
                <a:off x="468048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9" name="직선 연결선[R] 788"/>
              <p:cNvCxnSpPr/>
              <p:nvPr userDrawn="1"/>
            </p:nvCxnSpPr>
            <p:spPr>
              <a:xfrm>
                <a:off x="507532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0" name="직선 연결선[R] 789"/>
              <p:cNvCxnSpPr/>
              <p:nvPr userDrawn="1"/>
            </p:nvCxnSpPr>
            <p:spPr>
              <a:xfrm>
                <a:off x="547015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1" name="직선 연결선[R] 790"/>
              <p:cNvCxnSpPr/>
              <p:nvPr userDrawn="1"/>
            </p:nvCxnSpPr>
            <p:spPr>
              <a:xfrm>
                <a:off x="586499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2" name="직선 연결선[R] 791"/>
              <p:cNvCxnSpPr/>
              <p:nvPr userDrawn="1"/>
            </p:nvCxnSpPr>
            <p:spPr>
              <a:xfrm>
                <a:off x="625983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3" name="직선 연결선[R] 792"/>
              <p:cNvCxnSpPr/>
              <p:nvPr userDrawn="1"/>
            </p:nvCxnSpPr>
            <p:spPr>
              <a:xfrm>
                <a:off x="665466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4" name="직선 연결선[R] 793"/>
              <p:cNvCxnSpPr/>
              <p:nvPr userDrawn="1"/>
            </p:nvCxnSpPr>
            <p:spPr>
              <a:xfrm>
                <a:off x="704950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5" name="직선 연결선[R] 794"/>
              <p:cNvCxnSpPr/>
              <p:nvPr userDrawn="1"/>
            </p:nvCxnSpPr>
            <p:spPr>
              <a:xfrm>
                <a:off x="744433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6" name="직선 연결선[R] 795"/>
              <p:cNvCxnSpPr/>
              <p:nvPr userDrawn="1"/>
            </p:nvCxnSpPr>
            <p:spPr>
              <a:xfrm>
                <a:off x="862884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7" name="직선 연결선[R] 796"/>
              <p:cNvCxnSpPr/>
              <p:nvPr userDrawn="1"/>
            </p:nvCxnSpPr>
            <p:spPr>
              <a:xfrm>
                <a:off x="783917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8" name="직선 연결선[R] 797"/>
              <p:cNvCxnSpPr/>
              <p:nvPr userDrawn="1"/>
            </p:nvCxnSpPr>
            <p:spPr>
              <a:xfrm>
                <a:off x="823401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9" name="직선 연결선[R] 798"/>
              <p:cNvCxnSpPr/>
              <p:nvPr userDrawn="1"/>
            </p:nvCxnSpPr>
            <p:spPr>
              <a:xfrm>
                <a:off x="902368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2" name="직선 연결선[R] 821"/>
              <p:cNvCxnSpPr/>
              <p:nvPr userDrawn="1"/>
            </p:nvCxnSpPr>
            <p:spPr>
              <a:xfrm>
                <a:off x="941851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3" name="직선 연결선[R] 822"/>
              <p:cNvCxnSpPr/>
              <p:nvPr userDrawn="1"/>
            </p:nvCxnSpPr>
            <p:spPr>
              <a:xfrm>
                <a:off x="981335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0" name="그룹 729"/>
            <p:cNvGrpSpPr/>
            <p:nvPr/>
          </p:nvGrpSpPr>
          <p:grpSpPr>
            <a:xfrm>
              <a:off x="497773" y="2736783"/>
              <a:ext cx="9810955" cy="5132868"/>
              <a:chOff x="173351" y="1374755"/>
              <a:chExt cx="9810955" cy="5132868"/>
            </a:xfrm>
          </p:grpSpPr>
          <p:cxnSp>
            <p:nvCxnSpPr>
              <p:cNvPr id="731" name="직선 연결선[R] 730"/>
              <p:cNvCxnSpPr/>
              <p:nvPr userDrawn="1"/>
            </p:nvCxnSpPr>
            <p:spPr>
              <a:xfrm rot="16200000">
                <a:off x="5078829" y="1602145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2" name="직선 연결선[R] 731"/>
              <p:cNvCxnSpPr/>
              <p:nvPr userDrawn="1"/>
            </p:nvCxnSpPr>
            <p:spPr>
              <a:xfrm rot="16200000">
                <a:off x="5078829" y="1207309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3" name="직선 연결선[R] 732"/>
              <p:cNvCxnSpPr/>
              <p:nvPr userDrawn="1"/>
            </p:nvCxnSpPr>
            <p:spPr>
              <a:xfrm rot="16200000">
                <a:off x="5078829" y="812473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4" name="직선 연결선[R] 733"/>
              <p:cNvCxnSpPr/>
              <p:nvPr userDrawn="1"/>
            </p:nvCxnSpPr>
            <p:spPr>
              <a:xfrm rot="16200000">
                <a:off x="5078829" y="417637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5" name="직선 연결선[R] 734"/>
              <p:cNvCxnSpPr/>
              <p:nvPr userDrawn="1"/>
            </p:nvCxnSpPr>
            <p:spPr>
              <a:xfrm rot="16200000">
                <a:off x="5078829" y="22801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6" name="직선 연결선[R] 735"/>
              <p:cNvCxnSpPr/>
              <p:nvPr userDrawn="1"/>
            </p:nvCxnSpPr>
            <p:spPr>
              <a:xfrm rot="16200000">
                <a:off x="5078829" y="-372035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7" name="직선 연결선[R] 736"/>
              <p:cNvCxnSpPr/>
              <p:nvPr userDrawn="1"/>
            </p:nvCxnSpPr>
            <p:spPr>
              <a:xfrm rot="16200000">
                <a:off x="5078829" y="-766871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8" name="직선 연결선[R] 737"/>
              <p:cNvCxnSpPr/>
              <p:nvPr userDrawn="1"/>
            </p:nvCxnSpPr>
            <p:spPr>
              <a:xfrm rot="16200000">
                <a:off x="5078829" y="-1161707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9" name="직선 연결선[R] 738"/>
              <p:cNvCxnSpPr/>
              <p:nvPr userDrawn="1"/>
            </p:nvCxnSpPr>
            <p:spPr>
              <a:xfrm rot="16200000">
                <a:off x="5078829" y="-2346215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0" name="직선 연결선[R] 739"/>
              <p:cNvCxnSpPr/>
              <p:nvPr userDrawn="1"/>
            </p:nvCxnSpPr>
            <p:spPr>
              <a:xfrm rot="16200000">
                <a:off x="5078829" y="-1556543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1" name="직선 연결선[R] 740"/>
              <p:cNvCxnSpPr/>
              <p:nvPr userDrawn="1"/>
            </p:nvCxnSpPr>
            <p:spPr>
              <a:xfrm rot="16200000">
                <a:off x="5078829" y="-1951379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2" name="직선 연결선[R] 741"/>
              <p:cNvCxnSpPr/>
              <p:nvPr userDrawn="1"/>
            </p:nvCxnSpPr>
            <p:spPr>
              <a:xfrm rot="16200000">
                <a:off x="5078829" y="-2741051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3" name="직선 연결선[R] 742"/>
              <p:cNvCxnSpPr/>
              <p:nvPr userDrawn="1"/>
            </p:nvCxnSpPr>
            <p:spPr>
              <a:xfrm rot="16200000">
                <a:off x="5078829" y="-3135887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4" name="직선 연결선[R] 743"/>
              <p:cNvCxnSpPr/>
              <p:nvPr userDrawn="1"/>
            </p:nvCxnSpPr>
            <p:spPr>
              <a:xfrm rot="16200000">
                <a:off x="5078829" y="-3530723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24" name="그룹 823"/>
          <p:cNvGrpSpPr/>
          <p:nvPr/>
        </p:nvGrpSpPr>
        <p:grpSpPr>
          <a:xfrm>
            <a:off x="7150800" y="3991193"/>
            <a:ext cx="743932" cy="2173255"/>
            <a:chOff x="145057" y="656667"/>
            <a:chExt cx="1604402" cy="4373298"/>
          </a:xfrm>
        </p:grpSpPr>
        <p:sp>
          <p:nvSpPr>
            <p:cNvPr id="825" name="제목 2"/>
            <p:cNvSpPr txBox="1">
              <a:spLocks/>
            </p:cNvSpPr>
            <p:nvPr/>
          </p:nvSpPr>
          <p:spPr bwMode="auto">
            <a:xfrm>
              <a:off x="145057" y="656667"/>
              <a:ext cx="1593703" cy="43732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  <a:extLst/>
          </p:spPr>
          <p:txBody>
            <a:bodyPr lIns="180000" tIns="36000" rIns="0" bIns="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1">
                <a:lnSpc>
                  <a:spcPct val="200000"/>
                </a:lnSpc>
                <a:buClr>
                  <a:srgbClr val="336699"/>
                </a:buClr>
              </a:pPr>
              <a:endPara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838" name="제목 2"/>
            <p:cNvSpPr txBox="1">
              <a:spLocks/>
            </p:cNvSpPr>
            <p:nvPr/>
          </p:nvSpPr>
          <p:spPr bwMode="auto">
            <a:xfrm>
              <a:off x="145057" y="656667"/>
              <a:ext cx="1593702" cy="2800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/>
          </p:spPr>
          <p:txBody>
            <a:bodyPr lIns="7200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1">
                <a:buClr>
                  <a:srgbClr val="336699"/>
                </a:buClr>
              </a:pPr>
              <a:r>
                <a:rPr lang="ko-KR" altLang="en-US" sz="600" dirty="0">
                  <a:latin typeface="+mn-ea"/>
                  <a:ea typeface="+mn-ea"/>
                </a:rPr>
                <a:t>위젯 패널 </a:t>
              </a: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2</a:t>
              </a:r>
            </a:p>
          </p:txBody>
        </p:sp>
        <p:sp>
          <p:nvSpPr>
            <p:cNvPr id="840" name="제목 2"/>
            <p:cNvSpPr txBox="1">
              <a:spLocks/>
            </p:cNvSpPr>
            <p:nvPr/>
          </p:nvSpPr>
          <p:spPr bwMode="auto">
            <a:xfrm>
              <a:off x="155757" y="942492"/>
              <a:ext cx="1593702" cy="2264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  <a:extLst/>
          </p:spPr>
          <p:txBody>
            <a:bodyPr lIns="7200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ko-KR" altLang="en-US" sz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위젯 </a:t>
              </a:r>
              <a:r>
                <a:rPr lang="en-US" altLang="ko-KR" sz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A</a:t>
              </a:r>
            </a:p>
          </p:txBody>
        </p:sp>
        <p:sp>
          <p:nvSpPr>
            <p:cNvPr id="843" name="제목 2"/>
            <p:cNvSpPr txBox="1">
              <a:spLocks/>
            </p:cNvSpPr>
            <p:nvPr/>
          </p:nvSpPr>
          <p:spPr bwMode="auto">
            <a:xfrm>
              <a:off x="155756" y="1208135"/>
              <a:ext cx="1593703" cy="2264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  <a:extLst/>
          </p:spPr>
          <p:txBody>
            <a:bodyPr lIns="72000" tIns="0" rIns="0" bIns="0" anchor="ctr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ko-KR" altLang="en-US" sz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위젯  </a:t>
              </a:r>
              <a:r>
                <a:rPr lang="en-US" altLang="ko-KR" sz="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B</a:t>
              </a:r>
            </a:p>
          </p:txBody>
        </p:sp>
        <p:sp>
          <p:nvSpPr>
            <p:cNvPr id="844" name="모서리가 둥근 직사각형 843"/>
            <p:cNvSpPr/>
            <p:nvPr/>
          </p:nvSpPr>
          <p:spPr>
            <a:xfrm>
              <a:off x="183909" y="4708856"/>
              <a:ext cx="1486769" cy="183844"/>
            </a:xfrm>
            <a:prstGeom prst="roundRect">
              <a:avLst>
                <a:gd name="adj" fmla="val 1352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" u="sng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cs typeface="Nanum Gothic" charset="-127"/>
                </a:rPr>
                <a:t>위젯 추가하기</a:t>
              </a:r>
              <a:endParaRPr kumimoji="1" lang="ko-KR" altLang="en-US" sz="11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</p:grpSp>
      <p:pic>
        <p:nvPicPr>
          <p:cNvPr id="381" name="그림 38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" r="851" b="31155"/>
          <a:stretch/>
        </p:blipFill>
        <p:spPr>
          <a:xfrm>
            <a:off x="9452707" y="3988152"/>
            <a:ext cx="2218449" cy="831179"/>
          </a:xfrm>
          <a:prstGeom prst="rect">
            <a:avLst/>
          </a:prstGeom>
        </p:spPr>
      </p:pic>
      <p:sp>
        <p:nvSpPr>
          <p:cNvPr id="382" name="직사각형 381"/>
          <p:cNvSpPr/>
          <p:nvPr/>
        </p:nvSpPr>
        <p:spPr>
          <a:xfrm>
            <a:off x="9472708" y="4386018"/>
            <a:ext cx="1770399" cy="279878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pic>
        <p:nvPicPr>
          <p:cNvPr id="387" name="그림 38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4938" y="4426604"/>
            <a:ext cx="190712" cy="190712"/>
          </a:xfrm>
          <a:prstGeom prst="rect">
            <a:avLst/>
          </a:prstGeom>
        </p:spPr>
      </p:pic>
      <p:sp>
        <p:nvSpPr>
          <p:cNvPr id="427" name="직사각형 426"/>
          <p:cNvSpPr/>
          <p:nvPr/>
        </p:nvSpPr>
        <p:spPr>
          <a:xfrm>
            <a:off x="9406747" y="4634665"/>
            <a:ext cx="1944487" cy="184666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wrap="square">
            <a:spAutoFit/>
          </a:bodyPr>
          <a:lstStyle/>
          <a:p>
            <a:r>
              <a:rPr lang="en-US" altLang="ko-KR" sz="600" dirty="0">
                <a:solidFill>
                  <a:srgbClr val="FF0000"/>
                </a:solidFill>
                <a:latin typeface="+mn-ea"/>
                <a:cs typeface="Nanum Gothic" charset="-127"/>
              </a:rPr>
              <a:t>Click &amp; Hold</a:t>
            </a:r>
            <a:r>
              <a:rPr lang="ko-KR" altLang="en-US" sz="600" dirty="0">
                <a:solidFill>
                  <a:srgbClr val="FF0000"/>
                </a:solidFill>
                <a:latin typeface="+mn-ea"/>
                <a:cs typeface="Nanum Gothic" charset="-127"/>
              </a:rPr>
              <a:t> 영역</a:t>
            </a:r>
            <a:endParaRPr lang="en-US" altLang="ko-KR" sz="600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428" name="직사각형 427"/>
          <p:cNvSpPr/>
          <p:nvPr/>
        </p:nvSpPr>
        <p:spPr>
          <a:xfrm>
            <a:off x="9450375" y="5813795"/>
            <a:ext cx="1944487" cy="184666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wrap="square">
            <a:spAutoFit/>
          </a:bodyPr>
          <a:lstStyle/>
          <a:p>
            <a:r>
              <a:rPr lang="en-US" altLang="ko-KR" sz="600" dirty="0">
                <a:solidFill>
                  <a:srgbClr val="FF0000"/>
                </a:solidFill>
                <a:latin typeface="+mn-ea"/>
                <a:cs typeface="Nanum Gothic" charset="-127"/>
              </a:rPr>
              <a:t>Click &amp; Hold</a:t>
            </a:r>
            <a:r>
              <a:rPr lang="ko-KR" altLang="en-US" sz="600" dirty="0">
                <a:solidFill>
                  <a:srgbClr val="FF0000"/>
                </a:solidFill>
                <a:latin typeface="+mn-ea"/>
                <a:cs typeface="Nanum Gothic" charset="-127"/>
              </a:rPr>
              <a:t> 영역</a:t>
            </a:r>
            <a:endParaRPr lang="en-US" altLang="ko-KR" sz="600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pic>
        <p:nvPicPr>
          <p:cNvPr id="401" name="그림 40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861" y="1007967"/>
            <a:ext cx="1267808" cy="121386"/>
          </a:xfrm>
          <a:prstGeom prst="rect">
            <a:avLst/>
          </a:prstGeom>
        </p:spPr>
      </p:pic>
      <p:pic>
        <p:nvPicPr>
          <p:cNvPr id="402" name="그림 40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076" y="1007967"/>
            <a:ext cx="1267808" cy="121386"/>
          </a:xfrm>
          <a:prstGeom prst="rect">
            <a:avLst/>
          </a:prstGeom>
        </p:spPr>
      </p:pic>
      <p:pic>
        <p:nvPicPr>
          <p:cNvPr id="403" name="그림 40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428" y="1007967"/>
            <a:ext cx="1267808" cy="121386"/>
          </a:xfrm>
          <a:prstGeom prst="rect">
            <a:avLst/>
          </a:prstGeom>
        </p:spPr>
      </p:pic>
      <p:pic>
        <p:nvPicPr>
          <p:cNvPr id="404" name="그림 40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076" y="4050077"/>
            <a:ext cx="1267808" cy="121386"/>
          </a:xfrm>
          <a:prstGeom prst="rect">
            <a:avLst/>
          </a:prstGeom>
        </p:spPr>
      </p:pic>
      <p:pic>
        <p:nvPicPr>
          <p:cNvPr id="405" name="그림 40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868" y="4050077"/>
            <a:ext cx="1267808" cy="121386"/>
          </a:xfrm>
          <a:prstGeom prst="rect">
            <a:avLst/>
          </a:prstGeom>
        </p:spPr>
      </p:pic>
      <p:grpSp>
        <p:nvGrpSpPr>
          <p:cNvPr id="406" name="그룹 405"/>
          <p:cNvGrpSpPr/>
          <p:nvPr/>
        </p:nvGrpSpPr>
        <p:grpSpPr>
          <a:xfrm>
            <a:off x="4312755" y="4193435"/>
            <a:ext cx="2805398" cy="1902801"/>
            <a:chOff x="325117" y="948336"/>
            <a:chExt cx="3329004" cy="2055194"/>
          </a:xfrm>
        </p:grpSpPr>
        <p:sp>
          <p:nvSpPr>
            <p:cNvPr id="407" name="직사각형 406"/>
            <p:cNvSpPr/>
            <p:nvPr/>
          </p:nvSpPr>
          <p:spPr>
            <a:xfrm>
              <a:off x="334450" y="948336"/>
              <a:ext cx="1237614" cy="8144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200000"/>
                </a:lnSpc>
              </a:pP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위젯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1</a:t>
              </a:r>
              <a:endParaRPr lang="de-DE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408" name="직사각형 407"/>
            <p:cNvSpPr/>
            <p:nvPr/>
          </p:nvSpPr>
          <p:spPr>
            <a:xfrm>
              <a:off x="1638339" y="949812"/>
              <a:ext cx="2015782" cy="8144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200000"/>
                </a:lnSpc>
              </a:pP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위젯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2</a:t>
              </a:r>
              <a:endParaRPr lang="de-DE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409" name="직사각형 408"/>
            <p:cNvSpPr/>
            <p:nvPr/>
          </p:nvSpPr>
          <p:spPr>
            <a:xfrm>
              <a:off x="334449" y="1824580"/>
              <a:ext cx="1634224" cy="8144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200000"/>
                </a:lnSpc>
              </a:pP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위젯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3</a:t>
              </a:r>
              <a:endParaRPr lang="de-DE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410" name="직사각형 409"/>
            <p:cNvSpPr/>
            <p:nvPr/>
          </p:nvSpPr>
          <p:spPr>
            <a:xfrm>
              <a:off x="2033799" y="1824580"/>
              <a:ext cx="1619772" cy="81447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200000"/>
                </a:lnSpc>
              </a:pPr>
              <a:r>
                <a: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위젯</a:t>
              </a: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4</a:t>
              </a:r>
              <a:endParaRPr lang="de-DE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411" name="직사각형 410"/>
            <p:cNvSpPr/>
            <p:nvPr/>
          </p:nvSpPr>
          <p:spPr>
            <a:xfrm>
              <a:off x="325117" y="2663520"/>
              <a:ext cx="3328455" cy="34001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200000"/>
                </a:lnSpc>
              </a:pPr>
              <a:r>
                <a:rPr lang="ko-KR" altLang="en-US" sz="600">
                  <a:solidFill>
                    <a:srgbClr val="FF0000"/>
                  </a:solidFill>
                  <a:latin typeface="+mn-ea"/>
                </a:rPr>
                <a:t>위젯</a:t>
              </a:r>
              <a:r>
                <a:rPr lang="en-US" altLang="ko-KR" sz="600" dirty="0">
                  <a:solidFill>
                    <a:srgbClr val="FF0000"/>
                  </a:solidFill>
                  <a:latin typeface="+mn-ea"/>
                </a:rPr>
                <a:t> 5</a:t>
              </a:r>
              <a:endParaRPr lang="de-DE" altLang="ko-KR" sz="600" dirty="0">
                <a:solidFill>
                  <a:srgbClr val="FF0000"/>
                </a:solidFill>
                <a:latin typeface="+mn-ea"/>
              </a:endParaRPr>
            </a:p>
          </p:txBody>
        </p:sp>
      </p:grpSp>
      <p:sp>
        <p:nvSpPr>
          <p:cNvPr id="845" name="직사각형 844"/>
          <p:cNvSpPr/>
          <p:nvPr/>
        </p:nvSpPr>
        <p:spPr>
          <a:xfrm>
            <a:off x="4330513" y="5806650"/>
            <a:ext cx="2774586" cy="325019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100" dirty="0">
              <a:latin typeface="+mn-ea"/>
            </a:endParaRPr>
          </a:p>
        </p:txBody>
      </p:sp>
      <p:cxnSp>
        <p:nvCxnSpPr>
          <p:cNvPr id="876" name="꺾인 연결선[E] 875"/>
          <p:cNvCxnSpPr>
            <a:stCxn id="404" idx="2"/>
            <a:endCxn id="411" idx="1"/>
          </p:cNvCxnSpPr>
          <p:nvPr/>
        </p:nvCxnSpPr>
        <p:spPr>
          <a:xfrm rot="16200000" flipH="1">
            <a:off x="2589180" y="4215262"/>
            <a:ext cx="1767374" cy="1679775"/>
          </a:xfrm>
          <a:prstGeom prst="bentConnector2">
            <a:avLst/>
          </a:prstGeom>
          <a:ln>
            <a:solidFill>
              <a:srgbClr val="00B0F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9" name="모서리가 둥근 직사각형 402"/>
          <p:cNvSpPr/>
          <p:nvPr/>
        </p:nvSpPr>
        <p:spPr>
          <a:xfrm>
            <a:off x="5072319" y="5829808"/>
            <a:ext cx="986403" cy="202116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필터 추가</a:t>
            </a:r>
            <a:r>
              <a:rPr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/</a:t>
            </a:r>
            <a:r>
              <a:rPr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편집 팝업</a:t>
            </a:r>
          </a:p>
        </p:txBody>
      </p:sp>
      <p:sp>
        <p:nvSpPr>
          <p:cNvPr id="413" name="모서리가 둥근 직사각형 402"/>
          <p:cNvSpPr/>
          <p:nvPr/>
        </p:nvSpPr>
        <p:spPr>
          <a:xfrm>
            <a:off x="6420177" y="5873311"/>
            <a:ext cx="575544" cy="169888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위젯 추가 완료</a:t>
            </a:r>
          </a:p>
        </p:txBody>
      </p:sp>
      <p:sp>
        <p:nvSpPr>
          <p:cNvPr id="415" name="모서리가 둥근 직사각형 414"/>
          <p:cNvSpPr/>
          <p:nvPr/>
        </p:nvSpPr>
        <p:spPr>
          <a:xfrm>
            <a:off x="9360112" y="3789246"/>
            <a:ext cx="2474846" cy="112206"/>
          </a:xfrm>
          <a:prstGeom prst="roundRect">
            <a:avLst>
              <a:gd name="adj" fmla="val 135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위젯 </a:t>
            </a:r>
            <a:r>
              <a:rPr kumimoji="1" lang="ko-KR" altLang="en-US" sz="600" b="1">
                <a:solidFill>
                  <a:schemeClr val="tx1"/>
                </a:solidFill>
                <a:latin typeface="+mn-ea"/>
                <a:cs typeface="Nanum Gothic" charset="-127"/>
              </a:rPr>
              <a:t>패널에서 대시보드에 위젯 배치 인터렉션</a:t>
            </a:r>
            <a:endParaRPr kumimoji="1" lang="ko-KR" altLang="en-US" sz="14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pic>
        <p:nvPicPr>
          <p:cNvPr id="423" name="그림 4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35873" y="5550541"/>
            <a:ext cx="248349" cy="2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492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/>
          <p:cNvSpPr/>
          <p:nvPr/>
        </p:nvSpPr>
        <p:spPr>
          <a:xfrm>
            <a:off x="9821518" y="3903835"/>
            <a:ext cx="2212374" cy="470238"/>
          </a:xfrm>
          <a:prstGeom prst="rect">
            <a:avLst/>
          </a:prstGeom>
          <a:solidFill>
            <a:schemeClr val="bg1">
              <a:alpha val="7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762" lvl="1"/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데이터 소스 연결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expire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이후 해당 대시보드에 진입하면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pPr marL="174625" lvl="1" indent="-84138">
              <a:buFont typeface="Arial" charset="0"/>
              <a:buChar char="•"/>
            </a:pP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관리자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,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열람자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: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최근 설정된 필터 상태로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Re-Ingestion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후 대시보드 진입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cxnSp>
        <p:nvCxnSpPr>
          <p:cNvPr id="31" name="직선 연결선[R] 30"/>
          <p:cNvCxnSpPr/>
          <p:nvPr/>
        </p:nvCxnSpPr>
        <p:spPr>
          <a:xfrm>
            <a:off x="211925" y="5374222"/>
            <a:ext cx="1168858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연결선[R] 179"/>
          <p:cNvCxnSpPr/>
          <p:nvPr/>
        </p:nvCxnSpPr>
        <p:spPr>
          <a:xfrm>
            <a:off x="9145029" y="739037"/>
            <a:ext cx="0" cy="60471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화살표 연결선 148"/>
          <p:cNvCxnSpPr>
            <a:stCxn id="139" idx="3"/>
            <a:endCxn id="131" idx="1"/>
          </p:cNvCxnSpPr>
          <p:nvPr/>
        </p:nvCxnSpPr>
        <p:spPr>
          <a:xfrm flipV="1">
            <a:off x="4333548" y="5792188"/>
            <a:ext cx="5022269" cy="1465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화살표 연결선 145"/>
          <p:cNvCxnSpPr>
            <a:stCxn id="135" idx="3"/>
            <a:endCxn id="60" idx="1"/>
          </p:cNvCxnSpPr>
          <p:nvPr/>
        </p:nvCxnSpPr>
        <p:spPr>
          <a:xfrm flipV="1">
            <a:off x="4333548" y="1147050"/>
            <a:ext cx="2957516" cy="2015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>
                <a:latin typeface="+mn-ea"/>
                <a:ea typeface="+mn-ea"/>
              </a:rPr>
              <a:t>데이터 소스 연결 흐름 및 구조 </a:t>
            </a:r>
            <a:r>
              <a:rPr kumimoji="1" lang="en-US" altLang="ko-KR" dirty="0">
                <a:latin typeface="+mn-ea"/>
                <a:ea typeface="+mn-ea"/>
              </a:rPr>
              <a:t>/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kumimoji="1" lang="en-US" altLang="ko-KR" dirty="0">
                <a:latin typeface="+mn-ea"/>
                <a:ea typeface="+mn-ea"/>
              </a:rPr>
              <a:t>Essential filter, Recommendation filter and ingestion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ea typeface="+mn-ea"/>
                <a:cs typeface="Malgun Gothic" charset="-127"/>
              </a:rPr>
              <a:t>1.1 </a:t>
            </a:r>
            <a:r>
              <a:rPr kumimoji="1" lang="ko-KR" altLang="en-US" dirty="0">
                <a:latin typeface="+mn-ea"/>
                <a:ea typeface="+mn-ea"/>
              </a:rPr>
              <a:t>워크북 </a:t>
            </a:r>
            <a:r>
              <a:rPr kumimoji="1" lang="en-US" altLang="ko-KR" dirty="0">
                <a:latin typeface="+mn-ea"/>
                <a:ea typeface="+mn-ea"/>
              </a:rPr>
              <a:t>&amp; </a:t>
            </a:r>
            <a:r>
              <a:rPr kumimoji="1" lang="ko-KR" altLang="en-US" dirty="0">
                <a:latin typeface="+mn-ea"/>
                <a:ea typeface="+mn-ea"/>
              </a:rPr>
              <a:t>대시보드 생성 </a:t>
            </a:r>
            <a:r>
              <a:rPr kumimoji="1" lang="en-US" altLang="ko-KR" b="1" dirty="0">
                <a:latin typeface="+mn-ea"/>
                <a:ea typeface="+mn-ea"/>
              </a:rPr>
              <a:t>&gt;</a:t>
            </a:r>
            <a:r>
              <a:rPr kumimoji="1" lang="ko-KR" altLang="en-US" b="1" dirty="0">
                <a:latin typeface="+mn-ea"/>
                <a:ea typeface="+mn-ea"/>
              </a:rPr>
              <a:t> 시나리오 및 기본 정책</a:t>
            </a:r>
            <a:r>
              <a:rPr kumimoji="1" lang="en-US" altLang="ko-KR" b="1" dirty="0">
                <a:latin typeface="+mn-ea"/>
                <a:ea typeface="+mn-ea"/>
              </a:rPr>
              <a:t>(2)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latin typeface="+mn-ea"/>
                <a:ea typeface="+mn-ea"/>
              </a:rPr>
              <a:pPr/>
              <a:t>5</a:t>
            </a:fld>
            <a:endParaRPr lang="ko-KR" altLang="en-US">
              <a:latin typeface="+mn-ea"/>
              <a:ea typeface="+mn-ea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218122" y="988331"/>
            <a:ext cx="1000125" cy="3214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데이터소스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pPr algn="ctr"/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단계별 설정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147814" y="727705"/>
            <a:ext cx="1365327" cy="26062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kumimoji="1" lang="en-US" altLang="ko-KR" sz="700" b="1" dirty="0">
                <a:solidFill>
                  <a:schemeClr val="tx1"/>
                </a:solidFill>
                <a:latin typeface="+mn-ea"/>
                <a:cs typeface="Nanum Gothic" charset="-127"/>
              </a:rPr>
              <a:t>Linked </a:t>
            </a:r>
            <a:r>
              <a:rPr kumimoji="1" lang="en-US" altLang="ko-KR" sz="700" b="1" dirty="0" err="1">
                <a:solidFill>
                  <a:schemeClr val="tx1"/>
                </a:solidFill>
                <a:latin typeface="+mn-ea"/>
                <a:cs typeface="Nanum Gothic" charset="-127"/>
              </a:rPr>
              <a:t>datasource</a:t>
            </a:r>
            <a:r>
              <a:rPr kumimoji="1" lang="en-US" altLang="ko-KR" sz="700" b="1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ko-KR" altLang="en-US" sz="700" b="1" dirty="0">
                <a:solidFill>
                  <a:schemeClr val="tx1"/>
                </a:solidFill>
                <a:latin typeface="+mn-ea"/>
                <a:cs typeface="Nanum Gothic" charset="-127"/>
              </a:rPr>
              <a:t>생성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218122" y="5634848"/>
            <a:ext cx="1000125" cy="3214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데이터소스 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pPr algn="ctr"/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단계별 설정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47814" y="5374222"/>
            <a:ext cx="1811489" cy="26062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kumimoji="1" lang="en-US" altLang="ko-KR" sz="700" b="1" dirty="0">
                <a:solidFill>
                  <a:schemeClr val="tx1"/>
                </a:solidFill>
                <a:latin typeface="+mn-ea"/>
                <a:cs typeface="Nanum Gothic" charset="-127"/>
              </a:rPr>
              <a:t>Ingested </a:t>
            </a:r>
            <a:r>
              <a:rPr kumimoji="1" lang="en-US" altLang="ko-KR" sz="700" b="1" dirty="0" err="1">
                <a:solidFill>
                  <a:schemeClr val="tx1"/>
                </a:solidFill>
                <a:latin typeface="+mn-ea"/>
                <a:cs typeface="Nanum Gothic" charset="-127"/>
              </a:rPr>
              <a:t>datasource</a:t>
            </a:r>
            <a:r>
              <a:rPr kumimoji="1" lang="ko-KR" altLang="en-US" sz="700" b="1" dirty="0">
                <a:solidFill>
                  <a:schemeClr val="tx1"/>
                </a:solidFill>
                <a:latin typeface="+mn-ea"/>
                <a:cs typeface="Nanum Gothic" charset="-127"/>
              </a:rPr>
              <a:t> 생성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218121" y="1313851"/>
            <a:ext cx="2176429" cy="123065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kumimoji="1" lang="en-US" altLang="ko-KR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[</a:t>
            </a:r>
            <a:r>
              <a:rPr kumimoji="1" lang="ko-KR" altLang="en-US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참고</a:t>
            </a:r>
            <a:r>
              <a:rPr kumimoji="1" lang="en-US" altLang="ko-KR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kumimoji="1" lang="ko-KR" altLang="en-US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데이터소스에서 설정하는 주요 항목</a:t>
            </a:r>
            <a:endParaRPr kumimoji="1" lang="en-US" altLang="ko-KR" sz="600" b="1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b="1" dirty="0">
                <a:solidFill>
                  <a:srgbClr val="FF0000"/>
                </a:solidFill>
                <a:latin typeface="+mn-ea"/>
                <a:cs typeface="Nanum Gothic" charset="-127"/>
              </a:rPr>
              <a:t>1.</a:t>
            </a:r>
            <a:r>
              <a:rPr kumimoji="1" lang="ko-KR" altLang="en-US" sz="600" b="1" dirty="0">
                <a:solidFill>
                  <a:srgbClr val="FF0000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b="1" dirty="0">
                <a:solidFill>
                  <a:srgbClr val="FF0000"/>
                </a:solidFill>
                <a:latin typeface="+mn-ea"/>
                <a:cs typeface="Nanum Gothic" charset="-127"/>
              </a:rPr>
              <a:t>Expiration time interval</a:t>
            </a:r>
            <a:r>
              <a:rPr kumimoji="1" lang="ko-KR" altLang="en-US" sz="600" b="1" dirty="0">
                <a:solidFill>
                  <a:srgbClr val="FF0000"/>
                </a:solidFill>
                <a:latin typeface="+mn-ea"/>
                <a:cs typeface="Nanum Gothic" charset="-127"/>
              </a:rPr>
              <a:t> </a:t>
            </a:r>
            <a:endParaRPr kumimoji="1" lang="en-US" altLang="ko-KR" sz="600" b="1" dirty="0">
              <a:solidFill>
                <a:srgbClr val="FF0000"/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2.</a:t>
            </a:r>
            <a:r>
              <a:rPr kumimoji="1" lang="ko-KR" altLang="en-US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essential filter</a:t>
            </a:r>
            <a:r>
              <a:rPr kumimoji="1" lang="ko-KR" altLang="en-US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가 </a:t>
            </a:r>
            <a:r>
              <a:rPr kumimoji="1" lang="en-US" altLang="ko-KR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1</a:t>
            </a:r>
            <a:r>
              <a:rPr kumimoji="1" lang="ko-KR" altLang="en-US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개 이상 사용할 경우</a:t>
            </a:r>
            <a:endParaRPr kumimoji="1" lang="en-US" altLang="ko-KR" sz="600" b="1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pPr marL="180975" lvl="1" indent="-90488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essential filter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컬럼 선정 및 순서 설정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pPr marL="180975" indent="-90488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essential filter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각 컬럼별 상세 설정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pPr marL="273050" lvl="2" indent="-92075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값 선택 범위 사용 여부 설정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291064" y="986316"/>
            <a:ext cx="1149370" cy="321468"/>
          </a:xfrm>
          <a:prstGeom prst="rect">
            <a:avLst/>
          </a:prstGeom>
          <a:solidFill>
            <a:srgbClr val="7F7F7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임시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 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데이터소스</a:t>
            </a:r>
            <a:endParaRPr kumimoji="1" lang="en-US" altLang="ko-KR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18121" y="5956316"/>
            <a:ext cx="2176429" cy="123065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kumimoji="1" lang="en-US" altLang="ko-KR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[</a:t>
            </a:r>
            <a:r>
              <a:rPr kumimoji="1" lang="ko-KR" altLang="en-US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참고</a:t>
            </a:r>
            <a:r>
              <a:rPr kumimoji="1" lang="en-US" altLang="ko-KR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kumimoji="1" lang="ko-KR" altLang="en-US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데이터소스에서 설정하는 주요 항목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pPr marL="92075" indent="-92075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Recommendation filter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컬럼 선정 및 순서 설정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pPr marL="92075" indent="-92075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Recommendation filter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각 컬럼별 상세 설정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pPr marL="177800" lvl="1" indent="-93663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값 선택 범위 사용 여부 설정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1959303" y="5646112"/>
            <a:ext cx="1149370" cy="321468"/>
          </a:xfrm>
          <a:prstGeom prst="rect">
            <a:avLst/>
          </a:prstGeom>
          <a:solidFill>
            <a:srgbClr val="7F7F7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Ingested 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데이터소스</a:t>
            </a:r>
            <a:endParaRPr kumimoji="1" lang="en-US" altLang="ko-KR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 flipH="1">
            <a:off x="8253110" y="1008729"/>
            <a:ext cx="154707" cy="93956"/>
            <a:chOff x="5961583" y="1132411"/>
            <a:chExt cx="336237" cy="204202"/>
          </a:xfrm>
        </p:grpSpPr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1583" y="1160826"/>
              <a:ext cx="175787" cy="175787"/>
            </a:xfrm>
            <a:prstGeom prst="rect">
              <a:avLst/>
            </a:prstGeom>
          </p:spPr>
        </p:pic>
        <p:pic>
          <p:nvPicPr>
            <p:cNvPr id="95" name="그림 94"/>
            <p:cNvPicPr>
              <a:picLocks noChangeAspect="1"/>
            </p:cNvPicPr>
            <p:nvPr/>
          </p:nvPicPr>
          <p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2033" y="1160826"/>
              <a:ext cx="175787" cy="175787"/>
            </a:xfrm>
            <a:prstGeom prst="rect">
              <a:avLst/>
            </a:prstGeom>
          </p:spPr>
        </p:pic>
        <p:pic>
          <p:nvPicPr>
            <p:cNvPr id="102" name="그림 101"/>
            <p:cNvPicPr>
              <a:picLocks noChangeAspect="1"/>
            </p:cNvPicPr>
            <p:nvPr/>
          </p:nvPicPr>
          <p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1384" y="1132411"/>
              <a:ext cx="175787" cy="175787"/>
            </a:xfrm>
            <a:prstGeom prst="rect">
              <a:avLst/>
            </a:prstGeom>
          </p:spPr>
        </p:pic>
      </p:grpSp>
      <p:sp>
        <p:nvSpPr>
          <p:cNvPr id="106" name="직사각형 105"/>
          <p:cNvSpPr/>
          <p:nvPr/>
        </p:nvSpPr>
        <p:spPr>
          <a:xfrm>
            <a:off x="4365503" y="956208"/>
            <a:ext cx="1248536" cy="20591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A. essential filter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사용 안함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4365502" y="1731249"/>
            <a:ext cx="1341523" cy="20591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B. essential filter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1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개 이상 사용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7179388" y="1303895"/>
            <a:ext cx="2176429" cy="21771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92075" indent="-92075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모든 사용자가 동일 데이터 소스 사용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7291064" y="1947159"/>
            <a:ext cx="1149370" cy="321468"/>
          </a:xfrm>
          <a:prstGeom prst="rect">
            <a:avLst/>
          </a:prstGeom>
          <a:solidFill>
            <a:srgbClr val="7F7F7F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임시 데이터소스</a:t>
            </a:r>
            <a:endParaRPr kumimoji="1" lang="en-US" altLang="ko-KR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7541585" y="2577472"/>
            <a:ext cx="1149370" cy="321468"/>
            <a:chOff x="3972190" y="2700790"/>
            <a:chExt cx="1149370" cy="321468"/>
          </a:xfrm>
        </p:grpSpPr>
        <p:sp>
          <p:nvSpPr>
            <p:cNvPr id="75" name="직사각형 74"/>
            <p:cNvSpPr/>
            <p:nvPr/>
          </p:nvSpPr>
          <p:spPr>
            <a:xfrm>
              <a:off x="3972190" y="2700790"/>
              <a:ext cx="1149370" cy="321468"/>
            </a:xfrm>
            <a:prstGeom prst="rect">
              <a:avLst/>
            </a:prstGeom>
            <a:solidFill>
              <a:srgbClr val="7F7F7F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임시 데이터소스</a:t>
              </a:r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 1</a:t>
              </a: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4967620" y="2726220"/>
              <a:ext cx="121323" cy="80882"/>
              <a:chOff x="4717099" y="2463778"/>
              <a:chExt cx="121323" cy="80882"/>
            </a:xfrm>
          </p:grpSpPr>
          <p:pic>
            <p:nvPicPr>
              <p:cNvPr id="116" name="그림 115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757540" y="2463778"/>
                <a:ext cx="80882" cy="80882"/>
              </a:xfrm>
              <a:prstGeom prst="rect">
                <a:avLst/>
              </a:prstGeom>
            </p:spPr>
          </p:pic>
          <p:pic>
            <p:nvPicPr>
              <p:cNvPr id="125" name="그림 124"/>
              <p:cNvPicPr>
                <a:picLocks noChangeAspect="1"/>
              </p:cNvPicPr>
              <p:nvPr/>
            </p:nvPicPr>
            <p:blipFill>
              <a:blip r:embed="rId2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717099" y="2463778"/>
                <a:ext cx="80882" cy="80882"/>
              </a:xfrm>
              <a:prstGeom prst="rect">
                <a:avLst/>
              </a:prstGeom>
            </p:spPr>
          </p:pic>
        </p:grpSp>
      </p:grpSp>
      <p:grpSp>
        <p:nvGrpSpPr>
          <p:cNvPr id="126" name="그룹 125"/>
          <p:cNvGrpSpPr/>
          <p:nvPr/>
        </p:nvGrpSpPr>
        <p:grpSpPr>
          <a:xfrm>
            <a:off x="8286494" y="1970529"/>
            <a:ext cx="121323" cy="80882"/>
            <a:chOff x="4717099" y="2463778"/>
            <a:chExt cx="121323" cy="80882"/>
          </a:xfrm>
        </p:grpSpPr>
        <p:pic>
          <p:nvPicPr>
            <p:cNvPr id="127" name="그림 126"/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57540" y="2463778"/>
              <a:ext cx="80882" cy="80882"/>
            </a:xfrm>
            <a:prstGeom prst="rect">
              <a:avLst/>
            </a:prstGeom>
          </p:spPr>
        </p:pic>
        <p:pic>
          <p:nvPicPr>
            <p:cNvPr id="128" name="그림 127"/>
            <p:cNvPicPr>
              <a:picLocks noChangeAspect="1"/>
            </p:cNvPicPr>
            <p:nvPr/>
          </p:nvPicPr>
          <p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17099" y="2463778"/>
              <a:ext cx="80882" cy="80882"/>
            </a:xfrm>
            <a:prstGeom prst="rect">
              <a:avLst/>
            </a:prstGeom>
          </p:spPr>
        </p:pic>
      </p:grpSp>
      <p:cxnSp>
        <p:nvCxnSpPr>
          <p:cNvPr id="29" name="꺾인 연결선[E] 28"/>
          <p:cNvCxnSpPr>
            <a:endCxn id="75" idx="1"/>
          </p:cNvCxnSpPr>
          <p:nvPr/>
        </p:nvCxnSpPr>
        <p:spPr>
          <a:xfrm rot="16200000" flipH="1">
            <a:off x="7226174" y="2422794"/>
            <a:ext cx="469579" cy="161244"/>
          </a:xfrm>
          <a:prstGeom prst="bentConnector2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직사각형 133"/>
          <p:cNvSpPr/>
          <p:nvPr/>
        </p:nvSpPr>
        <p:spPr>
          <a:xfrm>
            <a:off x="7342050" y="2339353"/>
            <a:ext cx="2479468" cy="21771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최초 대시보드 생성 이후 또는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expiration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이후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essential filter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를 재설정하면 새로운 데이터 소스가 생성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(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파생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) 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됨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cxnSp>
        <p:nvCxnSpPr>
          <p:cNvPr id="136" name="직선 화살표 연결선 135"/>
          <p:cNvCxnSpPr>
            <a:stCxn id="60" idx="3"/>
            <a:endCxn id="137" idx="1"/>
          </p:cNvCxnSpPr>
          <p:nvPr/>
        </p:nvCxnSpPr>
        <p:spPr>
          <a:xfrm>
            <a:off x="8440434" y="1147050"/>
            <a:ext cx="906890" cy="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/>
          <p:cNvSpPr/>
          <p:nvPr/>
        </p:nvSpPr>
        <p:spPr>
          <a:xfrm>
            <a:off x="9347324" y="986317"/>
            <a:ext cx="1000125" cy="3214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대시보드</a:t>
            </a:r>
            <a:endParaRPr kumimoji="1" lang="en-US" altLang="ko-KR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9347322" y="2574012"/>
            <a:ext cx="1000125" cy="3214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대시보드</a:t>
            </a:r>
            <a:endParaRPr kumimoji="1" lang="en-US" altLang="ko-KR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cxnSp>
        <p:nvCxnSpPr>
          <p:cNvPr id="67" name="직선 화살표 연결선 66"/>
          <p:cNvCxnSpPr>
            <a:stCxn id="75" idx="3"/>
            <a:endCxn id="45" idx="1"/>
          </p:cNvCxnSpPr>
          <p:nvPr/>
        </p:nvCxnSpPr>
        <p:spPr>
          <a:xfrm flipV="1">
            <a:off x="8690955" y="2734746"/>
            <a:ext cx="656367" cy="346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/>
          <p:cNvSpPr/>
          <p:nvPr/>
        </p:nvSpPr>
        <p:spPr>
          <a:xfrm>
            <a:off x="10117207" y="3024465"/>
            <a:ext cx="2097042" cy="40477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6350" lvl="1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essential filter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가 재설정되면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,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value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선택 값이 동일한 </a:t>
            </a:r>
            <a:r>
              <a:rPr kumimoji="1" lang="ko-KR" altLang="en-US" sz="600" u="sng" dirty="0">
                <a:solidFill>
                  <a:schemeClr val="tx1"/>
                </a:solidFill>
                <a:latin typeface="+mn-ea"/>
                <a:cs typeface="Nanum Gothic" charset="-127"/>
              </a:rPr>
              <a:t>임시 데이터 소스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가 있는지 체크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pPr marL="179388" lvl="2" indent="-73025">
              <a:buFont typeface="Arial" charset="0"/>
              <a:buChar char="•"/>
            </a:pP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있을 경우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,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해당 임시 데이터 소스를 연결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.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즉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,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essential filter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value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선택 값이 동일한 사용자들끼리 동일 데이터 소스를 사용하게 됨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pPr marL="179388" lvl="2" indent="-73025">
              <a:buFont typeface="Arial" charset="0"/>
              <a:buChar char="•"/>
            </a:pPr>
            <a:r>
              <a:rPr kumimoji="1" lang="ko-KR" altLang="en-US" sz="600" u="sng" dirty="0">
                <a:solidFill>
                  <a:schemeClr val="tx1"/>
                </a:solidFill>
                <a:latin typeface="+mn-ea"/>
                <a:cs typeface="Nanum Gothic" charset="-127"/>
              </a:rPr>
              <a:t>없을 경우</a:t>
            </a:r>
            <a:r>
              <a:rPr kumimoji="1" lang="en-US" altLang="ko-KR" sz="600" u="sng" dirty="0">
                <a:solidFill>
                  <a:schemeClr val="tx1"/>
                </a:solidFill>
                <a:latin typeface="+mn-ea"/>
                <a:cs typeface="Nanum Gothic" charset="-127"/>
              </a:rPr>
              <a:t>,</a:t>
            </a:r>
            <a:r>
              <a:rPr kumimoji="1" lang="ko-KR" altLang="en-US" sz="600" u="sng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아래와 같은 네이밍 규칙을 적용하여 새로운 임시 데이터 소스를 생성</a:t>
            </a:r>
            <a:endParaRPr kumimoji="1" lang="en-US" altLang="ko-KR" sz="600" dirty="0">
              <a:solidFill>
                <a:srgbClr val="FF0000"/>
              </a:solidFill>
              <a:latin typeface="+mn-ea"/>
              <a:cs typeface="Nanum Gothic" charset="-127"/>
            </a:endParaRPr>
          </a:p>
          <a:p>
            <a:pPr marL="269875" lvl="3" indent="-73025">
              <a:buFont typeface="Arial" charset="0"/>
              <a:buChar char="•"/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(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데이터소스명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_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필수필터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value)</a:t>
            </a:r>
          </a:p>
          <a:p>
            <a:pPr marL="1009650" lvl="3" indent="-88900">
              <a:buFont typeface="Arial" charset="0"/>
              <a:buChar char="•"/>
            </a:pP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7887265" y="3443859"/>
            <a:ext cx="1149370" cy="321468"/>
            <a:chOff x="3972190" y="3567177"/>
            <a:chExt cx="1149370" cy="321468"/>
          </a:xfrm>
        </p:grpSpPr>
        <p:sp>
          <p:nvSpPr>
            <p:cNvPr id="83" name="직사각형 82"/>
            <p:cNvSpPr/>
            <p:nvPr/>
          </p:nvSpPr>
          <p:spPr>
            <a:xfrm>
              <a:off x="3972190" y="3567177"/>
              <a:ext cx="1149370" cy="321468"/>
            </a:xfrm>
            <a:prstGeom prst="rect">
              <a:avLst/>
            </a:prstGeom>
            <a:solidFill>
              <a:srgbClr val="7F7F7F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임시 데이터소스 </a:t>
              </a:r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n</a:t>
              </a:r>
            </a:p>
          </p:txBody>
        </p:sp>
        <p:grpSp>
          <p:nvGrpSpPr>
            <p:cNvPr id="84" name="그룹 83"/>
            <p:cNvGrpSpPr/>
            <p:nvPr/>
          </p:nvGrpSpPr>
          <p:grpSpPr>
            <a:xfrm>
              <a:off x="4967620" y="3592607"/>
              <a:ext cx="121323" cy="80882"/>
              <a:chOff x="4717099" y="2463778"/>
              <a:chExt cx="121323" cy="80882"/>
            </a:xfrm>
          </p:grpSpPr>
          <p:pic>
            <p:nvPicPr>
              <p:cNvPr id="85" name="그림 84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757540" y="2463778"/>
                <a:ext cx="80882" cy="80882"/>
              </a:xfrm>
              <a:prstGeom prst="rect">
                <a:avLst/>
              </a:prstGeom>
            </p:spPr>
          </p:pic>
          <p:pic>
            <p:nvPicPr>
              <p:cNvPr id="86" name="그림 85"/>
              <p:cNvPicPr>
                <a:picLocks noChangeAspect="1"/>
              </p:cNvPicPr>
              <p:nvPr/>
            </p:nvPicPr>
            <p:blipFill>
              <a:blip r:embed="rId2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717099" y="2463778"/>
                <a:ext cx="80882" cy="80882"/>
              </a:xfrm>
              <a:prstGeom prst="rect">
                <a:avLst/>
              </a:prstGeom>
            </p:spPr>
          </p:pic>
        </p:grpSp>
      </p:grpSp>
      <p:sp>
        <p:nvSpPr>
          <p:cNvPr id="89" name="직사각형 88"/>
          <p:cNvSpPr/>
          <p:nvPr/>
        </p:nvSpPr>
        <p:spPr>
          <a:xfrm rot="5400000">
            <a:off x="8183869" y="2875085"/>
            <a:ext cx="318750" cy="21771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kumimoji="1" lang="en-US" altLang="ko-KR" sz="600">
                <a:solidFill>
                  <a:schemeClr val="tx1"/>
                </a:solidFill>
                <a:latin typeface="+mn-ea"/>
                <a:cs typeface="Nanum Gothic" charset="-127"/>
              </a:rPr>
              <a:t>...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90" name="직사각형 89"/>
          <p:cNvSpPr/>
          <p:nvPr/>
        </p:nvSpPr>
        <p:spPr>
          <a:xfrm rot="5400000">
            <a:off x="8334220" y="3312322"/>
            <a:ext cx="318750" cy="21771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kumimoji="1" lang="en-US" altLang="ko-KR" sz="600">
                <a:solidFill>
                  <a:schemeClr val="tx1"/>
                </a:solidFill>
                <a:latin typeface="+mn-ea"/>
                <a:cs typeface="Nanum Gothic" charset="-127"/>
              </a:rPr>
              <a:t>...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grpSp>
        <p:nvGrpSpPr>
          <p:cNvPr id="94" name="그룹 93"/>
          <p:cNvGrpSpPr/>
          <p:nvPr/>
        </p:nvGrpSpPr>
        <p:grpSpPr>
          <a:xfrm>
            <a:off x="7748201" y="3001182"/>
            <a:ext cx="1149370" cy="321468"/>
            <a:chOff x="3972190" y="2700790"/>
            <a:chExt cx="1149370" cy="321468"/>
          </a:xfrm>
        </p:grpSpPr>
        <p:sp>
          <p:nvSpPr>
            <p:cNvPr id="96" name="직사각형 95"/>
            <p:cNvSpPr/>
            <p:nvPr/>
          </p:nvSpPr>
          <p:spPr>
            <a:xfrm>
              <a:off x="3972190" y="2700790"/>
              <a:ext cx="1149370" cy="321468"/>
            </a:xfrm>
            <a:prstGeom prst="rect">
              <a:avLst/>
            </a:prstGeom>
            <a:solidFill>
              <a:srgbClr val="7F7F7F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임시 데이터소스</a:t>
              </a:r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 2</a:t>
              </a:r>
            </a:p>
          </p:txBody>
        </p:sp>
        <p:grpSp>
          <p:nvGrpSpPr>
            <p:cNvPr id="97" name="그룹 96"/>
            <p:cNvGrpSpPr/>
            <p:nvPr/>
          </p:nvGrpSpPr>
          <p:grpSpPr>
            <a:xfrm>
              <a:off x="4967620" y="2726220"/>
              <a:ext cx="121323" cy="80882"/>
              <a:chOff x="4717099" y="2463778"/>
              <a:chExt cx="121323" cy="80882"/>
            </a:xfrm>
          </p:grpSpPr>
          <p:pic>
            <p:nvPicPr>
              <p:cNvPr id="98" name="그림 97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757540" y="2463778"/>
                <a:ext cx="80882" cy="80882"/>
              </a:xfrm>
              <a:prstGeom prst="rect">
                <a:avLst/>
              </a:prstGeom>
            </p:spPr>
          </p:pic>
          <p:pic>
            <p:nvPicPr>
              <p:cNvPr id="99" name="그림 98"/>
              <p:cNvPicPr>
                <a:picLocks noChangeAspect="1"/>
              </p:cNvPicPr>
              <p:nvPr/>
            </p:nvPicPr>
            <p:blipFill>
              <a:blip r:embed="rId2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717099" y="2463778"/>
                <a:ext cx="80882" cy="80882"/>
              </a:xfrm>
              <a:prstGeom prst="rect">
                <a:avLst/>
              </a:prstGeom>
            </p:spPr>
          </p:pic>
        </p:grpSp>
      </p:grpSp>
      <p:cxnSp>
        <p:nvCxnSpPr>
          <p:cNvPr id="101" name="직선 화살표 연결선 100"/>
          <p:cNvCxnSpPr>
            <a:stCxn id="52" idx="3"/>
            <a:endCxn id="77" idx="1"/>
          </p:cNvCxnSpPr>
          <p:nvPr/>
        </p:nvCxnSpPr>
        <p:spPr>
          <a:xfrm>
            <a:off x="1218247" y="5795582"/>
            <a:ext cx="741056" cy="11264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[E] 103"/>
          <p:cNvCxnSpPr>
            <a:stCxn id="137" idx="2"/>
            <a:endCxn id="147" idx="2"/>
          </p:cNvCxnSpPr>
          <p:nvPr/>
        </p:nvCxnSpPr>
        <p:spPr>
          <a:xfrm rot="5400000" flipH="1">
            <a:off x="7726398" y="-813203"/>
            <a:ext cx="78353" cy="4163625"/>
          </a:xfrm>
          <a:prstGeom prst="bentConnector3">
            <a:avLst>
              <a:gd name="adj1" fmla="val -38389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/>
          <p:cNvSpPr/>
          <p:nvPr/>
        </p:nvSpPr>
        <p:spPr>
          <a:xfrm>
            <a:off x="9823547" y="1523029"/>
            <a:ext cx="2043073" cy="404779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데이터 소스 연결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expire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이후 해당 대시보드에 진입하면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Re-Ingestion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이 진행됨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9355817" y="5631454"/>
            <a:ext cx="1000125" cy="3214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대시보드</a:t>
            </a:r>
            <a:endParaRPr kumimoji="1" lang="en-US" altLang="ko-KR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9404852" y="1377457"/>
            <a:ext cx="885068" cy="16073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600" b="1" dirty="0" err="1">
                <a:solidFill>
                  <a:schemeClr val="bg1"/>
                </a:solidFill>
                <a:latin typeface="+mn-ea"/>
                <a:cs typeface="Nanum Gothic" charset="-127"/>
              </a:rPr>
              <a:t>Datasource</a:t>
            </a:r>
            <a:r>
              <a:rPr kumimoji="1"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 link expired</a:t>
            </a:r>
          </a:p>
        </p:txBody>
      </p:sp>
      <p:sp>
        <p:nvSpPr>
          <p:cNvPr id="100" name="직사각형 99"/>
          <p:cNvSpPr/>
          <p:nvPr/>
        </p:nvSpPr>
        <p:spPr>
          <a:xfrm>
            <a:off x="10663719" y="5631454"/>
            <a:ext cx="1000125" cy="32146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차트</a:t>
            </a:r>
            <a:endParaRPr kumimoji="1" lang="en-US" altLang="ko-KR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cxnSp>
        <p:nvCxnSpPr>
          <p:cNvPr id="108" name="직선 연결선[R] 107"/>
          <p:cNvCxnSpPr>
            <a:endCxn id="100" idx="2"/>
          </p:cNvCxnSpPr>
          <p:nvPr/>
        </p:nvCxnSpPr>
        <p:spPr>
          <a:xfrm flipV="1">
            <a:off x="10535257" y="5952922"/>
            <a:ext cx="628525" cy="1808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/>
          <p:cNvCxnSpPr>
            <a:stCxn id="131" idx="3"/>
            <a:endCxn id="100" idx="1"/>
          </p:cNvCxnSpPr>
          <p:nvPr/>
        </p:nvCxnSpPr>
        <p:spPr>
          <a:xfrm>
            <a:off x="10355942" y="5792188"/>
            <a:ext cx="307777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1336225" y="5719982"/>
            <a:ext cx="470173" cy="160734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Ingestion</a:t>
            </a:r>
          </a:p>
        </p:txBody>
      </p:sp>
      <p:cxnSp>
        <p:nvCxnSpPr>
          <p:cNvPr id="87" name="꺾인 연결선[E] 86"/>
          <p:cNvCxnSpPr>
            <a:stCxn id="45" idx="2"/>
            <a:endCxn id="156" idx="2"/>
          </p:cNvCxnSpPr>
          <p:nvPr/>
        </p:nvCxnSpPr>
        <p:spPr>
          <a:xfrm rot="5400000" flipH="1">
            <a:off x="7556964" y="605060"/>
            <a:ext cx="440483" cy="4140359"/>
          </a:xfrm>
          <a:prstGeom prst="bentConnector3">
            <a:avLst>
              <a:gd name="adj1" fmla="val -24681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[R] 123"/>
          <p:cNvCxnSpPr>
            <a:endCxn id="131" idx="2"/>
          </p:cNvCxnSpPr>
          <p:nvPr/>
        </p:nvCxnSpPr>
        <p:spPr>
          <a:xfrm flipH="1" flipV="1">
            <a:off x="9855880" y="5952922"/>
            <a:ext cx="679377" cy="1808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/>
          <p:cNvCxnSpPr/>
          <p:nvPr/>
        </p:nvCxnSpPr>
        <p:spPr>
          <a:xfrm>
            <a:off x="3244814" y="534982"/>
            <a:ext cx="0" cy="625117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직사각형 128"/>
          <p:cNvSpPr/>
          <p:nvPr/>
        </p:nvSpPr>
        <p:spPr>
          <a:xfrm>
            <a:off x="147814" y="561285"/>
            <a:ext cx="3097000" cy="17775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데이터소스</a:t>
            </a:r>
          </a:p>
        </p:txBody>
      </p:sp>
      <p:sp>
        <p:nvSpPr>
          <p:cNvPr id="132" name="직사각형 131"/>
          <p:cNvSpPr/>
          <p:nvPr/>
        </p:nvSpPr>
        <p:spPr>
          <a:xfrm>
            <a:off x="3256804" y="561285"/>
            <a:ext cx="8777467" cy="17775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대시보드</a:t>
            </a:r>
          </a:p>
        </p:txBody>
      </p:sp>
      <p:sp>
        <p:nvSpPr>
          <p:cNvPr id="135" name="직사각형 134"/>
          <p:cNvSpPr/>
          <p:nvPr/>
        </p:nvSpPr>
        <p:spPr>
          <a:xfrm>
            <a:off x="3333423" y="988331"/>
            <a:ext cx="1000125" cy="3214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Linked 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데이터소스 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pPr algn="ctr"/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선택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3333423" y="5646112"/>
            <a:ext cx="1000125" cy="3214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Ingested 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데이터소스 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pPr algn="ctr"/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선택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1959303" y="998015"/>
            <a:ext cx="1149370" cy="321468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Linked 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데이터 소스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</a:p>
          <a:p>
            <a:pPr algn="ctr"/>
            <a:r>
              <a:rPr kumimoji="1" lang="ko-KR" altLang="en-US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환경설정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cxnSp>
        <p:nvCxnSpPr>
          <p:cNvPr id="141" name="직선 화살표 연결선 140"/>
          <p:cNvCxnSpPr>
            <a:stCxn id="76" idx="3"/>
            <a:endCxn id="140" idx="1"/>
          </p:cNvCxnSpPr>
          <p:nvPr/>
        </p:nvCxnSpPr>
        <p:spPr>
          <a:xfrm>
            <a:off x="1218247" y="1149065"/>
            <a:ext cx="741056" cy="9684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직사각형 146"/>
          <p:cNvSpPr/>
          <p:nvPr/>
        </p:nvSpPr>
        <p:spPr>
          <a:xfrm>
            <a:off x="5448675" y="1068698"/>
            <a:ext cx="470173" cy="160734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Ingestion</a:t>
            </a:r>
          </a:p>
        </p:txBody>
      </p:sp>
      <p:cxnSp>
        <p:nvCxnSpPr>
          <p:cNvPr id="154" name="꺾인 연결선[E] 153"/>
          <p:cNvCxnSpPr>
            <a:stCxn id="135" idx="3"/>
            <a:endCxn id="120" idx="1"/>
          </p:cNvCxnSpPr>
          <p:nvPr/>
        </p:nvCxnSpPr>
        <p:spPr>
          <a:xfrm>
            <a:off x="4333548" y="1149065"/>
            <a:ext cx="2957516" cy="958828"/>
          </a:xfrm>
          <a:prstGeom prst="bentConnector3">
            <a:avLst>
              <a:gd name="adj1" fmla="val 3623"/>
            </a:avLst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직사각형 151"/>
          <p:cNvSpPr/>
          <p:nvPr/>
        </p:nvSpPr>
        <p:spPr>
          <a:xfrm>
            <a:off x="4392734" y="1944108"/>
            <a:ext cx="1000125" cy="3214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essential filter 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값 선택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5471939" y="2294263"/>
            <a:ext cx="470173" cy="160734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Ingestion</a:t>
            </a:r>
          </a:p>
        </p:txBody>
      </p:sp>
      <p:sp>
        <p:nvSpPr>
          <p:cNvPr id="166" name="직사각형 165"/>
          <p:cNvSpPr/>
          <p:nvPr/>
        </p:nvSpPr>
        <p:spPr>
          <a:xfrm>
            <a:off x="3256804" y="727705"/>
            <a:ext cx="1142425" cy="26062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kumimoji="1" lang="ko-KR" altLang="en-US" sz="700" b="1" dirty="0">
                <a:solidFill>
                  <a:schemeClr val="tx1"/>
                </a:solidFill>
                <a:latin typeface="+mn-ea"/>
                <a:cs typeface="Nanum Gothic" charset="-127"/>
              </a:rPr>
              <a:t>대시보드</a:t>
            </a:r>
            <a:r>
              <a:rPr kumimoji="1" lang="en-US" altLang="ko-KR" sz="700" b="1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ko-KR" altLang="en-US" sz="700" b="1" dirty="0">
                <a:solidFill>
                  <a:schemeClr val="tx1"/>
                </a:solidFill>
                <a:latin typeface="+mn-ea"/>
                <a:cs typeface="Nanum Gothic" charset="-127"/>
              </a:rPr>
              <a:t>생성</a:t>
            </a:r>
          </a:p>
        </p:txBody>
      </p:sp>
      <p:sp>
        <p:nvSpPr>
          <p:cNvPr id="167" name="직사각형 166"/>
          <p:cNvSpPr/>
          <p:nvPr/>
        </p:nvSpPr>
        <p:spPr>
          <a:xfrm>
            <a:off x="3256804" y="5374222"/>
            <a:ext cx="1811489" cy="26062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kumimoji="1" lang="ko-KR" altLang="en-US" sz="700" b="1">
                <a:solidFill>
                  <a:schemeClr val="tx1"/>
                </a:solidFill>
                <a:latin typeface="+mn-ea"/>
                <a:cs typeface="Nanum Gothic" charset="-127"/>
              </a:rPr>
              <a:t>대시보드 생성</a:t>
            </a:r>
            <a:endParaRPr kumimoji="1" lang="ko-KR" altLang="en-US" sz="700" b="1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9262970" y="727705"/>
            <a:ext cx="1142425" cy="26062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kumimoji="1" lang="ko-KR" altLang="en-US" sz="700" b="1" dirty="0">
                <a:solidFill>
                  <a:schemeClr val="tx1"/>
                </a:solidFill>
                <a:latin typeface="+mn-ea"/>
                <a:cs typeface="Nanum Gothic" charset="-127"/>
              </a:rPr>
              <a:t>대시보드</a:t>
            </a:r>
            <a:r>
              <a:rPr kumimoji="1" lang="en-US" altLang="ko-KR" sz="700" b="1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ko-KR" altLang="en-US" sz="700" b="1" dirty="0">
                <a:solidFill>
                  <a:schemeClr val="tx1"/>
                </a:solidFill>
                <a:latin typeface="+mn-ea"/>
                <a:cs typeface="Nanum Gothic" charset="-127"/>
              </a:rPr>
              <a:t>사용</a:t>
            </a:r>
          </a:p>
        </p:txBody>
      </p:sp>
      <p:sp>
        <p:nvSpPr>
          <p:cNvPr id="169" name="직사각형 168"/>
          <p:cNvSpPr/>
          <p:nvPr/>
        </p:nvSpPr>
        <p:spPr>
          <a:xfrm>
            <a:off x="9266532" y="5374222"/>
            <a:ext cx="1811489" cy="26062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kumimoji="1" lang="ko-KR" altLang="en-US" sz="700" b="1" dirty="0">
                <a:solidFill>
                  <a:schemeClr val="tx1"/>
                </a:solidFill>
                <a:latin typeface="+mn-ea"/>
                <a:cs typeface="Nanum Gothic" charset="-127"/>
              </a:rPr>
              <a:t>대시보드 사용</a:t>
            </a:r>
          </a:p>
        </p:txBody>
      </p:sp>
      <p:sp>
        <p:nvSpPr>
          <p:cNvPr id="130" name="직사각형 129"/>
          <p:cNvSpPr/>
          <p:nvPr/>
        </p:nvSpPr>
        <p:spPr>
          <a:xfrm>
            <a:off x="3313664" y="4165966"/>
            <a:ext cx="2754795" cy="115972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kumimoji="1" lang="en-US" altLang="ko-KR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[Re-Ingestion</a:t>
            </a:r>
            <a:r>
              <a:rPr kumimoji="1" lang="ko-KR" altLang="en-US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 및 </a:t>
            </a:r>
            <a:r>
              <a:rPr kumimoji="1" lang="en-US" altLang="ko-KR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expiration</a:t>
            </a:r>
            <a:r>
              <a:rPr kumimoji="1" lang="ko-KR" altLang="en-US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 기본 규칙</a:t>
            </a:r>
            <a:r>
              <a:rPr kumimoji="1" lang="en-US" altLang="ko-KR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]</a:t>
            </a:r>
          </a:p>
          <a:p>
            <a:pPr marL="92075" indent="-92075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Linked data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인 경우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,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대시보드 생성 이후 일정 시간이 지나면 연결된 데이터 소스 사용이 만료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(expire)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됨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pPr marL="92075" indent="-92075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expiration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time interval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은 데이터 관리자가 해당 데이터 소스 생성 시 설정함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pPr marL="92075" lvl="1" indent="-92075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Re-Ingestion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시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,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Ingestion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은 최대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5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분 정도 소요될 수 있음을 알리는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Alert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을 표시하고 프로그래스 로딩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UI 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적용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6101078" y="4165966"/>
            <a:ext cx="2736758" cy="115972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762" lvl="1">
              <a:lnSpc>
                <a:spcPct val="150000"/>
              </a:lnSpc>
            </a:pPr>
            <a:r>
              <a:rPr kumimoji="1" lang="en-US" altLang="ko-KR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[</a:t>
            </a:r>
            <a:r>
              <a:rPr kumimoji="1" lang="ko-KR" altLang="en-US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임시 데이터 소스 생성과 삭제</a:t>
            </a:r>
            <a:r>
              <a:rPr kumimoji="1" lang="en-US" altLang="ko-KR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]</a:t>
            </a:r>
          </a:p>
          <a:p>
            <a:pPr marL="92075" lvl="1" indent="-87313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마지막 사용자의 대시보드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access 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가 끊어진 이후로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expiration time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을 경과했으면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(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웹소켓기술사용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) 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해당 임시 데이터 소스를 서버에서 삭제함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.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단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,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access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가 유지되는 동안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(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사용자가 여전히 사용중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)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에는 서버에서 삭제 하지 않음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1977632" y="1309799"/>
            <a:ext cx="1113096" cy="21939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ㄴ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Temporary load 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에 저장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78" name="직사각형 177"/>
          <p:cNvSpPr/>
          <p:nvPr/>
        </p:nvSpPr>
        <p:spPr>
          <a:xfrm>
            <a:off x="10035195" y="6133754"/>
            <a:ext cx="1000125" cy="49435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Recommendation filter 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값 선택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pPr algn="ctr"/>
            <a:r>
              <a:rPr kumimoji="1" lang="en-US" altLang="ko-KR" sz="600" dirty="0">
                <a:solidFill>
                  <a:schemeClr val="tx1"/>
                </a:solidFill>
                <a:highlight>
                  <a:srgbClr val="00FF00"/>
                </a:highlight>
                <a:latin typeface="+mn-ea"/>
                <a:cs typeface="Nanum Gothic" charset="-127"/>
              </a:rPr>
              <a:t>Default</a:t>
            </a:r>
            <a:r>
              <a:rPr kumimoji="1" lang="ko-KR" altLang="en-US" sz="600" dirty="0">
                <a:solidFill>
                  <a:schemeClr val="tx1"/>
                </a:solidFill>
                <a:highlight>
                  <a:srgbClr val="00FF00"/>
                </a:highlight>
                <a:latin typeface="+mn-ea"/>
                <a:cs typeface="Nanum Gothic" charset="-127"/>
              </a:rPr>
              <a:t>는 </a:t>
            </a:r>
            <a:r>
              <a:rPr kumimoji="1" lang="en-US" altLang="ko-KR" sz="600" dirty="0">
                <a:solidFill>
                  <a:schemeClr val="tx1"/>
                </a:solidFill>
                <a:highlight>
                  <a:srgbClr val="00FF00"/>
                </a:highlight>
                <a:latin typeface="+mn-ea"/>
                <a:cs typeface="Nanum Gothic" charset="-127"/>
              </a:rPr>
              <a:t>(All)</a:t>
            </a:r>
          </a:p>
        </p:txBody>
      </p:sp>
      <p:sp>
        <p:nvSpPr>
          <p:cNvPr id="103" name="직사각형 102"/>
          <p:cNvSpPr/>
          <p:nvPr/>
        </p:nvSpPr>
        <p:spPr>
          <a:xfrm>
            <a:off x="10699018" y="2569554"/>
            <a:ext cx="1000125" cy="32146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essential filter 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값 변경 가능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9404852" y="3727011"/>
            <a:ext cx="885068" cy="160734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600" b="1" dirty="0" err="1">
                <a:solidFill>
                  <a:schemeClr val="bg1"/>
                </a:solidFill>
                <a:latin typeface="+mn-ea"/>
                <a:cs typeface="Nanum Gothic" charset="-127"/>
              </a:rPr>
              <a:t>Datasource</a:t>
            </a:r>
            <a:r>
              <a:rPr kumimoji="1"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 link expired</a:t>
            </a:r>
          </a:p>
        </p:txBody>
      </p:sp>
      <p:cxnSp>
        <p:nvCxnSpPr>
          <p:cNvPr id="105" name="꺾인 연결선[E] 104"/>
          <p:cNvCxnSpPr>
            <a:stCxn id="103" idx="2"/>
            <a:endCxn id="107" idx="0"/>
          </p:cNvCxnSpPr>
          <p:nvPr/>
        </p:nvCxnSpPr>
        <p:spPr>
          <a:xfrm rot="5400000">
            <a:off x="10105240" y="2633169"/>
            <a:ext cx="835989" cy="1351695"/>
          </a:xfrm>
          <a:prstGeom prst="bentConnector3">
            <a:avLst>
              <a:gd name="adj1" fmla="val 15161"/>
            </a:avLst>
          </a:prstGeom>
          <a:ln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꺾인 연결선[E] 120"/>
          <p:cNvCxnSpPr>
            <a:stCxn id="45" idx="3"/>
            <a:endCxn id="103" idx="1"/>
          </p:cNvCxnSpPr>
          <p:nvPr/>
        </p:nvCxnSpPr>
        <p:spPr>
          <a:xfrm flipV="1">
            <a:off x="10347447" y="2730288"/>
            <a:ext cx="351571" cy="445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headEnd type="none" w="med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꺾인 연결선[E] 109"/>
          <p:cNvCxnSpPr>
            <a:stCxn id="156" idx="3"/>
            <a:endCxn id="120" idx="1"/>
          </p:cNvCxnSpPr>
          <p:nvPr/>
        </p:nvCxnSpPr>
        <p:spPr>
          <a:xfrm flipV="1">
            <a:off x="5942112" y="2107893"/>
            <a:ext cx="1348952" cy="266737"/>
          </a:xfrm>
          <a:prstGeom prst="bentConnector3">
            <a:avLst>
              <a:gd name="adj1" fmla="val 9266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[E] 121"/>
          <p:cNvCxnSpPr>
            <a:stCxn id="152" idx="3"/>
            <a:endCxn id="156" idx="1"/>
          </p:cNvCxnSpPr>
          <p:nvPr/>
        </p:nvCxnSpPr>
        <p:spPr>
          <a:xfrm>
            <a:off x="5392859" y="2104842"/>
            <a:ext cx="79080" cy="26978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꺾인 연결선[E] 122"/>
          <p:cNvCxnSpPr>
            <a:stCxn id="156" idx="3"/>
            <a:endCxn id="150" idx="1"/>
          </p:cNvCxnSpPr>
          <p:nvPr/>
        </p:nvCxnSpPr>
        <p:spPr>
          <a:xfrm flipV="1">
            <a:off x="5942112" y="2019210"/>
            <a:ext cx="75160" cy="35542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/>
          <p:cNvSpPr/>
          <p:nvPr/>
        </p:nvSpPr>
        <p:spPr>
          <a:xfrm>
            <a:off x="6101078" y="6858000"/>
            <a:ext cx="2736758" cy="115972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762" lvl="1">
              <a:lnSpc>
                <a:spcPct val="150000"/>
              </a:lnSpc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Essential filter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는 데이터의 양이 매우 클 경우를 대비해서 </a:t>
            </a:r>
            <a:r>
              <a:rPr kumimoji="1" lang="ko-KR" altLang="en-US" sz="600" dirty="0" err="1">
                <a:solidFill>
                  <a:schemeClr val="tx1"/>
                </a:solidFill>
                <a:latin typeface="+mn-ea"/>
                <a:cs typeface="Nanum Gothic" charset="-127"/>
              </a:rPr>
              <a:t>인제스쳔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전에 미리 필터링하여 데이터의 양을 제한하기 위함임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.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017272" y="973155"/>
            <a:ext cx="1130226" cy="351301"/>
            <a:chOff x="5925595" y="962313"/>
            <a:chExt cx="1130226" cy="351301"/>
          </a:xfrm>
        </p:grpSpPr>
        <p:sp>
          <p:nvSpPr>
            <p:cNvPr id="143" name="직사각형 142"/>
            <p:cNvSpPr/>
            <p:nvPr/>
          </p:nvSpPr>
          <p:spPr>
            <a:xfrm>
              <a:off x="5927466" y="1139676"/>
              <a:ext cx="1128355" cy="1739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데이터소스 조인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 </a:t>
              </a:r>
              <a:r>
                <a:rPr kumimoji="1" lang="ko-KR" altLang="en-US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설정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(Opt.)</a:t>
              </a:r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5925595" y="962313"/>
              <a:ext cx="1128355" cy="1739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데이터소스 관계 설정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(Opt.)</a:t>
              </a:r>
            </a:p>
          </p:txBody>
        </p:sp>
      </p:grpSp>
      <p:grpSp>
        <p:nvGrpSpPr>
          <p:cNvPr id="144" name="그룹 143"/>
          <p:cNvGrpSpPr/>
          <p:nvPr/>
        </p:nvGrpSpPr>
        <p:grpSpPr>
          <a:xfrm>
            <a:off x="6017272" y="1932241"/>
            <a:ext cx="1130226" cy="351301"/>
            <a:chOff x="5925595" y="962313"/>
            <a:chExt cx="1130226" cy="351301"/>
          </a:xfrm>
        </p:grpSpPr>
        <p:sp>
          <p:nvSpPr>
            <p:cNvPr id="148" name="직사각형 147"/>
            <p:cNvSpPr/>
            <p:nvPr/>
          </p:nvSpPr>
          <p:spPr>
            <a:xfrm>
              <a:off x="5927466" y="1139676"/>
              <a:ext cx="1128355" cy="1739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데이터소스 조인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 </a:t>
              </a:r>
              <a:r>
                <a:rPr kumimoji="1" lang="ko-KR" altLang="en-US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설정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(Opt.)</a:t>
              </a:r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5925595" y="962313"/>
              <a:ext cx="1128355" cy="1739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데이터소스 관계 설정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(Opt.)</a:t>
              </a:r>
            </a:p>
          </p:txBody>
        </p:sp>
      </p:grpSp>
      <p:grpSp>
        <p:nvGrpSpPr>
          <p:cNvPr id="151" name="그룹 150"/>
          <p:cNvGrpSpPr/>
          <p:nvPr/>
        </p:nvGrpSpPr>
        <p:grpSpPr>
          <a:xfrm>
            <a:off x="6017272" y="5631195"/>
            <a:ext cx="1130227" cy="351301"/>
            <a:chOff x="5925595" y="962313"/>
            <a:chExt cx="1130227" cy="351301"/>
          </a:xfrm>
        </p:grpSpPr>
        <p:sp>
          <p:nvSpPr>
            <p:cNvPr id="155" name="직사각형 154"/>
            <p:cNvSpPr/>
            <p:nvPr/>
          </p:nvSpPr>
          <p:spPr>
            <a:xfrm>
              <a:off x="5925596" y="1139676"/>
              <a:ext cx="1130226" cy="1739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데이터소스 조인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 </a:t>
              </a:r>
              <a:r>
                <a:rPr kumimoji="1" lang="ko-KR" altLang="en-US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설정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(Opt.)</a:t>
              </a:r>
            </a:p>
          </p:txBody>
        </p:sp>
        <p:sp>
          <p:nvSpPr>
            <p:cNvPr id="157" name="직사각형 156"/>
            <p:cNvSpPr/>
            <p:nvPr/>
          </p:nvSpPr>
          <p:spPr>
            <a:xfrm>
              <a:off x="5925595" y="962313"/>
              <a:ext cx="1128355" cy="1739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데이터소스 관계 설정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(Opt.)</a:t>
              </a:r>
            </a:p>
          </p:txBody>
        </p:sp>
      </p:grpSp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xmlns="" id="{FA92D72E-E904-D84B-B69B-810CD437220C}"/>
              </a:ext>
            </a:extLst>
          </p:cNvPr>
          <p:cNvCxnSpPr>
            <a:stCxn id="150" idx="1"/>
          </p:cNvCxnSpPr>
          <p:nvPr/>
        </p:nvCxnSpPr>
        <p:spPr>
          <a:xfrm>
            <a:off x="6017272" y="2019210"/>
            <a:ext cx="1160775" cy="0"/>
          </a:xfrm>
          <a:prstGeom prst="line">
            <a:avLst/>
          </a:prstGeom>
          <a:ln w="28575">
            <a:solidFill>
              <a:srgbClr val="00F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[R] 132">
            <a:extLst>
              <a:ext uri="{FF2B5EF4-FFF2-40B4-BE49-F238E27FC236}">
                <a16:creationId xmlns:a16="http://schemas.microsoft.com/office/drawing/2014/main" xmlns="" id="{50D88F92-65A9-1D4F-8546-5B52BD788514}"/>
              </a:ext>
            </a:extLst>
          </p:cNvPr>
          <p:cNvCxnSpPr/>
          <p:nvPr/>
        </p:nvCxnSpPr>
        <p:spPr>
          <a:xfrm>
            <a:off x="6017272" y="1063866"/>
            <a:ext cx="1160775" cy="0"/>
          </a:xfrm>
          <a:prstGeom prst="line">
            <a:avLst/>
          </a:prstGeom>
          <a:ln w="28575">
            <a:solidFill>
              <a:srgbClr val="00F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직선 연결선[R] 144">
            <a:extLst>
              <a:ext uri="{FF2B5EF4-FFF2-40B4-BE49-F238E27FC236}">
                <a16:creationId xmlns:a16="http://schemas.microsoft.com/office/drawing/2014/main" xmlns="" id="{A20704C3-4E37-B94E-A98F-5B45956C009F}"/>
              </a:ext>
            </a:extLst>
          </p:cNvPr>
          <p:cNvCxnSpPr/>
          <p:nvPr/>
        </p:nvCxnSpPr>
        <p:spPr>
          <a:xfrm>
            <a:off x="6017272" y="5717753"/>
            <a:ext cx="1160775" cy="0"/>
          </a:xfrm>
          <a:prstGeom prst="line">
            <a:avLst/>
          </a:prstGeom>
          <a:ln w="28575">
            <a:solidFill>
              <a:srgbClr val="00F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xmlns="" id="{1186EF75-0C35-3D4A-ABF9-A2C9509A8800}"/>
              </a:ext>
            </a:extLst>
          </p:cNvPr>
          <p:cNvSpPr/>
          <p:nvPr/>
        </p:nvSpPr>
        <p:spPr>
          <a:xfrm>
            <a:off x="9213878" y="4682863"/>
            <a:ext cx="2754795" cy="63749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kumimoji="1" lang="ko-KR" altLang="en-US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주의</a:t>
            </a:r>
            <a:r>
              <a:rPr kumimoji="1" lang="en-US" altLang="ko-KR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)</a:t>
            </a:r>
          </a:p>
          <a:p>
            <a:pPr marL="92075" indent="-92075">
              <a:lnSpc>
                <a:spcPct val="150000"/>
              </a:lnSpc>
              <a:buFont typeface="Arial" charset="0"/>
              <a:buChar char="•"/>
            </a:pPr>
            <a:r>
              <a:rPr kumimoji="1" lang="ko-KR" altLang="en-US" sz="600" dirty="0" err="1">
                <a:solidFill>
                  <a:schemeClr val="tx1"/>
                </a:solidFill>
                <a:latin typeface="+mn-ea"/>
                <a:cs typeface="Nanum Gothic" charset="-127"/>
              </a:rPr>
              <a:t>데이터소스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단에서 필수 필터의 설정이 변경되더라도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,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대시보드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expired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전에는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re-ingestion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을 거치지 않고 기 </a:t>
            </a:r>
            <a:r>
              <a:rPr kumimoji="1" lang="ko-KR" altLang="en-US" sz="600" dirty="0" err="1">
                <a:solidFill>
                  <a:schemeClr val="tx1"/>
                </a:solidFill>
                <a:latin typeface="+mn-ea"/>
                <a:cs typeface="Nanum Gothic" charset="-127"/>
              </a:rPr>
              <a:t>설정값으로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 대시보드를 사용할 수 있음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xmlns="" id="{BAFDA451-AC69-584A-81AB-261E4C090CFB}"/>
              </a:ext>
            </a:extLst>
          </p:cNvPr>
          <p:cNvSpPr/>
          <p:nvPr/>
        </p:nvSpPr>
        <p:spPr>
          <a:xfrm>
            <a:off x="211925" y="4872968"/>
            <a:ext cx="2899444" cy="40076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kumimoji="1" lang="ko-KR" altLang="en-US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주의</a:t>
            </a:r>
            <a:r>
              <a:rPr kumimoji="1" lang="en-US" altLang="ko-KR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)</a:t>
            </a:r>
          </a:p>
          <a:p>
            <a:pPr marL="92075" indent="-92075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Dimension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만 필수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/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추천 필터로 지정할 수 있음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xmlns="" id="{9A04D0E9-57A1-A84B-B3F4-38B703558382}"/>
              </a:ext>
            </a:extLst>
          </p:cNvPr>
          <p:cNvSpPr/>
          <p:nvPr/>
        </p:nvSpPr>
        <p:spPr>
          <a:xfrm>
            <a:off x="11533414" y="25450"/>
            <a:ext cx="324425" cy="192306"/>
          </a:xfrm>
          <a:prstGeom prst="rect">
            <a:avLst/>
          </a:prstGeom>
          <a:solidFill>
            <a:srgbClr val="00FA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V.1.00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xmlns="" id="{D757B016-2AA8-3D43-9A48-1EF61908ABB3}"/>
              </a:ext>
            </a:extLst>
          </p:cNvPr>
          <p:cNvSpPr/>
          <p:nvPr/>
        </p:nvSpPr>
        <p:spPr>
          <a:xfrm>
            <a:off x="2617183" y="-804655"/>
            <a:ext cx="4560864" cy="707886"/>
          </a:xfrm>
          <a:prstGeom prst="rect">
            <a:avLst/>
          </a:prstGeom>
          <a:solidFill>
            <a:srgbClr val="B3FF63"/>
          </a:solidFill>
        </p:spPr>
        <p:txBody>
          <a:bodyPr wrap="none">
            <a:spAutoFit/>
          </a:bodyPr>
          <a:lstStyle/>
          <a:p>
            <a:r>
              <a:rPr lang="ko-KR" altLang="en-US" sz="800" dirty="0"/>
              <a:t>에러 보강</a:t>
            </a:r>
            <a:r>
              <a:rPr lang="en-US" altLang="ko-KR" sz="800" dirty="0"/>
              <a:t>...</a:t>
            </a:r>
          </a:p>
          <a:p>
            <a:r>
              <a:rPr lang="ko-KR" altLang="en-US" sz="800" dirty="0">
                <a:solidFill>
                  <a:srgbClr val="FF0000"/>
                </a:solidFill>
              </a:rPr>
              <a:t> =&gt; 조인되는 대상의 맥스 사이즈가 몇 이상이면 못한다 (에러 표출의 UX 필요)</a:t>
            </a:r>
            <a:endParaRPr lang="en-US" altLang="ko-KR" sz="800" dirty="0">
              <a:solidFill>
                <a:srgbClr val="FF0000"/>
              </a:solidFill>
            </a:endParaRPr>
          </a:p>
          <a:p>
            <a:endParaRPr lang="en-US" altLang="ko-KR" sz="800" dirty="0">
              <a:solidFill>
                <a:srgbClr val="FF0000"/>
              </a:solidFill>
            </a:endParaRPr>
          </a:p>
          <a:p>
            <a:endParaRPr lang="en-US" altLang="ko-KR" sz="800" dirty="0">
              <a:solidFill>
                <a:srgbClr val="FF0000"/>
              </a:solidFill>
            </a:endParaRPr>
          </a:p>
          <a:p>
            <a:r>
              <a:rPr lang="ko-KR" altLang="en-US" sz="800" dirty="0" err="1"/>
              <a:t>링크드</a:t>
            </a:r>
            <a:r>
              <a:rPr lang="ko-KR" altLang="en-US" sz="800" dirty="0"/>
              <a:t> </a:t>
            </a:r>
            <a:r>
              <a:rPr lang="en-US" altLang="ko-KR" sz="800" dirty="0"/>
              <a:t>=&gt; </a:t>
            </a:r>
            <a:r>
              <a:rPr lang="ko-KR" altLang="en-US" sz="800" dirty="0" err="1"/>
              <a:t>필수필터</a:t>
            </a:r>
            <a:r>
              <a:rPr lang="ko-KR" altLang="en-US" sz="800" dirty="0"/>
              <a:t> </a:t>
            </a:r>
            <a:r>
              <a:rPr lang="en-US" altLang="ko-KR" sz="800" dirty="0"/>
              <a:t>=&gt; (1</a:t>
            </a:r>
            <a:r>
              <a:rPr lang="ko-KR" altLang="en-US" sz="800" dirty="0"/>
              <a:t>차 적재</a:t>
            </a:r>
            <a:r>
              <a:rPr lang="en-US" altLang="ko-KR" sz="800" dirty="0"/>
              <a:t>) =&gt; </a:t>
            </a:r>
            <a:r>
              <a:rPr lang="ko-KR" altLang="en-US" sz="800" dirty="0"/>
              <a:t>조인 </a:t>
            </a:r>
            <a:r>
              <a:rPr lang="en-US" altLang="ko-KR" sz="800" dirty="0"/>
              <a:t>=&gt; </a:t>
            </a:r>
            <a:r>
              <a:rPr lang="ko-KR" altLang="en-US" sz="800" dirty="0" err="1"/>
              <a:t>필수필터</a:t>
            </a:r>
            <a:r>
              <a:rPr lang="ko-KR" altLang="en-US" sz="800" dirty="0"/>
              <a:t> </a:t>
            </a:r>
            <a:r>
              <a:rPr lang="en-US" altLang="ko-KR" sz="800" dirty="0"/>
              <a:t>=&gt; (2</a:t>
            </a:r>
            <a:r>
              <a:rPr lang="ko-KR" altLang="en-US" sz="800" dirty="0"/>
              <a:t>차 적재</a:t>
            </a:r>
            <a:r>
              <a:rPr lang="en-US" altLang="ko-KR" sz="800" dirty="0"/>
              <a:t>) =&gt; (</a:t>
            </a:r>
            <a:r>
              <a:rPr lang="ko-KR" altLang="en-US" sz="800" dirty="0"/>
              <a:t>데이터미리보기</a:t>
            </a:r>
            <a:r>
              <a:rPr lang="en-US" altLang="ko-KR" sz="8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843534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28783" y="1022520"/>
            <a:ext cx="4420031" cy="2607714"/>
            <a:chOff x="482533" y="2552526"/>
            <a:chExt cx="9826196" cy="5494226"/>
          </a:xfrm>
        </p:grpSpPr>
        <p:sp>
          <p:nvSpPr>
            <p:cNvPr id="11" name="직사각형 10"/>
            <p:cNvSpPr/>
            <p:nvPr/>
          </p:nvSpPr>
          <p:spPr>
            <a:xfrm>
              <a:off x="482533" y="2552526"/>
              <a:ext cx="9826196" cy="54942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>
                <a:latin typeface="Nanum Gothic Regular" charset="-127"/>
                <a:ea typeface="Nanum Gothic Regular" charset="-127"/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661713" y="2552526"/>
              <a:ext cx="9476064" cy="5494226"/>
              <a:chOff x="337291" y="1247142"/>
              <a:chExt cx="9476064" cy="5494226"/>
            </a:xfrm>
          </p:grpSpPr>
          <p:cxnSp>
            <p:nvCxnSpPr>
              <p:cNvPr id="13" name="직선 연결선[R] 12"/>
              <p:cNvCxnSpPr/>
              <p:nvPr userDrawn="1"/>
            </p:nvCxnSpPr>
            <p:spPr>
              <a:xfrm>
                <a:off x="33729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/>
              <p:cNvCxnSpPr/>
              <p:nvPr userDrawn="1"/>
            </p:nvCxnSpPr>
            <p:spPr>
              <a:xfrm>
                <a:off x="73212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[R] 14"/>
              <p:cNvCxnSpPr/>
              <p:nvPr userDrawn="1"/>
            </p:nvCxnSpPr>
            <p:spPr>
              <a:xfrm>
                <a:off x="112696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[R] 15"/>
              <p:cNvCxnSpPr/>
              <p:nvPr userDrawn="1"/>
            </p:nvCxnSpPr>
            <p:spPr>
              <a:xfrm>
                <a:off x="152179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[R] 16"/>
              <p:cNvCxnSpPr/>
              <p:nvPr userDrawn="1"/>
            </p:nvCxnSpPr>
            <p:spPr>
              <a:xfrm>
                <a:off x="191663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[R] 17"/>
              <p:cNvCxnSpPr/>
              <p:nvPr userDrawn="1"/>
            </p:nvCxnSpPr>
            <p:spPr>
              <a:xfrm>
                <a:off x="231147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[R] 18"/>
              <p:cNvCxnSpPr/>
              <p:nvPr userDrawn="1"/>
            </p:nvCxnSpPr>
            <p:spPr>
              <a:xfrm>
                <a:off x="270630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[R] 19"/>
              <p:cNvCxnSpPr/>
              <p:nvPr userDrawn="1"/>
            </p:nvCxnSpPr>
            <p:spPr>
              <a:xfrm>
                <a:off x="310114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[R] 20"/>
              <p:cNvCxnSpPr/>
              <p:nvPr userDrawn="1"/>
            </p:nvCxnSpPr>
            <p:spPr>
              <a:xfrm>
                <a:off x="349597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[R] 21"/>
              <p:cNvCxnSpPr/>
              <p:nvPr userDrawn="1"/>
            </p:nvCxnSpPr>
            <p:spPr>
              <a:xfrm>
                <a:off x="389081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[R] 22"/>
              <p:cNvCxnSpPr/>
              <p:nvPr userDrawn="1"/>
            </p:nvCxnSpPr>
            <p:spPr>
              <a:xfrm>
                <a:off x="428565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[R] 23"/>
              <p:cNvCxnSpPr/>
              <p:nvPr userDrawn="1"/>
            </p:nvCxnSpPr>
            <p:spPr>
              <a:xfrm>
                <a:off x="468048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[R] 24"/>
              <p:cNvCxnSpPr/>
              <p:nvPr userDrawn="1"/>
            </p:nvCxnSpPr>
            <p:spPr>
              <a:xfrm>
                <a:off x="507532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[R] 25"/>
              <p:cNvCxnSpPr/>
              <p:nvPr userDrawn="1"/>
            </p:nvCxnSpPr>
            <p:spPr>
              <a:xfrm>
                <a:off x="547015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[R] 26"/>
              <p:cNvCxnSpPr/>
              <p:nvPr userDrawn="1"/>
            </p:nvCxnSpPr>
            <p:spPr>
              <a:xfrm>
                <a:off x="586499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[R] 27"/>
              <p:cNvCxnSpPr/>
              <p:nvPr userDrawn="1"/>
            </p:nvCxnSpPr>
            <p:spPr>
              <a:xfrm>
                <a:off x="625983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[R] 28"/>
              <p:cNvCxnSpPr/>
              <p:nvPr userDrawn="1"/>
            </p:nvCxnSpPr>
            <p:spPr>
              <a:xfrm>
                <a:off x="665466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[R] 30"/>
              <p:cNvCxnSpPr/>
              <p:nvPr userDrawn="1"/>
            </p:nvCxnSpPr>
            <p:spPr>
              <a:xfrm>
                <a:off x="704950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[R] 31"/>
              <p:cNvCxnSpPr/>
              <p:nvPr userDrawn="1"/>
            </p:nvCxnSpPr>
            <p:spPr>
              <a:xfrm>
                <a:off x="744433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[R] 32"/>
              <p:cNvCxnSpPr/>
              <p:nvPr userDrawn="1"/>
            </p:nvCxnSpPr>
            <p:spPr>
              <a:xfrm>
                <a:off x="862884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[R] 33"/>
              <p:cNvCxnSpPr/>
              <p:nvPr userDrawn="1"/>
            </p:nvCxnSpPr>
            <p:spPr>
              <a:xfrm>
                <a:off x="783917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[R] 34"/>
              <p:cNvCxnSpPr/>
              <p:nvPr userDrawn="1"/>
            </p:nvCxnSpPr>
            <p:spPr>
              <a:xfrm>
                <a:off x="823401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[R] 35"/>
              <p:cNvCxnSpPr/>
              <p:nvPr userDrawn="1"/>
            </p:nvCxnSpPr>
            <p:spPr>
              <a:xfrm>
                <a:off x="902368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[R] 36"/>
              <p:cNvCxnSpPr/>
              <p:nvPr userDrawn="1"/>
            </p:nvCxnSpPr>
            <p:spPr>
              <a:xfrm>
                <a:off x="941851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[R] 37"/>
              <p:cNvCxnSpPr/>
              <p:nvPr userDrawn="1"/>
            </p:nvCxnSpPr>
            <p:spPr>
              <a:xfrm>
                <a:off x="981335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그룹 38"/>
            <p:cNvGrpSpPr/>
            <p:nvPr/>
          </p:nvGrpSpPr>
          <p:grpSpPr>
            <a:xfrm>
              <a:off x="497773" y="2736783"/>
              <a:ext cx="9810955" cy="5132868"/>
              <a:chOff x="173351" y="1374755"/>
              <a:chExt cx="9810955" cy="5132868"/>
            </a:xfrm>
          </p:grpSpPr>
          <p:cxnSp>
            <p:nvCxnSpPr>
              <p:cNvPr id="40" name="직선 연결선[R] 39"/>
              <p:cNvCxnSpPr/>
              <p:nvPr userDrawn="1"/>
            </p:nvCxnSpPr>
            <p:spPr>
              <a:xfrm rot="16200000">
                <a:off x="5078829" y="1602145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[R] 40"/>
              <p:cNvCxnSpPr/>
              <p:nvPr userDrawn="1"/>
            </p:nvCxnSpPr>
            <p:spPr>
              <a:xfrm rot="16200000">
                <a:off x="5078829" y="1207309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[R] 41"/>
              <p:cNvCxnSpPr/>
              <p:nvPr userDrawn="1"/>
            </p:nvCxnSpPr>
            <p:spPr>
              <a:xfrm rot="16200000">
                <a:off x="5078829" y="812473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[R] 42"/>
              <p:cNvCxnSpPr/>
              <p:nvPr userDrawn="1"/>
            </p:nvCxnSpPr>
            <p:spPr>
              <a:xfrm rot="16200000">
                <a:off x="5078829" y="417637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[R] 43"/>
              <p:cNvCxnSpPr/>
              <p:nvPr userDrawn="1"/>
            </p:nvCxnSpPr>
            <p:spPr>
              <a:xfrm rot="16200000">
                <a:off x="5078829" y="22801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[R] 44"/>
              <p:cNvCxnSpPr/>
              <p:nvPr userDrawn="1"/>
            </p:nvCxnSpPr>
            <p:spPr>
              <a:xfrm rot="16200000">
                <a:off x="5078829" y="-372035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[R] 45"/>
              <p:cNvCxnSpPr/>
              <p:nvPr userDrawn="1"/>
            </p:nvCxnSpPr>
            <p:spPr>
              <a:xfrm rot="16200000">
                <a:off x="5078829" y="-766871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[R] 46"/>
              <p:cNvCxnSpPr/>
              <p:nvPr userDrawn="1"/>
            </p:nvCxnSpPr>
            <p:spPr>
              <a:xfrm rot="16200000">
                <a:off x="5078829" y="-1161707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[R] 47"/>
              <p:cNvCxnSpPr/>
              <p:nvPr userDrawn="1"/>
            </p:nvCxnSpPr>
            <p:spPr>
              <a:xfrm rot="16200000">
                <a:off x="5078829" y="-2346215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[R] 48"/>
              <p:cNvCxnSpPr/>
              <p:nvPr userDrawn="1"/>
            </p:nvCxnSpPr>
            <p:spPr>
              <a:xfrm rot="16200000">
                <a:off x="5078829" y="-1556543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[R] 49"/>
              <p:cNvCxnSpPr/>
              <p:nvPr userDrawn="1"/>
            </p:nvCxnSpPr>
            <p:spPr>
              <a:xfrm rot="16200000">
                <a:off x="5078829" y="-1951379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[R] 50"/>
              <p:cNvCxnSpPr/>
              <p:nvPr userDrawn="1"/>
            </p:nvCxnSpPr>
            <p:spPr>
              <a:xfrm rot="16200000">
                <a:off x="5078829" y="-2741051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[R] 51"/>
              <p:cNvCxnSpPr/>
              <p:nvPr userDrawn="1"/>
            </p:nvCxnSpPr>
            <p:spPr>
              <a:xfrm rot="16200000">
                <a:off x="5078829" y="-3135887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[R] 52"/>
              <p:cNvCxnSpPr/>
              <p:nvPr userDrawn="1"/>
            </p:nvCxnSpPr>
            <p:spPr>
              <a:xfrm rot="16200000">
                <a:off x="5078829" y="-3530723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위젯 영역 편집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2.4</a:t>
            </a:r>
            <a:r>
              <a:rPr lang="ko-KR" altLang="en-US" dirty="0">
                <a:latin typeface="+mn-ea"/>
              </a:rPr>
              <a:t> 대시보드 편집모드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위젯 배치 인터렉션 </a:t>
            </a:r>
            <a:r>
              <a:rPr lang="en-US" altLang="ko-KR" dirty="0">
                <a:latin typeface="+mn-ea"/>
              </a:rPr>
              <a:t>(2)</a:t>
            </a:r>
            <a:endParaRPr kumimoji="1" lang="ko-KR" altLang="en-US" dirty="0"/>
          </a:p>
        </p:txBody>
      </p:sp>
      <p:sp>
        <p:nvSpPr>
          <p:cNvPr id="3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chemeClr val="accent4">
                    <a:lumMod val="75000"/>
                  </a:schemeClr>
                </a:solidFill>
              </a:rPr>
              <a:pPr/>
              <a:t>50</a:t>
            </a:fld>
            <a:endParaRPr lang="ko-KR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6319343" y="3852173"/>
            <a:ext cx="5575172" cy="2754173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56" name="텍스트 개체 틀 55"/>
          <p:cNvSpPr>
            <a:spLocks noGrp="1"/>
          </p:cNvSpPr>
          <p:nvPr>
            <p:ph type="body" sz="quarter" idx="15"/>
          </p:nvPr>
        </p:nvSpPr>
        <p:spPr>
          <a:xfrm>
            <a:off x="302557" y="3852173"/>
            <a:ext cx="5575172" cy="2754173"/>
          </a:xfrm>
        </p:spPr>
        <p:txBody>
          <a:bodyPr/>
          <a:lstStyle/>
          <a:p>
            <a:r>
              <a:rPr lang="ko-KR" altLang="en-US" dirty="0"/>
              <a:t>위젯간 유격을 통해 사이즈 조절 가능</a:t>
            </a:r>
            <a:endParaRPr lang="en-US" altLang="ko-KR" dirty="0"/>
          </a:p>
          <a:p>
            <a:r>
              <a:rPr lang="ko-KR" altLang="en-US" dirty="0"/>
              <a:t>이동 핸들러 </a:t>
            </a:r>
            <a:r>
              <a:rPr lang="en-US" altLang="ko-KR" dirty="0"/>
              <a:t>Clasp &gt; </a:t>
            </a:r>
            <a:r>
              <a:rPr lang="ko-KR" altLang="en-US" dirty="0"/>
              <a:t>위젯 위치 이동 가능 </a:t>
            </a:r>
            <a:r>
              <a:rPr lang="en-US" altLang="ko-KR" dirty="0"/>
              <a:t>/</a:t>
            </a:r>
            <a:r>
              <a:rPr lang="ko-KR" altLang="en-US" dirty="0"/>
              <a:t> 위젯 </a:t>
            </a:r>
            <a:r>
              <a:rPr lang="en-US" altLang="ko-KR" dirty="0"/>
              <a:t>Floating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위젯 삭제</a:t>
            </a:r>
            <a:r>
              <a:rPr lang="en-US" altLang="ko-KR" dirty="0"/>
              <a:t> &gt; </a:t>
            </a:r>
            <a:r>
              <a:rPr lang="ko-KR" altLang="en-US" dirty="0"/>
              <a:t>같은 행의 위젯에 없어진 영역을 배당하여 재배치함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기타 인터렉션은 </a:t>
            </a:r>
            <a:r>
              <a:rPr lang="en-US" altLang="ko-KR" dirty="0"/>
              <a:t>V.1.0</a:t>
            </a:r>
            <a:r>
              <a:rPr lang="ko-KR" altLang="en-US" dirty="0"/>
              <a:t>과 동일</a:t>
            </a:r>
            <a:r>
              <a:rPr lang="en-US" altLang="ko-KR" dirty="0"/>
              <a:t>)</a:t>
            </a:r>
          </a:p>
          <a:p>
            <a:endParaRPr kumimoji="1"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43237" y="1091720"/>
            <a:ext cx="1505110" cy="99051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위젯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1</a:t>
            </a:r>
            <a:endParaRPr lang="de-DE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128946" y="1093514"/>
            <a:ext cx="2451470" cy="99051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위젯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2</a:t>
            </a:r>
            <a:endParaRPr lang="de-DE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543236" y="2157354"/>
            <a:ext cx="1987443" cy="99051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위젯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3</a:t>
            </a:r>
            <a:endParaRPr lang="de-DE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1" t="18454" r="56947" b="14502"/>
          <a:stretch/>
        </p:blipFill>
        <p:spPr>
          <a:xfrm>
            <a:off x="2067539" y="1491996"/>
            <a:ext cx="129794" cy="198622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2592305" y="2157354"/>
            <a:ext cx="1987443" cy="99051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위젯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4</a:t>
            </a:r>
            <a:endParaRPr lang="de-DE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1" t="18454" r="56947" b="14502"/>
          <a:stretch/>
        </p:blipFill>
        <p:spPr>
          <a:xfrm>
            <a:off x="1193095" y="2123871"/>
            <a:ext cx="129794" cy="198622"/>
          </a:xfrm>
          <a:prstGeom prst="rect">
            <a:avLst/>
          </a:prstGeom>
        </p:spPr>
      </p:pic>
      <p:grpSp>
        <p:nvGrpSpPr>
          <p:cNvPr id="76" name="그룹 75"/>
          <p:cNvGrpSpPr/>
          <p:nvPr/>
        </p:nvGrpSpPr>
        <p:grpSpPr>
          <a:xfrm>
            <a:off x="1103678" y="2051640"/>
            <a:ext cx="110914" cy="141655"/>
            <a:chOff x="6074474" y="4164806"/>
            <a:chExt cx="262032" cy="334657"/>
          </a:xfrm>
        </p:grpSpPr>
        <p:grpSp>
          <p:nvGrpSpPr>
            <p:cNvPr id="72" name="그룹 71"/>
            <p:cNvGrpSpPr/>
            <p:nvPr/>
          </p:nvGrpSpPr>
          <p:grpSpPr>
            <a:xfrm>
              <a:off x="6074474" y="4164806"/>
              <a:ext cx="262032" cy="150019"/>
              <a:chOff x="6074474" y="4164806"/>
              <a:chExt cx="262032" cy="150019"/>
            </a:xfrm>
          </p:grpSpPr>
          <p:cxnSp>
            <p:nvCxnSpPr>
              <p:cNvPr id="67" name="직선 연결선[R] 66"/>
              <p:cNvCxnSpPr/>
              <p:nvPr/>
            </p:nvCxnSpPr>
            <p:spPr>
              <a:xfrm>
                <a:off x="6074474" y="4314825"/>
                <a:ext cx="262032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화살표 연결선 70"/>
              <p:cNvCxnSpPr/>
              <p:nvPr/>
            </p:nvCxnSpPr>
            <p:spPr>
              <a:xfrm flipV="1">
                <a:off x="6205490" y="4164806"/>
                <a:ext cx="0" cy="150019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그룹 72"/>
            <p:cNvGrpSpPr/>
            <p:nvPr/>
          </p:nvGrpSpPr>
          <p:grpSpPr>
            <a:xfrm rot="10800000">
              <a:off x="6074474" y="4349444"/>
              <a:ext cx="262032" cy="150019"/>
              <a:chOff x="6074474" y="4164806"/>
              <a:chExt cx="262032" cy="150019"/>
            </a:xfrm>
          </p:grpSpPr>
          <p:cxnSp>
            <p:nvCxnSpPr>
              <p:cNvPr id="74" name="직선 연결선[R] 73"/>
              <p:cNvCxnSpPr/>
              <p:nvPr/>
            </p:nvCxnSpPr>
            <p:spPr>
              <a:xfrm>
                <a:off x="6074474" y="4314825"/>
                <a:ext cx="262032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화살표 연결선 74"/>
              <p:cNvCxnSpPr/>
              <p:nvPr/>
            </p:nvCxnSpPr>
            <p:spPr>
              <a:xfrm flipV="1">
                <a:off x="6205490" y="4164806"/>
                <a:ext cx="0" cy="150019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8" name="그룹 77"/>
          <p:cNvGrpSpPr/>
          <p:nvPr/>
        </p:nvGrpSpPr>
        <p:grpSpPr>
          <a:xfrm rot="5400000">
            <a:off x="2016762" y="1362051"/>
            <a:ext cx="110914" cy="141655"/>
            <a:chOff x="6074474" y="4164806"/>
            <a:chExt cx="262032" cy="334657"/>
          </a:xfrm>
        </p:grpSpPr>
        <p:grpSp>
          <p:nvGrpSpPr>
            <p:cNvPr id="79" name="그룹 78"/>
            <p:cNvGrpSpPr/>
            <p:nvPr/>
          </p:nvGrpSpPr>
          <p:grpSpPr>
            <a:xfrm>
              <a:off x="6074474" y="4164806"/>
              <a:ext cx="262032" cy="150019"/>
              <a:chOff x="6074474" y="4164806"/>
              <a:chExt cx="262032" cy="150019"/>
            </a:xfrm>
          </p:grpSpPr>
          <p:cxnSp>
            <p:nvCxnSpPr>
              <p:cNvPr id="83" name="직선 연결선[R] 82"/>
              <p:cNvCxnSpPr/>
              <p:nvPr/>
            </p:nvCxnSpPr>
            <p:spPr>
              <a:xfrm>
                <a:off x="6074474" y="4314825"/>
                <a:ext cx="262032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화살표 연결선 83"/>
              <p:cNvCxnSpPr/>
              <p:nvPr/>
            </p:nvCxnSpPr>
            <p:spPr>
              <a:xfrm flipV="1">
                <a:off x="6205490" y="4164806"/>
                <a:ext cx="0" cy="150019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0" name="그룹 79"/>
            <p:cNvGrpSpPr/>
            <p:nvPr/>
          </p:nvGrpSpPr>
          <p:grpSpPr>
            <a:xfrm rot="10800000">
              <a:off x="6074474" y="4349444"/>
              <a:ext cx="262032" cy="150019"/>
              <a:chOff x="6074474" y="4164806"/>
              <a:chExt cx="262032" cy="150019"/>
            </a:xfrm>
          </p:grpSpPr>
          <p:cxnSp>
            <p:nvCxnSpPr>
              <p:cNvPr id="81" name="직선 연결선[R] 80"/>
              <p:cNvCxnSpPr/>
              <p:nvPr/>
            </p:nvCxnSpPr>
            <p:spPr>
              <a:xfrm>
                <a:off x="6074474" y="4314825"/>
                <a:ext cx="262032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화살표 연결선 81"/>
              <p:cNvCxnSpPr/>
              <p:nvPr/>
            </p:nvCxnSpPr>
            <p:spPr>
              <a:xfrm flipV="1">
                <a:off x="6205490" y="4164806"/>
                <a:ext cx="0" cy="150019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w="sm" len="sm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7" name="타원 86"/>
          <p:cNvSpPr/>
          <p:nvPr/>
        </p:nvSpPr>
        <p:spPr>
          <a:xfrm>
            <a:off x="2233505" y="283405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9" name="십자형[C] 88"/>
          <p:cNvSpPr/>
          <p:nvPr/>
        </p:nvSpPr>
        <p:spPr>
          <a:xfrm rot="2700000">
            <a:off x="4364067" y="1144525"/>
            <a:ext cx="184908" cy="184908"/>
          </a:xfrm>
          <a:prstGeom prst="plus">
            <a:avLst>
              <a:gd name="adj" fmla="val 4386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 Gothic Regular" charset="-127"/>
              <a:ea typeface="Nanum Gothic Regular" charset="-127"/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4204941" y="1146834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91" name="그룹 90"/>
          <p:cNvGrpSpPr/>
          <p:nvPr/>
        </p:nvGrpSpPr>
        <p:grpSpPr>
          <a:xfrm>
            <a:off x="5256553" y="1022520"/>
            <a:ext cx="4420031" cy="2607714"/>
            <a:chOff x="482533" y="2552526"/>
            <a:chExt cx="9826196" cy="5494226"/>
          </a:xfrm>
        </p:grpSpPr>
        <p:sp>
          <p:nvSpPr>
            <p:cNvPr id="92" name="직사각형 91"/>
            <p:cNvSpPr/>
            <p:nvPr/>
          </p:nvSpPr>
          <p:spPr>
            <a:xfrm>
              <a:off x="482533" y="2552526"/>
              <a:ext cx="9826196" cy="54942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>
                <a:latin typeface="Nanum Gothic Regular" charset="-127"/>
                <a:ea typeface="Nanum Gothic Regular" charset="-127"/>
              </a:endParaRPr>
            </a:p>
          </p:txBody>
        </p:sp>
        <p:grpSp>
          <p:nvGrpSpPr>
            <p:cNvPr id="93" name="그룹 92"/>
            <p:cNvGrpSpPr/>
            <p:nvPr/>
          </p:nvGrpSpPr>
          <p:grpSpPr>
            <a:xfrm>
              <a:off x="661713" y="2552526"/>
              <a:ext cx="9476064" cy="5494226"/>
              <a:chOff x="337291" y="1247142"/>
              <a:chExt cx="9476064" cy="5494226"/>
            </a:xfrm>
          </p:grpSpPr>
          <p:cxnSp>
            <p:nvCxnSpPr>
              <p:cNvPr id="109" name="직선 연결선[R] 108"/>
              <p:cNvCxnSpPr/>
              <p:nvPr userDrawn="1"/>
            </p:nvCxnSpPr>
            <p:spPr>
              <a:xfrm>
                <a:off x="33729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[R] 109"/>
              <p:cNvCxnSpPr/>
              <p:nvPr userDrawn="1"/>
            </p:nvCxnSpPr>
            <p:spPr>
              <a:xfrm>
                <a:off x="73212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[R] 110"/>
              <p:cNvCxnSpPr/>
              <p:nvPr userDrawn="1"/>
            </p:nvCxnSpPr>
            <p:spPr>
              <a:xfrm>
                <a:off x="112696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[R] 111"/>
              <p:cNvCxnSpPr/>
              <p:nvPr userDrawn="1"/>
            </p:nvCxnSpPr>
            <p:spPr>
              <a:xfrm>
                <a:off x="152179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[R] 112"/>
              <p:cNvCxnSpPr/>
              <p:nvPr userDrawn="1"/>
            </p:nvCxnSpPr>
            <p:spPr>
              <a:xfrm>
                <a:off x="191663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연결선[R] 113"/>
              <p:cNvCxnSpPr/>
              <p:nvPr userDrawn="1"/>
            </p:nvCxnSpPr>
            <p:spPr>
              <a:xfrm>
                <a:off x="231147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[R] 114"/>
              <p:cNvCxnSpPr/>
              <p:nvPr userDrawn="1"/>
            </p:nvCxnSpPr>
            <p:spPr>
              <a:xfrm>
                <a:off x="270630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[R] 115"/>
              <p:cNvCxnSpPr/>
              <p:nvPr userDrawn="1"/>
            </p:nvCxnSpPr>
            <p:spPr>
              <a:xfrm>
                <a:off x="310114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[R] 116"/>
              <p:cNvCxnSpPr/>
              <p:nvPr userDrawn="1"/>
            </p:nvCxnSpPr>
            <p:spPr>
              <a:xfrm>
                <a:off x="349597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[R] 117"/>
              <p:cNvCxnSpPr/>
              <p:nvPr userDrawn="1"/>
            </p:nvCxnSpPr>
            <p:spPr>
              <a:xfrm>
                <a:off x="389081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[R] 118"/>
              <p:cNvCxnSpPr/>
              <p:nvPr userDrawn="1"/>
            </p:nvCxnSpPr>
            <p:spPr>
              <a:xfrm>
                <a:off x="428565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[R] 119"/>
              <p:cNvCxnSpPr/>
              <p:nvPr userDrawn="1"/>
            </p:nvCxnSpPr>
            <p:spPr>
              <a:xfrm>
                <a:off x="468048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직선 연결선[R] 120"/>
              <p:cNvCxnSpPr/>
              <p:nvPr userDrawn="1"/>
            </p:nvCxnSpPr>
            <p:spPr>
              <a:xfrm>
                <a:off x="507532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[R] 121"/>
              <p:cNvCxnSpPr/>
              <p:nvPr userDrawn="1"/>
            </p:nvCxnSpPr>
            <p:spPr>
              <a:xfrm>
                <a:off x="547015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[R] 122"/>
              <p:cNvCxnSpPr/>
              <p:nvPr userDrawn="1"/>
            </p:nvCxnSpPr>
            <p:spPr>
              <a:xfrm>
                <a:off x="586499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[R] 123"/>
              <p:cNvCxnSpPr/>
              <p:nvPr userDrawn="1"/>
            </p:nvCxnSpPr>
            <p:spPr>
              <a:xfrm>
                <a:off x="625983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[R] 124"/>
              <p:cNvCxnSpPr/>
              <p:nvPr userDrawn="1"/>
            </p:nvCxnSpPr>
            <p:spPr>
              <a:xfrm>
                <a:off x="665466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[R] 125"/>
              <p:cNvCxnSpPr/>
              <p:nvPr userDrawn="1"/>
            </p:nvCxnSpPr>
            <p:spPr>
              <a:xfrm>
                <a:off x="704950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[R] 126"/>
              <p:cNvCxnSpPr/>
              <p:nvPr userDrawn="1"/>
            </p:nvCxnSpPr>
            <p:spPr>
              <a:xfrm>
                <a:off x="744433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직선 연결선[R] 127"/>
              <p:cNvCxnSpPr/>
              <p:nvPr userDrawn="1"/>
            </p:nvCxnSpPr>
            <p:spPr>
              <a:xfrm>
                <a:off x="862884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직선 연결선[R] 128"/>
              <p:cNvCxnSpPr/>
              <p:nvPr userDrawn="1"/>
            </p:nvCxnSpPr>
            <p:spPr>
              <a:xfrm>
                <a:off x="783917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직선 연결선[R] 129"/>
              <p:cNvCxnSpPr/>
              <p:nvPr userDrawn="1"/>
            </p:nvCxnSpPr>
            <p:spPr>
              <a:xfrm>
                <a:off x="823401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[R] 130"/>
              <p:cNvCxnSpPr/>
              <p:nvPr userDrawn="1"/>
            </p:nvCxnSpPr>
            <p:spPr>
              <a:xfrm>
                <a:off x="902368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[R] 131"/>
              <p:cNvCxnSpPr/>
              <p:nvPr userDrawn="1"/>
            </p:nvCxnSpPr>
            <p:spPr>
              <a:xfrm>
                <a:off x="941851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[R] 132"/>
              <p:cNvCxnSpPr/>
              <p:nvPr userDrawn="1"/>
            </p:nvCxnSpPr>
            <p:spPr>
              <a:xfrm>
                <a:off x="981335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/>
            <p:cNvGrpSpPr/>
            <p:nvPr/>
          </p:nvGrpSpPr>
          <p:grpSpPr>
            <a:xfrm>
              <a:off x="497773" y="2736783"/>
              <a:ext cx="9810955" cy="5132868"/>
              <a:chOff x="173351" y="1374755"/>
              <a:chExt cx="9810955" cy="5132868"/>
            </a:xfrm>
          </p:grpSpPr>
          <p:cxnSp>
            <p:nvCxnSpPr>
              <p:cNvPr id="95" name="직선 연결선[R] 94"/>
              <p:cNvCxnSpPr/>
              <p:nvPr userDrawn="1"/>
            </p:nvCxnSpPr>
            <p:spPr>
              <a:xfrm rot="16200000">
                <a:off x="5078829" y="1602145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[R] 95"/>
              <p:cNvCxnSpPr/>
              <p:nvPr userDrawn="1"/>
            </p:nvCxnSpPr>
            <p:spPr>
              <a:xfrm rot="16200000">
                <a:off x="5078829" y="1207309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[R] 96"/>
              <p:cNvCxnSpPr/>
              <p:nvPr userDrawn="1"/>
            </p:nvCxnSpPr>
            <p:spPr>
              <a:xfrm rot="16200000">
                <a:off x="5078829" y="812473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[R] 97"/>
              <p:cNvCxnSpPr/>
              <p:nvPr userDrawn="1"/>
            </p:nvCxnSpPr>
            <p:spPr>
              <a:xfrm rot="16200000">
                <a:off x="5078829" y="417637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[R] 98"/>
              <p:cNvCxnSpPr/>
              <p:nvPr userDrawn="1"/>
            </p:nvCxnSpPr>
            <p:spPr>
              <a:xfrm rot="16200000">
                <a:off x="5078829" y="22801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[R] 99"/>
              <p:cNvCxnSpPr/>
              <p:nvPr userDrawn="1"/>
            </p:nvCxnSpPr>
            <p:spPr>
              <a:xfrm rot="16200000">
                <a:off x="5078829" y="-372035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[R] 100"/>
              <p:cNvCxnSpPr/>
              <p:nvPr userDrawn="1"/>
            </p:nvCxnSpPr>
            <p:spPr>
              <a:xfrm rot="16200000">
                <a:off x="5078829" y="-766871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[R] 101"/>
              <p:cNvCxnSpPr/>
              <p:nvPr userDrawn="1"/>
            </p:nvCxnSpPr>
            <p:spPr>
              <a:xfrm rot="16200000">
                <a:off x="5078829" y="-1161707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연결선[R] 102"/>
              <p:cNvCxnSpPr/>
              <p:nvPr userDrawn="1"/>
            </p:nvCxnSpPr>
            <p:spPr>
              <a:xfrm rot="16200000">
                <a:off x="5078829" y="-2346215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[R] 103"/>
              <p:cNvCxnSpPr/>
              <p:nvPr userDrawn="1"/>
            </p:nvCxnSpPr>
            <p:spPr>
              <a:xfrm rot="16200000">
                <a:off x="5078829" y="-1556543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[R] 104"/>
              <p:cNvCxnSpPr/>
              <p:nvPr userDrawn="1"/>
            </p:nvCxnSpPr>
            <p:spPr>
              <a:xfrm rot="16200000">
                <a:off x="5078829" y="-1951379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[R] 105"/>
              <p:cNvCxnSpPr/>
              <p:nvPr userDrawn="1"/>
            </p:nvCxnSpPr>
            <p:spPr>
              <a:xfrm rot="16200000">
                <a:off x="5078829" y="-2741051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[R] 106"/>
              <p:cNvCxnSpPr/>
              <p:nvPr userDrawn="1"/>
            </p:nvCxnSpPr>
            <p:spPr>
              <a:xfrm rot="16200000">
                <a:off x="5078829" y="-3135887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[R] 107"/>
              <p:cNvCxnSpPr/>
              <p:nvPr userDrawn="1"/>
            </p:nvCxnSpPr>
            <p:spPr>
              <a:xfrm rot="16200000">
                <a:off x="5078829" y="-3530723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4" name="직사각형 133"/>
          <p:cNvSpPr/>
          <p:nvPr/>
        </p:nvSpPr>
        <p:spPr>
          <a:xfrm>
            <a:off x="5471006" y="1091720"/>
            <a:ext cx="4036512" cy="99051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위젯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1</a:t>
            </a:r>
            <a:endParaRPr lang="de-DE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5471006" y="2157354"/>
            <a:ext cx="1987443" cy="99051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위젯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3</a:t>
            </a:r>
            <a:endParaRPr lang="de-DE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7520075" y="2157354"/>
            <a:ext cx="1987443" cy="99051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위젯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4</a:t>
            </a:r>
            <a:endParaRPr lang="de-DE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cxnSp>
        <p:nvCxnSpPr>
          <p:cNvPr id="163" name="직선 화살표 연결선 162"/>
          <p:cNvCxnSpPr/>
          <p:nvPr/>
        </p:nvCxnSpPr>
        <p:spPr>
          <a:xfrm>
            <a:off x="4579748" y="1244459"/>
            <a:ext cx="67680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571144" y="3190560"/>
            <a:ext cx="4008604" cy="395268"/>
            <a:chOff x="270917" y="5907711"/>
            <a:chExt cx="7764829" cy="765650"/>
          </a:xfrm>
        </p:grpSpPr>
        <p:sp>
          <p:nvSpPr>
            <p:cNvPr id="137" name="모서리가 둥근 직사각형 231"/>
            <p:cNvSpPr/>
            <p:nvPr/>
          </p:nvSpPr>
          <p:spPr>
            <a:xfrm>
              <a:off x="1595478" y="6055835"/>
              <a:ext cx="1213320" cy="42442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36000" rtlCol="0" anchor="ctr"/>
            <a:lstStyle/>
            <a:p>
              <a:pPr algn="ctr"/>
              <a:r>
                <a:rPr lang="ko-KR" altLang="en-US" sz="500" dirty="0">
                  <a:solidFill>
                    <a:schemeClr val="bg1"/>
                  </a:solidFill>
                  <a:latin typeface="Nanum Gothic Regular" charset="-127"/>
                  <a:ea typeface="Nanum Gothic Regular" charset="-127"/>
                  <a:cs typeface="Arial" panose="020B0604020202020204" pitchFamily="34" charset="0"/>
                </a:rPr>
                <a:t>차트 추가</a:t>
              </a:r>
            </a:p>
          </p:txBody>
        </p:sp>
        <p:sp>
          <p:nvSpPr>
            <p:cNvPr id="139" name="모서리가 둥근 직사각형 231"/>
            <p:cNvSpPr/>
            <p:nvPr/>
          </p:nvSpPr>
          <p:spPr>
            <a:xfrm>
              <a:off x="2909786" y="6055835"/>
              <a:ext cx="1213320" cy="42442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36000" rtlCol="0" anchor="ctr"/>
            <a:lstStyle/>
            <a:p>
              <a:pPr algn="ctr"/>
              <a:r>
                <a:rPr lang="ko-KR" altLang="en-US" sz="500" dirty="0">
                  <a:solidFill>
                    <a:schemeClr val="bg1"/>
                  </a:solidFill>
                  <a:latin typeface="Nanum Gothic Regular" charset="-127"/>
                  <a:ea typeface="Nanum Gothic Regular" charset="-127"/>
                  <a:cs typeface="Arial" panose="020B0604020202020204" pitchFamily="34" charset="0"/>
                </a:rPr>
                <a:t>텍스트 추가</a:t>
              </a:r>
            </a:p>
          </p:txBody>
        </p:sp>
        <p:sp>
          <p:nvSpPr>
            <p:cNvPr id="141" name="모서리가 둥근 직사각형 231"/>
            <p:cNvSpPr/>
            <p:nvPr/>
          </p:nvSpPr>
          <p:spPr>
            <a:xfrm>
              <a:off x="4220034" y="6055835"/>
              <a:ext cx="1213320" cy="42442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36000" rtlCol="0" anchor="ctr"/>
            <a:lstStyle/>
            <a:p>
              <a:pPr algn="ctr"/>
              <a:r>
                <a:rPr lang="ko-KR" altLang="en-US" sz="500" dirty="0">
                  <a:solidFill>
                    <a:schemeClr val="bg1"/>
                  </a:solidFill>
                  <a:latin typeface="Nanum Gothic Regular" charset="-127"/>
                  <a:ea typeface="Nanum Gothic Regular" charset="-127"/>
                  <a:cs typeface="Arial" panose="020B0604020202020204" pitchFamily="34" charset="0"/>
                </a:rPr>
                <a:t>필터 추가</a:t>
              </a:r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270917" y="5907711"/>
              <a:ext cx="7764829" cy="765650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200" dirty="0">
                <a:latin typeface="Nanum Gothic Regular" charset="-127"/>
                <a:ea typeface="Nanum Gothic Regular" charset="-127"/>
              </a:endParaRPr>
            </a:p>
          </p:txBody>
        </p:sp>
        <p:grpSp>
          <p:nvGrpSpPr>
            <p:cNvPr id="144" name="그룹 143"/>
            <p:cNvGrpSpPr/>
            <p:nvPr/>
          </p:nvGrpSpPr>
          <p:grpSpPr>
            <a:xfrm rot="10800000">
              <a:off x="4352633" y="6228608"/>
              <a:ext cx="121206" cy="99007"/>
              <a:chOff x="4612159" y="975341"/>
              <a:chExt cx="1016959" cy="830701"/>
            </a:xfrm>
            <a:solidFill>
              <a:schemeClr val="bg1">
                <a:lumMod val="85000"/>
              </a:schemeClr>
            </a:solidFill>
          </p:grpSpPr>
          <p:sp>
            <p:nvSpPr>
              <p:cNvPr id="145" name="타원 144"/>
              <p:cNvSpPr/>
              <p:nvPr/>
            </p:nvSpPr>
            <p:spPr>
              <a:xfrm>
                <a:off x="5014259" y="975341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1200" dirty="0">
                  <a:latin typeface="Nanum Gothic Regular" charset="-127"/>
                  <a:ea typeface="Nanum Gothic Regular" charset="-127"/>
                </a:endParaRPr>
              </a:p>
            </p:txBody>
          </p:sp>
          <p:grpSp>
            <p:nvGrpSpPr>
              <p:cNvPr id="146" name="그룹 145"/>
              <p:cNvGrpSpPr/>
              <p:nvPr/>
            </p:nvGrpSpPr>
            <p:grpSpPr>
              <a:xfrm>
                <a:off x="4832791" y="1289832"/>
                <a:ext cx="584906" cy="201719"/>
                <a:chOff x="4832791" y="1753520"/>
                <a:chExt cx="584906" cy="201719"/>
              </a:xfrm>
              <a:grpFill/>
            </p:grpSpPr>
            <p:sp>
              <p:nvSpPr>
                <p:cNvPr id="151" name="타원 150"/>
                <p:cNvSpPr/>
                <p:nvPr/>
              </p:nvSpPr>
              <p:spPr>
                <a:xfrm>
                  <a:off x="4832791" y="1753520"/>
                  <a:ext cx="201719" cy="201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1200" dirty="0">
                    <a:latin typeface="Nanum Gothic Regular" charset="-127"/>
                    <a:ea typeface="Nanum Gothic Regular" charset="-127"/>
                  </a:endParaRPr>
                </a:p>
              </p:txBody>
            </p:sp>
            <p:sp>
              <p:nvSpPr>
                <p:cNvPr id="152" name="타원 151"/>
                <p:cNvSpPr/>
                <p:nvPr/>
              </p:nvSpPr>
              <p:spPr>
                <a:xfrm>
                  <a:off x="5215978" y="1753520"/>
                  <a:ext cx="201719" cy="201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1200" dirty="0">
                    <a:latin typeface="Nanum Gothic Regular" charset="-127"/>
                    <a:ea typeface="Nanum Gothic Regular" charset="-127"/>
                  </a:endParaRPr>
                </a:p>
              </p:txBody>
            </p:sp>
          </p:grpSp>
          <p:grpSp>
            <p:nvGrpSpPr>
              <p:cNvPr id="147" name="그룹 146"/>
              <p:cNvGrpSpPr/>
              <p:nvPr/>
            </p:nvGrpSpPr>
            <p:grpSpPr>
              <a:xfrm>
                <a:off x="4612159" y="1604323"/>
                <a:ext cx="1016959" cy="201719"/>
                <a:chOff x="4612159" y="2063335"/>
                <a:chExt cx="1016959" cy="201719"/>
              </a:xfrm>
              <a:grpFill/>
            </p:grpSpPr>
            <p:sp>
              <p:nvSpPr>
                <p:cNvPr id="148" name="타원 147"/>
                <p:cNvSpPr/>
                <p:nvPr/>
              </p:nvSpPr>
              <p:spPr>
                <a:xfrm>
                  <a:off x="5019779" y="2063335"/>
                  <a:ext cx="201719" cy="201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1200" dirty="0">
                    <a:latin typeface="Nanum Gothic Regular" charset="-127"/>
                    <a:ea typeface="Nanum Gothic Regular" charset="-127"/>
                  </a:endParaRPr>
                </a:p>
              </p:txBody>
            </p:sp>
            <p:sp>
              <p:nvSpPr>
                <p:cNvPr id="149" name="타원 148"/>
                <p:cNvSpPr/>
                <p:nvPr/>
              </p:nvSpPr>
              <p:spPr>
                <a:xfrm>
                  <a:off x="4612159" y="2063335"/>
                  <a:ext cx="201719" cy="201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1200" dirty="0">
                    <a:latin typeface="Nanum Gothic Regular" charset="-127"/>
                    <a:ea typeface="Nanum Gothic Regular" charset="-127"/>
                  </a:endParaRPr>
                </a:p>
              </p:txBody>
            </p:sp>
            <p:sp>
              <p:nvSpPr>
                <p:cNvPr id="150" name="타원 149"/>
                <p:cNvSpPr/>
                <p:nvPr/>
              </p:nvSpPr>
              <p:spPr>
                <a:xfrm>
                  <a:off x="5427399" y="2063335"/>
                  <a:ext cx="201719" cy="201719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1200" dirty="0">
                    <a:latin typeface="Nanum Gothic Regular" charset="-127"/>
                    <a:ea typeface="Nanum Gothic Regular" charset="-127"/>
                  </a:endParaRPr>
                </a:p>
              </p:txBody>
            </p:sp>
          </p:grpSp>
        </p:grpSp>
        <p:sp>
          <p:nvSpPr>
            <p:cNvPr id="154" name="모서리가 둥근 직사각형 402"/>
            <p:cNvSpPr/>
            <p:nvPr/>
          </p:nvSpPr>
          <p:spPr>
            <a:xfrm>
              <a:off x="2946886" y="6140362"/>
              <a:ext cx="243454" cy="199299"/>
            </a:xfrm>
            <a:prstGeom prst="roundRect">
              <a:avLst>
                <a:gd name="adj" fmla="val 50000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36000" rIns="0" bIns="36000" rtlCol="0" anchor="ctr"/>
            <a:lstStyle/>
            <a:p>
              <a:pPr algn="ctr"/>
              <a:r>
                <a:rPr lang="en-US" altLang="ko-KR" sz="700" b="1">
                  <a:solidFill>
                    <a:schemeClr val="bg1"/>
                  </a:solidFill>
                  <a:latin typeface="Adobe Myungjo Std M" charset="-127"/>
                  <a:ea typeface="Adobe Myungjo Std M" charset="-127"/>
                  <a:cs typeface="Adobe Myungjo Std M" charset="-127"/>
                </a:rPr>
                <a:t>T</a:t>
              </a:r>
              <a:endParaRPr lang="ko-KR" altLang="en-US" sz="700" b="1" dirty="0">
                <a:solidFill>
                  <a:schemeClr val="bg1"/>
                </a:solidFill>
                <a:latin typeface="Adobe Myungjo Std M" charset="-127"/>
                <a:ea typeface="Adobe Myungjo Std M" charset="-127"/>
                <a:cs typeface="Adobe Myungjo Std M" charset="-127"/>
              </a:endParaRPr>
            </a:p>
          </p:txBody>
        </p:sp>
        <p:pic>
          <p:nvPicPr>
            <p:cNvPr id="155" name="그림 154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4071" y="6210495"/>
              <a:ext cx="117058" cy="129166"/>
            </a:xfrm>
            <a:prstGeom prst="rect">
              <a:avLst/>
            </a:prstGeom>
          </p:spPr>
        </p:pic>
      </p:grpSp>
      <p:pic>
        <p:nvPicPr>
          <p:cNvPr id="77" name="그림 76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640" y="2971090"/>
            <a:ext cx="158058" cy="158058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1" t="18454" r="56947" b="14502"/>
          <a:stretch/>
        </p:blipFill>
        <p:spPr>
          <a:xfrm>
            <a:off x="2462835" y="3089636"/>
            <a:ext cx="110235" cy="168691"/>
          </a:xfrm>
          <a:prstGeom prst="rect">
            <a:avLst/>
          </a:prstGeom>
        </p:spPr>
      </p:pic>
      <p:sp>
        <p:nvSpPr>
          <p:cNvPr id="153" name="타원 152"/>
          <p:cNvSpPr/>
          <p:nvPr/>
        </p:nvSpPr>
        <p:spPr>
          <a:xfrm>
            <a:off x="1865788" y="1270999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58973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R" altLang="en-US" dirty="0"/>
              <a:t>기타 정의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13611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04.01 </a:t>
            </a:r>
            <a:r>
              <a:rPr lang="ko-KR" altLang="en-US" dirty="0"/>
              <a:t>빈 워크북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대시보드가 없는 워크북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6.1</a:t>
            </a:r>
            <a:r>
              <a:rPr kumimoji="1" lang="ko-KR" altLang="en-US" dirty="0"/>
              <a:t> 기타화면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대시보드가 없는 워크북</a:t>
            </a:r>
          </a:p>
        </p:txBody>
      </p:sp>
      <p:sp>
        <p:nvSpPr>
          <p:cNvPr id="3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rgbClr val="FFC000">
                    <a:lumMod val="75000"/>
                  </a:srgbClr>
                </a:solidFill>
              </a:rPr>
              <a:pPr/>
              <a:t>52</a:t>
            </a:fld>
            <a:endParaRPr lang="ko-KR" altLang="en-US" dirty="0">
              <a:solidFill>
                <a:srgbClr val="FFC000">
                  <a:lumMod val="75000"/>
                </a:srgb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042" y="3166957"/>
            <a:ext cx="113921" cy="11392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903490" y="3223918"/>
            <a:ext cx="1903512" cy="561273"/>
          </a:xfrm>
          <a:prstGeom prst="rect">
            <a:avLst/>
          </a:prstGeom>
          <a:noFill/>
          <a:ln w="3175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endParaRPr kumimoji="1" lang="ko-KR" altLang="en-US" sz="700" dirty="0">
              <a:solidFill>
                <a:prstClr val="white"/>
              </a:solidFill>
              <a:latin typeface="Nanum Gothic Regular" charset="-127"/>
              <a:ea typeface="Nanum Gothic Regular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87986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워크북 이름</a:t>
            </a:r>
            <a:r>
              <a:rPr lang="en-US" altLang="ko-KR" dirty="0"/>
              <a:t>/</a:t>
            </a:r>
            <a:r>
              <a:rPr lang="ko-KR" altLang="en-US" dirty="0"/>
              <a:t>설명 수정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6.3</a:t>
            </a:r>
            <a:r>
              <a:rPr kumimoji="1" lang="ko-KR" altLang="en-US" dirty="0"/>
              <a:t> 기타화면 </a:t>
            </a:r>
            <a:r>
              <a:rPr kumimoji="1" lang="en-US" altLang="ko-KR" dirty="0"/>
              <a:t>&gt;</a:t>
            </a:r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 워크북 이름</a:t>
            </a:r>
            <a:r>
              <a:rPr kumimoji="1" lang="en-US" altLang="ko-KR" dirty="0">
                <a:latin typeface="Nanum Gothic" charset="-127"/>
                <a:ea typeface="Nanum Gothic" charset="-127"/>
                <a:cs typeface="Nanum Gothic" charset="-127"/>
              </a:rPr>
              <a:t>/</a:t>
            </a:r>
            <a:r>
              <a:rPr kumimoji="1" lang="ko-KR" altLang="en-US" dirty="0">
                <a:latin typeface="Nanum Gothic" charset="-127"/>
                <a:ea typeface="Nanum Gothic" charset="-127"/>
                <a:cs typeface="Nanum Gothic" charset="-127"/>
              </a:rPr>
              <a:t>설명 수정</a:t>
            </a:r>
            <a:endParaRPr kumimoji="1" lang="ko-KR" altLang="en-US" dirty="0"/>
          </a:p>
        </p:txBody>
      </p:sp>
      <p:sp>
        <p:nvSpPr>
          <p:cNvPr id="3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rgbClr val="FFC000">
                    <a:lumMod val="75000"/>
                  </a:srgbClr>
                </a:solidFill>
              </a:rPr>
              <a:pPr/>
              <a:t>53</a:t>
            </a:fld>
            <a:endParaRPr lang="ko-KR" altLang="en-US" dirty="0">
              <a:solidFill>
                <a:srgbClr val="FFC000">
                  <a:lumMod val="75000"/>
                </a:srgbClr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/>
              <a:t>이름</a:t>
            </a:r>
            <a:r>
              <a:rPr kumimoji="1" lang="en-US" altLang="ko-KR" dirty="0"/>
              <a:t>(</a:t>
            </a:r>
            <a:r>
              <a:rPr kumimoji="1" lang="ko-KR" altLang="en-US" dirty="0"/>
              <a:t>*</a:t>
            </a:r>
            <a:r>
              <a:rPr kumimoji="1" lang="en-US" altLang="ko-KR" dirty="0"/>
              <a:t>)</a:t>
            </a:r>
          </a:p>
          <a:p>
            <a:pPr lvl="1"/>
            <a:r>
              <a:rPr kumimoji="1" lang="en-US" altLang="ko-KR" dirty="0"/>
              <a:t>P.H : </a:t>
            </a:r>
            <a:r>
              <a:rPr kumimoji="1" lang="ko-KR" altLang="en-US" dirty="0"/>
              <a:t>이름을 입력하세요</a:t>
            </a:r>
            <a:endParaRPr kumimoji="1" lang="en-US" altLang="ko-KR" dirty="0"/>
          </a:p>
          <a:p>
            <a:r>
              <a:rPr kumimoji="1" lang="ko-KR" altLang="en-US" dirty="0"/>
              <a:t>설명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P.H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설명을 입력하세요</a:t>
            </a:r>
            <a:endParaRPr kumimoji="1" lang="en-US" altLang="ko-KR" dirty="0"/>
          </a:p>
          <a:p>
            <a:r>
              <a:rPr kumimoji="1" lang="ko-KR" altLang="en-US" dirty="0"/>
              <a:t>버튼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취소 클릭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팝업 닫힘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생성 취소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완료 클릭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Validation </a:t>
            </a:r>
            <a:r>
              <a:rPr kumimoji="1" lang="ko-KR" altLang="en-US" dirty="0">
                <a:solidFill>
                  <a:srgbClr val="FF0000"/>
                </a:solidFill>
              </a:rPr>
              <a:t>체크</a:t>
            </a:r>
            <a:endParaRPr kumimoji="1" lang="en-US" altLang="ko-KR" dirty="0">
              <a:solidFill>
                <a:srgbClr val="FF0000"/>
              </a:solidFill>
            </a:endParaRPr>
          </a:p>
          <a:p>
            <a:pPr lvl="2"/>
            <a:r>
              <a:rPr kumimoji="1" lang="en-US" altLang="ko-KR" dirty="0"/>
              <a:t>Success &gt; </a:t>
            </a:r>
            <a:r>
              <a:rPr kumimoji="1" lang="ko-KR" altLang="en-US" dirty="0"/>
              <a:t>저장 완료 토스트 출력 </a:t>
            </a:r>
            <a:r>
              <a:rPr kumimoji="1" lang="ko-KR" altLang="en-US" dirty="0">
                <a:solidFill>
                  <a:srgbClr val="00B0F0"/>
                </a:solidFill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</a:rPr>
              <a:t>[003.0]</a:t>
            </a:r>
            <a:r>
              <a:rPr kumimoji="1" lang="en-US" altLang="ko-KR" dirty="0"/>
              <a:t> /</a:t>
            </a:r>
            <a:r>
              <a:rPr kumimoji="1" lang="ko-KR" altLang="en-US" dirty="0"/>
              <a:t> 팝업 닫힘</a:t>
            </a:r>
            <a:endParaRPr kumimoji="1" lang="en-US" altLang="ko-KR" dirty="0"/>
          </a:p>
          <a:p>
            <a:pPr lvl="2"/>
            <a:r>
              <a:rPr kumimoji="1" lang="en-US" altLang="ko-KR" dirty="0"/>
              <a:t>Fail &gt; </a:t>
            </a:r>
            <a:r>
              <a:rPr kumimoji="1" lang="ko-KR" altLang="en-US" dirty="0"/>
              <a:t>토스트 출력</a:t>
            </a:r>
            <a:r>
              <a:rPr kumimoji="1" lang="en-US" altLang="ko-KR" dirty="0"/>
              <a:t> </a:t>
            </a:r>
            <a:r>
              <a:rPr kumimoji="1" lang="ko-KR" altLang="en-US" dirty="0">
                <a:solidFill>
                  <a:srgbClr val="00B0F0"/>
                </a:solidFill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</a:rPr>
              <a:t>[001.0]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에러 개별 항목에 도움말 표시</a:t>
            </a:r>
            <a:endParaRPr lang="en-US" altLang="ko-KR" dirty="0">
              <a:solidFill>
                <a:srgbClr val="00B0F0"/>
              </a:solidFill>
            </a:endParaRPr>
          </a:p>
          <a:p>
            <a:endParaRPr kumimoji="1" lang="ko-KR" altLang="en-US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10455" y="2468194"/>
            <a:ext cx="311142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Please enter name and description of workbook</a:t>
            </a:r>
            <a:endParaRPr lang="ko-KR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3887123" y="5290769"/>
            <a:ext cx="2358094" cy="249130"/>
            <a:chOff x="4093583" y="6193790"/>
            <a:chExt cx="2358094" cy="249130"/>
          </a:xfrm>
        </p:grpSpPr>
        <p:sp>
          <p:nvSpPr>
            <p:cNvPr id="21" name="모서리가 둥근 직사각형 127"/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Done</a:t>
              </a:r>
              <a:endParaRPr lang="ko-KR" altLang="en-US" sz="8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22" name="모서리가 둥근 직사각형 127"/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Cancel</a:t>
              </a:r>
              <a:endParaRPr lang="ko-KR" altLang="en-US" sz="8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28" name="타원 27"/>
          <p:cNvSpPr/>
          <p:nvPr/>
        </p:nvSpPr>
        <p:spPr>
          <a:xfrm>
            <a:off x="3677386" y="534885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rPr>
              <a:t>4</a:t>
            </a:r>
            <a:endParaRPr lang="ko-KR" altLang="en-US" sz="700" b="1" dirty="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294652" y="289982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700" b="1" dirty="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294652" y="355888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ko-KR" altLang="en-US" sz="700" b="1" dirty="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90365" y="1899220"/>
            <a:ext cx="525395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mr-IN" altLang="ko-KR" sz="5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[031.0]</a:t>
            </a:r>
            <a:endParaRPr lang="ko-KR" altLang="en-US" sz="5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2439953" y="2905344"/>
            <a:ext cx="5252434" cy="1318527"/>
            <a:chOff x="2553689" y="3680257"/>
            <a:chExt cx="5252434" cy="1318527"/>
          </a:xfrm>
        </p:grpSpPr>
        <p:sp>
          <p:nvSpPr>
            <p:cNvPr id="31" name="직사각형 30"/>
            <p:cNvSpPr/>
            <p:nvPr/>
          </p:nvSpPr>
          <p:spPr>
            <a:xfrm>
              <a:off x="2553689" y="3860652"/>
              <a:ext cx="5252434" cy="24767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bIns="0" rtlCol="0" anchor="ctr"/>
            <a:lstStyle/>
            <a:p>
              <a:r>
                <a:rPr lang="en-US" altLang="ko-KR" sz="700" dirty="0">
                  <a:solidFill>
                    <a:prstClr val="white">
                      <a:lumMod val="75000"/>
                    </a:prstClr>
                  </a:solidFill>
                  <a:latin typeface="Nanum Gothic" charset="-127"/>
                  <a:ea typeface="Nanum Gothic" charset="-127"/>
                  <a:cs typeface="Nanum Gothic" charset="-127"/>
                </a:rPr>
                <a:t>Please enter a name</a:t>
              </a:r>
              <a:endParaRPr lang="ko-KR" altLang="en-US" sz="700" dirty="0">
                <a:solidFill>
                  <a:prstClr val="white">
                    <a:lumMod val="7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553689" y="4371369"/>
              <a:ext cx="5252434" cy="6274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bIns="72000" rtlCol="0" anchor="t"/>
            <a:lstStyle/>
            <a:p>
              <a:r>
                <a:rPr lang="en-US" altLang="ko-KR" sz="700" dirty="0">
                  <a:solidFill>
                    <a:prstClr val="white">
                      <a:lumMod val="75000"/>
                    </a:prstClr>
                  </a:solidFill>
                  <a:latin typeface="Nanum Gothic" charset="-127"/>
                  <a:ea typeface="Nanum Gothic" charset="-127"/>
                  <a:cs typeface="Nanum Gothic" charset="-127"/>
                </a:rPr>
                <a:t>Please enter a description</a:t>
              </a:r>
              <a:endParaRPr lang="ko-KR" altLang="en-US" sz="700" dirty="0">
                <a:solidFill>
                  <a:prstClr val="white">
                    <a:lumMod val="7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33" name="제목 2"/>
            <p:cNvSpPr txBox="1">
              <a:spLocks/>
            </p:cNvSpPr>
            <p:nvPr/>
          </p:nvSpPr>
          <p:spPr bwMode="auto">
            <a:xfrm>
              <a:off x="2553689" y="3680257"/>
              <a:ext cx="796166" cy="180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0" rIns="0" bIns="0" anchor="t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700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Name</a:t>
              </a:r>
              <a:r>
                <a:rPr lang="ko-KR" altLang="en-US" sz="700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*</a:t>
              </a:r>
              <a:endParaRPr lang="en-US" altLang="ko-KR" sz="700" dirty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lang="en-US" altLang="ko-KR" sz="700" dirty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lang="en-US" altLang="ko-KR" sz="700" dirty="0">
                <a:solidFill>
                  <a:srgbClr val="00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700" dirty="0">
                  <a:solidFill>
                    <a:srgbClr val="00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Description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29196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Nanum Gothic" charset="-127"/>
                <a:ea typeface="Nanum Gothic" charset="-127"/>
                <a:cs typeface="Nanum Gothic" charset="-127"/>
              </a:rPr>
              <a:t>Basic Confirmation &amp; Alert Popup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>
                <a:latin typeface="Nanum Gothic" charset="-127"/>
                <a:ea typeface="Nanum Gothic" charset="-127"/>
                <a:cs typeface="Nanum Gothic" charset="-127"/>
              </a:rPr>
              <a:t>Basic Confirmation &amp; Alert Popup</a:t>
            </a:r>
            <a:endParaRPr lang="ko-KR" altLang="en-US" b="1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233" name="슬라이드 번호 개체 틀 7"/>
          <p:cNvSpPr txBox="1">
            <a:spLocks/>
          </p:cNvSpPr>
          <p:nvPr/>
        </p:nvSpPr>
        <p:spPr>
          <a:xfrm>
            <a:off x="11840100" y="1"/>
            <a:ext cx="351900" cy="260648"/>
          </a:xfrm>
          <a:prstGeom prst="rect">
            <a:avLst/>
          </a:prstGeom>
        </p:spPr>
        <p:txBody>
          <a:bodyPr lIns="0" tIns="0" rIns="3600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B00E03F-6C3C-4996-8BB2-B710E9BCD333}" type="slidenum">
              <a:rPr lang="ko-KR" altLang="en-US" sz="600">
                <a:latin typeface="Nanum Gothic" charset="-127"/>
                <a:ea typeface="Nanum Gothic" charset="-127"/>
                <a:cs typeface="Nanum Gothic" charset="-127"/>
              </a:rPr>
              <a:pPr algn="ctr"/>
              <a:t>54</a:t>
            </a:fld>
            <a:endParaRPr lang="ko-KR" altLang="en-US" sz="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283465" y="608412"/>
          <a:ext cx="11556634" cy="489934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795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150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6009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668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2525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60985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1701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No.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Case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Detail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BTN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Sub-case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Toast popup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/>
                      <a:r>
                        <a:rPr lang="nb-NO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[001.0]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Validation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error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에러 항목을 확인해 주세요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70105">
                <a:tc rowSpan="2">
                  <a:txBody>
                    <a:bodyPr/>
                    <a:lstStyle/>
                    <a:p>
                      <a:pPr latinLnBrk="1"/>
                      <a:r>
                        <a:rPr lang="nb-NO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[002.0]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(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공통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)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삭제</a:t>
                      </a: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7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삭제하시겠습니까</a:t>
                      </a:r>
                      <a:r>
                        <a:rPr lang="en-US" altLang="ko-KR" sz="7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?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삭제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삭제되었습니다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70105">
                <a:tc vMerge="1">
                  <a:txBody>
                    <a:bodyPr/>
                    <a:lstStyle/>
                    <a:p>
                      <a:pPr latinLnBrk="1"/>
                      <a:endParaRPr lang="ko-KR" altLang="en-US" sz="8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취소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[003.0]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공통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저장 완료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저장되었습니다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70105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[004.0]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공통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저장 확인</a:t>
                      </a: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(sub)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저장하지 않은 작업이 있습니다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(main)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저장하고 나가시겠습니까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?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무시하고 닫기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70105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저장하고 닫기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저장되었습니다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[005.0]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공통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)</a:t>
                      </a:r>
                      <a:r>
                        <a:rPr lang="ko-KR" altLang="en-US" sz="700" b="0" i="0">
                          <a:latin typeface="+mn-ea"/>
                          <a:ea typeface="+mn-ea"/>
                          <a:cs typeface="Nanum Gothic" charset="-127"/>
                        </a:rPr>
                        <a:t> 입력 글자수 초과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n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자까지 입력할수 있습니다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[009.0]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공통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네트워크 에러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네트워크 에러로 동작에 실패하였습니다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다시 시도해 주세요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>
                          <a:latin typeface="+mn-ea"/>
                          <a:ea typeface="+mn-ea"/>
                          <a:cs typeface="Nanum Gothic" charset="-127"/>
                        </a:rPr>
                        <a:t>[010.0]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워크북 생성 완료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‘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워크북이름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’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워크북이 생성되었습니다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[011.0]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대시보드 생성 완료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‘대시보드이름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’ 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대시보드가 생성되었습니다</a:t>
                      </a:r>
                      <a:endParaRPr lang="en-US" altLang="ko-KR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70105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[012.0]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워크북 삭제 확인</a:t>
                      </a: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(sub)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워크북내의 대시보드가 모두 삭제되며 다시 복구할 수 없습니다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(main)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정말 삭제하시겠습니까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?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취소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84304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워크북 삭제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워크북이 삭제되었습니다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70105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[013.0]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대시보드 삭제 확인</a:t>
                      </a: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(sub)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대시보드가 삭제되며 다시 복구할 수 없습니다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(main)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정말 삭제하시겠습니까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?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취소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36494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대시보드 삭제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대시보드가 삭제되었습니다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36494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[014.0]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댓글 삭제 확인</a:t>
                      </a: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댓글을 삭제하시겠습니까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?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취소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136494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댓글 삭제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댓글이 삭제되었습니다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136494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[015.0]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위젯 삭제 확인</a:t>
                      </a: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위젯을 삭제하시겠습니까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?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취소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170105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위젯 삭제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[016.0]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사용자 정의 필드 생성 완료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‘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컬럼이름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’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컬럼이 생성되었습니다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170105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[017.0]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re-ingestion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확인 팝업</a:t>
                      </a: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(main)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대시보드 편집을 저장하고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,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필수 필터 설정 화면으로 이동하시겠습니까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?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(sub)You can change essential filter setting and refresh </a:t>
                      </a:r>
                      <a:r>
                        <a:rPr lang="en-US" altLang="ko-KR" sz="700" b="0" i="0" dirty="0" err="1">
                          <a:latin typeface="+mn-ea"/>
                          <a:ea typeface="+mn-ea"/>
                          <a:cs typeface="Nanum Gothic" charset="-127"/>
                        </a:rPr>
                        <a:t>datasource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 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취소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  <a:tr h="170105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계속 진행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대시보드 열람화면에서 팝업 출력 </a:t>
                      </a:r>
                      <a:r>
                        <a:rPr lang="en-US" altLang="ko-KR" sz="700" b="0" i="0" dirty="0">
                          <a:solidFill>
                            <a:srgbClr val="00B0F0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☞ [041.0]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21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[018.0]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데이터 소스가 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preparing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인 경우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데이터 소스가 준비중입니다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조금 후에 다시 확인해 주세요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확인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22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[019.0]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데이터 소스가 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disabled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인 경우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엔진이상으로 데이터 소스를 사용할 수 없습니다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데이터 관리자에게 문의해 주세요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확인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23"/>
                  </a:ext>
                </a:extLst>
              </a:tr>
              <a:tr h="170105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[043.0]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 err="1">
                          <a:latin typeface="+mn-ea"/>
                          <a:ea typeface="+mn-ea"/>
                          <a:cs typeface="Nanum Gothic" charset="-127"/>
                        </a:rPr>
                        <a:t>데이터소스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변경 시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,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차트 리셋 확인 팝업</a:t>
                      </a: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(main) 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데이터소스를 변경하시겠습니까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?</a:t>
                      </a:r>
                      <a:b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</a:b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(sub) 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데이터소스를 변경하면 차트가 초기화 됩니다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취소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571445129"/>
                  </a:ext>
                </a:extLst>
              </a:tr>
              <a:tr h="170105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 err="1">
                          <a:latin typeface="+mn-ea"/>
                          <a:ea typeface="+mn-ea"/>
                          <a:cs typeface="Nanum Gothic" charset="-127"/>
                        </a:rPr>
                        <a:t>데이터소스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변경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i="0" dirty="0">
                        <a:solidFill>
                          <a:srgbClr val="00B0F0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3761111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48418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Nanum Gothic" charset="-127"/>
                <a:ea typeface="Nanum Gothic" charset="-127"/>
                <a:cs typeface="Nanum Gothic" charset="-127"/>
              </a:rPr>
              <a:t>Basic Confirmation &amp; Alert Popup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>
                <a:latin typeface="Nanum Gothic" charset="-127"/>
                <a:ea typeface="Nanum Gothic" charset="-127"/>
                <a:cs typeface="Nanum Gothic" charset="-127"/>
              </a:rPr>
              <a:t>Basic Confirmation &amp; Alert Popup</a:t>
            </a:r>
            <a:endParaRPr lang="ko-KR" altLang="en-US" b="1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233" name="슬라이드 번호 개체 틀 7"/>
          <p:cNvSpPr txBox="1">
            <a:spLocks/>
          </p:cNvSpPr>
          <p:nvPr/>
        </p:nvSpPr>
        <p:spPr>
          <a:xfrm>
            <a:off x="11840100" y="1"/>
            <a:ext cx="351900" cy="260648"/>
          </a:xfrm>
          <a:prstGeom prst="rect">
            <a:avLst/>
          </a:prstGeom>
        </p:spPr>
        <p:txBody>
          <a:bodyPr lIns="0" tIns="0" rIns="3600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B00E03F-6C3C-4996-8BB2-B710E9BCD333}" type="slidenum">
              <a:rPr lang="ko-KR" altLang="en-US" sz="600">
                <a:latin typeface="Nanum Gothic" charset="-127"/>
                <a:ea typeface="Nanum Gothic" charset="-127"/>
                <a:cs typeface="Nanum Gothic" charset="-127"/>
              </a:rPr>
              <a:pPr algn="ctr"/>
              <a:t>55</a:t>
            </a:fld>
            <a:endParaRPr lang="ko-KR" altLang="en-US" sz="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283465" y="608412"/>
          <a:ext cx="11556634" cy="5992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795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150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6009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668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2525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60985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1701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No.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Case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Detail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BTN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Sub-case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Toast popup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[020.0]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편집모드에서 차트를 클릭할 경우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편집 모드에서는 차트 데이터를 선택할 수 없습니다</a:t>
                      </a:r>
                      <a:endParaRPr lang="en-US" altLang="ko-KR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70105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[021.0]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차트 필터를 대시보드 글로벌 필터로 변경</a:t>
                      </a: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(main)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대시보드 글로벌 필터로 설정하시겠습니까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?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(sub)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글로벌 필터로 설정 시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, 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다른 차트의 필터 설정이 변경될 수 있습니다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취소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70105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글로벌로 설정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[022.0]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사용자 정의 필드 삭제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(main)’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컬럼이름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’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삭제 불가</a:t>
                      </a:r>
                      <a:endParaRPr lang="en-US" altLang="ko-KR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r>
                        <a:rPr lang="ko-KR" altLang="en-US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차트만 사용중 </a:t>
                      </a:r>
                      <a:r>
                        <a:rPr lang="en-US" altLang="ko-KR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:</a:t>
                      </a:r>
                      <a:r>
                        <a:rPr lang="ko-KR" altLang="en-US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(sub)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’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사용중인 차트명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’,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’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사용중인 차트명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’...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차트에서 사용중입니다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사용 해제 후 다시 시도해 주세요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r>
                        <a:rPr lang="ko-KR" altLang="en-US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필터만 사용중 </a:t>
                      </a:r>
                      <a:r>
                        <a:rPr lang="en-US" altLang="ko-KR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:</a:t>
                      </a:r>
                      <a:r>
                        <a:rPr lang="ko-KR" altLang="en-US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(sub)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필터에서 사용중입니다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사용 해제 후 다시 시도해 주세요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r>
                        <a:rPr lang="ko-KR" altLang="en-US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차트와 필터에서 사용중 </a:t>
                      </a:r>
                      <a:r>
                        <a:rPr lang="en-US" altLang="ko-KR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:</a:t>
                      </a:r>
                      <a:r>
                        <a:rPr lang="ko-KR" altLang="en-US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(sub)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’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사용중인 차트명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’,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’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사용중인 차트명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’...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차트와 필터에서 사용중입니다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사용 해제 후 다시 시도해 주세요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확인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[030.0]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계산식에 집계함수가 포함된 컬럼을 필터로 등록 시도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계산식에 집계함수가 포함된 컬럼은 필터로 사용할 수 없습니다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70105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[031.0]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메저 커스텀 컬럼의 조건식에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Aggregation 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추가 또는 변경 후 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Done 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클릭 </a:t>
                      </a: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(main)</a:t>
                      </a:r>
                      <a:r>
                        <a:rPr lang="ko-KR" altLang="en-US" sz="700" b="0" i="0" baseline="0" dirty="0">
                          <a:latin typeface="+mn-ea"/>
                          <a:ea typeface="+mn-ea"/>
                          <a:cs typeface="Nanum Gothic" charset="-127"/>
                        </a:rPr>
                        <a:t> 조건식 변경을 계속 진행하시겠습니까</a:t>
                      </a:r>
                      <a:r>
                        <a:rPr lang="en-US" altLang="ko-KR" sz="700" b="0" i="0" baseline="0" dirty="0">
                          <a:latin typeface="+mn-ea"/>
                          <a:ea typeface="+mn-ea"/>
                          <a:cs typeface="Nanum Gothic" charset="-127"/>
                        </a:rPr>
                        <a:t>?</a:t>
                      </a:r>
                      <a:endParaRPr lang="en-US" altLang="ko-KR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(sub)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집계 함수가 포함된 조건식 변경 시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, 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해당 컬럼이 사용된 차트에 영향을 줄 수 있습니다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endParaRPr lang="en-US" altLang="ko-KR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취소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70105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계속 진행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70105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[023.0]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대시보드 편집 화면에서 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Dismiss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r>
                        <a:rPr lang="ko-KR" altLang="en-US" sz="700" b="0" i="0" baseline="0" dirty="0">
                          <a:latin typeface="+mn-ea"/>
                          <a:ea typeface="+mn-ea"/>
                          <a:cs typeface="Nanum Gothic" charset="-127"/>
                        </a:rPr>
                        <a:t>클릭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(main)</a:t>
                      </a:r>
                      <a:r>
                        <a:rPr lang="ko-KR" altLang="en-US" sz="700" b="0" i="0" baseline="0" dirty="0"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이 페이지에 변경 사항이 있습니다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 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변경 사항을 저장하고 나가시겠습니까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?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Exit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70105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Save and exit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70105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[024.0]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대시보드 편집 화면에서 다른 화면으로 점프 시도</a:t>
                      </a: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lvl="3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(main)</a:t>
                      </a:r>
                      <a:r>
                        <a:rPr lang="ko-KR" altLang="en-US" sz="700" b="0" i="0" baseline="0" dirty="0"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이 페이지에 변경 사항이 있습니다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변경 사항을 저장하고 이동하시겠습니까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?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Move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70105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Save and move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[028.0]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필터</a:t>
                      </a:r>
                      <a:r>
                        <a:rPr lang="ko-KR" altLang="en-US" sz="700" b="0" i="0" baseline="0" dirty="0">
                          <a:latin typeface="+mn-ea"/>
                          <a:ea typeface="+mn-ea"/>
                          <a:cs typeface="Nanum Gothic" charset="-127"/>
                        </a:rPr>
                        <a:t> 선택값이 없는 경우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값이 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1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개 이상 선택되어야 합니다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70105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[029.0]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대시보드의 필터 추가 팝업에서 차트 필터를 편집하려고 할때</a:t>
                      </a: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lvl="3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(main)</a:t>
                      </a:r>
                      <a:r>
                        <a:rPr lang="ko-KR" altLang="en-US" sz="700" b="0" i="0" baseline="0" dirty="0"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r>
                        <a:rPr lang="en-US" altLang="ko-KR" sz="700" b="0" i="0" baseline="0" dirty="0">
                          <a:latin typeface="+mn-ea"/>
                          <a:ea typeface="+mn-ea"/>
                          <a:cs typeface="Nanum Gothic" charset="-127"/>
                        </a:rPr>
                        <a:t>‘</a:t>
                      </a:r>
                      <a:r>
                        <a:rPr lang="ko-KR" altLang="en-US" sz="700" b="0" i="0" baseline="0" dirty="0">
                          <a:latin typeface="+mn-ea"/>
                          <a:ea typeface="+mn-ea"/>
                          <a:cs typeface="Nanum Gothic" charset="-127"/>
                        </a:rPr>
                        <a:t>컬럼명</a:t>
                      </a:r>
                      <a:r>
                        <a:rPr lang="en-US" altLang="ko-KR" sz="700" b="0" i="0" baseline="0" dirty="0">
                          <a:latin typeface="+mn-ea"/>
                          <a:ea typeface="+mn-ea"/>
                          <a:cs typeface="Nanum Gothic" charset="-127"/>
                        </a:rPr>
                        <a:t>’</a:t>
                      </a:r>
                      <a:r>
                        <a:rPr lang="ko-KR" altLang="en-US" sz="700" b="0" i="0" baseline="0" dirty="0">
                          <a:latin typeface="+mn-ea"/>
                          <a:ea typeface="+mn-ea"/>
                          <a:cs typeface="Nanum Gothic" charset="-127"/>
                        </a:rPr>
                        <a:t> 필터는 차트 필터로 사용중입니다</a:t>
                      </a:r>
                      <a:r>
                        <a:rPr lang="en-US" altLang="ko-KR" sz="700" b="0" i="0" baseline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baseline="0" dirty="0"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글로벌 필터로 변경 후 편집하시겠습니까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?</a:t>
                      </a:r>
                    </a:p>
                    <a:p>
                      <a:pPr marL="0" marR="0" lvl="3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(sub) 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글로벌 필터로 변경 시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,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기존의 차트 종속 필터링</a:t>
                      </a:r>
                      <a:r>
                        <a:rPr lang="ko-KR" altLang="en-US" sz="700" b="0" i="0" baseline="0" dirty="0">
                          <a:latin typeface="+mn-ea"/>
                          <a:ea typeface="+mn-ea"/>
                          <a:cs typeface="Nanum Gothic" charset="-127"/>
                        </a:rPr>
                        <a:t> 설정은 유지되지 않습니다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+mn-cs"/>
                        </a:rPr>
                        <a:t>취소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70105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글로벌 필터로 변경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70105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[029.1]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차트의 필터 추가 팝업에서 글로벌 필터를 편집하려고 할때</a:t>
                      </a: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lvl="3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(main)</a:t>
                      </a:r>
                      <a:r>
                        <a:rPr lang="ko-KR" altLang="en-US" sz="700" b="0" i="0" baseline="0" dirty="0"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Do you want to set it as a chart filter?</a:t>
                      </a:r>
                      <a:endParaRPr lang="en-US" altLang="ko-KR" sz="700" b="0" i="0" baseline="0" dirty="0">
                        <a:latin typeface="+mn-ea"/>
                        <a:ea typeface="+mn-ea"/>
                        <a:cs typeface="Nanum Gothic" charset="-127"/>
                      </a:endParaRPr>
                    </a:p>
                    <a:p>
                      <a:pPr marL="0" marR="0" lvl="3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baseline="0" dirty="0">
                          <a:latin typeface="+mn-ea"/>
                          <a:ea typeface="+mn-ea"/>
                          <a:cs typeface="Nanum Gothic" charset="-127"/>
                        </a:rPr>
                        <a:t>(sub) When you set up a chart filter, the filter settings of other charts may change. 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+mn-cs"/>
                        </a:rPr>
                        <a:t>취소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170105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lvl="3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차트 필터로 변경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[071.0]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데이터소스 연결완료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데이터소스가 연결되었습니다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170105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[051.0]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필수필터 설정 변경 후 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re-ingestion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시도</a:t>
                      </a: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(main)</a:t>
                      </a:r>
                      <a:r>
                        <a:rPr lang="ko-KR" altLang="en-US" sz="700" b="0" i="0" baseline="0" dirty="0">
                          <a:latin typeface="+mn-ea"/>
                          <a:ea typeface="+mn-ea"/>
                          <a:cs typeface="Nanum Gothic" charset="-127"/>
                        </a:rPr>
                        <a:t> 필수 필터 설정을 변경하시겠습니까</a:t>
                      </a:r>
                      <a:r>
                        <a:rPr lang="en-US" altLang="ko-KR" sz="700" b="0" i="0" baseline="0" dirty="0">
                          <a:latin typeface="+mn-ea"/>
                          <a:ea typeface="+mn-ea"/>
                          <a:cs typeface="Nanum Gothic" charset="-127"/>
                        </a:rPr>
                        <a:t>?</a:t>
                      </a:r>
                      <a:endParaRPr lang="en-US" altLang="ko-KR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(sub)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필수 필터 설정을 변경하시면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,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변경된 필터링을 적용하여</a:t>
                      </a:r>
                      <a:r>
                        <a:rPr lang="ko-KR" altLang="en-US" sz="700" b="0" i="0" baseline="0" dirty="0">
                          <a:latin typeface="+mn-ea"/>
                          <a:ea typeface="+mn-ea"/>
                          <a:cs typeface="Nanum Gothic" charset="-127"/>
                        </a:rPr>
                        <a:t> 데이터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소스를 새로 불러옵니다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endParaRPr lang="en-US" altLang="ko-KR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취소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170105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계속 진행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8</a:t>
                      </a:r>
                      <a:r>
                        <a:rPr lang="mr-IN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1.0]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데이터소스 멀티 선택 시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,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최대 선택 수를 초과한 경우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데이터소스는 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5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개까지 선택할 수 있습니다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98287494"/>
                  </a:ext>
                </a:extLst>
              </a:tr>
              <a:tr h="170105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[082.0]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대시보드 생성 시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,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등록한 데이터소스 삭제</a:t>
                      </a:r>
                      <a:r>
                        <a:rPr lang="ko-KR" altLang="en-US" sz="700" b="0" i="0" baseline="0" dirty="0">
                          <a:latin typeface="+mn-ea"/>
                          <a:ea typeface="+mn-ea"/>
                          <a:cs typeface="Nanum Gothic" charset="-127"/>
                        </a:rPr>
                        <a:t> 시도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(Main)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데이터소스를 삭제하시겠습니까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?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(Sub)</a:t>
                      </a:r>
                      <a:r>
                        <a:rPr lang="ko-KR" altLang="en-US" sz="700" b="0" i="0" baseline="0" dirty="0">
                          <a:latin typeface="+mn-ea"/>
                          <a:ea typeface="+mn-ea"/>
                          <a:cs typeface="Nanum Gothic" charset="-127"/>
                        </a:rPr>
                        <a:t>데이터소스간에 설정된 관계도 함께 삭제됩니다</a:t>
                      </a:r>
                      <a:endParaRPr lang="en-US" altLang="ko-KR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삭제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4166720697"/>
                  </a:ext>
                </a:extLst>
              </a:tr>
              <a:tr h="170105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취소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3914743249"/>
                  </a:ext>
                </a:extLst>
              </a:tr>
              <a:tr h="170105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[083.0]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대시보드에서 데이터소스 환경 설정 변경 완료</a:t>
                      </a: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(main) 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변경 사항을 저장하시겠습니까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?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(sub) 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변경 사항을 저장하면 기존에 생성된 콘텐츠가 정상 동작하지 않을 수 있습니다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Cancel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392311800"/>
                  </a:ext>
                </a:extLst>
              </a:tr>
              <a:tr h="170105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Save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873740127"/>
                  </a:ext>
                </a:extLst>
              </a:tr>
              <a:tr h="170105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strike="sngStrike" dirty="0">
                          <a:latin typeface="+mn-ea"/>
                          <a:ea typeface="+mn-ea"/>
                          <a:cs typeface="Nanum Gothic" charset="-127"/>
                        </a:rPr>
                        <a:t>[084.0]</a:t>
                      </a:r>
                      <a:endParaRPr lang="ko-KR" altLang="en-US" sz="700" b="0" i="0" strike="sngStrike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strike="sngStrike" dirty="0">
                          <a:latin typeface="+mn-ea"/>
                          <a:ea typeface="+mn-ea"/>
                          <a:cs typeface="Nanum Gothic" charset="-127"/>
                        </a:rPr>
                        <a:t>대시보드에서 데이터 소스 환경 설정  팝업 닫기 </a:t>
                      </a:r>
                      <a:r>
                        <a:rPr lang="en-US" altLang="ko-KR" sz="700" b="0" i="0" strike="sngStrike" dirty="0">
                          <a:latin typeface="+mn-ea"/>
                          <a:ea typeface="+mn-ea"/>
                          <a:cs typeface="Nanum Gothic" charset="-127"/>
                        </a:rPr>
                        <a:t>(</a:t>
                      </a:r>
                      <a:r>
                        <a:rPr lang="ko-KR" altLang="en-US" sz="700" b="0" i="0" strike="sngStrike" dirty="0">
                          <a:latin typeface="+mn-ea"/>
                          <a:ea typeface="+mn-ea"/>
                          <a:cs typeface="Nanum Gothic" charset="-127"/>
                        </a:rPr>
                        <a:t>변경 사항이 있는 상태</a:t>
                      </a:r>
                      <a:r>
                        <a:rPr lang="en-US" altLang="ko-KR" sz="700" b="0" i="0" strike="sngStrike" dirty="0">
                          <a:latin typeface="+mn-ea"/>
                          <a:ea typeface="+mn-ea"/>
                          <a:cs typeface="Nanum Gothic" charset="-127"/>
                        </a:rPr>
                        <a:t>)</a:t>
                      </a:r>
                      <a:endParaRPr lang="ko-KR" altLang="en-US" sz="700" b="0" i="0" strike="sngStrike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lvl="3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strike="sngStrike" dirty="0">
                          <a:latin typeface="+mn-ea"/>
                          <a:ea typeface="+mn-ea"/>
                          <a:cs typeface="Nanum Gothic" charset="-127"/>
                        </a:rPr>
                        <a:t>(main)</a:t>
                      </a:r>
                      <a:r>
                        <a:rPr lang="ko-KR" altLang="en-US" sz="700" b="0" i="0" strike="sngStrike" baseline="0" dirty="0"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r>
                        <a:rPr lang="ko-KR" altLang="en-US" sz="700" b="0" strike="sngStrike" dirty="0">
                          <a:latin typeface="+mn-ea"/>
                          <a:ea typeface="+mn-ea"/>
                        </a:rPr>
                        <a:t>변경 사항이 있습니다</a:t>
                      </a:r>
                      <a:r>
                        <a:rPr lang="en-US" altLang="ko-KR" sz="700" b="0" strike="sngStrike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0" strike="sngStrike" dirty="0">
                          <a:latin typeface="+mn-ea"/>
                          <a:ea typeface="+mn-ea"/>
                        </a:rPr>
                        <a:t>변경 사항을 적용하시겠습니까</a:t>
                      </a:r>
                      <a:r>
                        <a:rPr lang="en-US" altLang="ko-KR" sz="700" b="0" strike="sngStrike" dirty="0">
                          <a:latin typeface="+mn-ea"/>
                          <a:ea typeface="+mn-ea"/>
                        </a:rPr>
                        <a:t>?</a:t>
                      </a:r>
                    </a:p>
                    <a:p>
                      <a:pPr marL="0" marR="0" lvl="3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strike="sngStrik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(sub) </a:t>
                      </a:r>
                      <a:r>
                        <a:rPr lang="ko-KR" altLang="en-US" sz="700" b="0" i="0" strike="sngStrik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변경 사항을 적용하면 기존에 생성된 콘텐츠가 정상 동작하지 않을 수 있습니다</a:t>
                      </a:r>
                      <a:r>
                        <a:rPr lang="en-US" altLang="ko-KR" sz="700" b="0" i="0" strike="sngStrik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strike="sngStrike" baseline="0" dirty="0">
                          <a:latin typeface="+mn-ea"/>
                          <a:ea typeface="+mn-ea"/>
                          <a:cs typeface="+mn-cs"/>
                        </a:rPr>
                        <a:t>Exit</a:t>
                      </a:r>
                      <a:endParaRPr lang="ko-KR" altLang="en-US" sz="700" b="0" i="0" strike="sngStrike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strike="sng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endParaRPr lang="ko-KR" altLang="en-US" sz="700" b="0" i="0" strike="sngStrik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strike="sngStrike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4215097552"/>
                  </a:ext>
                </a:extLst>
              </a:tr>
              <a:tr h="170105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strike="sngStrike" dirty="0">
                          <a:latin typeface="+mn-ea"/>
                          <a:ea typeface="+mn-ea"/>
                        </a:rPr>
                        <a:t>Save</a:t>
                      </a:r>
                      <a:r>
                        <a:rPr lang="en-US" altLang="ko-KR" sz="700" b="0" strike="sngStrike" baseline="0" dirty="0">
                          <a:latin typeface="+mn-ea"/>
                          <a:ea typeface="+mn-ea"/>
                        </a:rPr>
                        <a:t> &amp; Exit</a:t>
                      </a:r>
                      <a:endParaRPr lang="en-US" altLang="ko-KR" sz="700" b="0" strike="sngStrike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strike="sngStrike" dirty="0"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endParaRPr lang="ko-KR" altLang="en-US" sz="700" b="0" i="0" strike="sngStrike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strike="sngStrike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3755113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0321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워크북 이름</a:t>
            </a:r>
            <a:r>
              <a:rPr lang="en-US" altLang="ko-KR" dirty="0">
                <a:latin typeface="+mn-ea"/>
                <a:ea typeface="+mn-ea"/>
              </a:rPr>
              <a:t>/</a:t>
            </a:r>
            <a:r>
              <a:rPr lang="ko-KR" altLang="en-US" dirty="0">
                <a:latin typeface="+mn-ea"/>
                <a:ea typeface="+mn-ea"/>
              </a:rPr>
              <a:t>설명 입력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ea typeface="+mn-ea"/>
              </a:rPr>
              <a:t>1.2</a:t>
            </a:r>
            <a:r>
              <a:rPr kumimoji="1" lang="ko-KR" altLang="en-US" dirty="0">
                <a:latin typeface="+mn-ea"/>
                <a:ea typeface="+mn-ea"/>
              </a:rPr>
              <a:t> 워크북 생성하기</a:t>
            </a:r>
          </a:p>
        </p:txBody>
      </p:sp>
      <p:sp>
        <p:nvSpPr>
          <p:cNvPr id="3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rgbClr val="FFC000">
                    <a:lumMod val="75000"/>
                  </a:srgbClr>
                </a:solidFill>
                <a:latin typeface="+mn-ea"/>
                <a:ea typeface="+mn-ea"/>
              </a:rPr>
              <a:pPr/>
              <a:t>6</a:t>
            </a:fld>
            <a:endParaRPr lang="ko-KR" altLang="en-US" dirty="0">
              <a:solidFill>
                <a:srgbClr val="FFC000">
                  <a:lumMod val="75000"/>
                </a:srgbClr>
              </a:solidFill>
              <a:latin typeface="+mn-ea"/>
              <a:ea typeface="+mn-ea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>
                <a:latin typeface="+mn-ea"/>
                <a:ea typeface="+mn-ea"/>
              </a:rPr>
              <a:t>메인 문구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화면 참고</a:t>
            </a:r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이름</a:t>
            </a:r>
            <a:r>
              <a:rPr kumimoji="1" lang="en-US" altLang="ko-KR" dirty="0">
                <a:latin typeface="+mn-ea"/>
                <a:ea typeface="+mn-ea"/>
              </a:rPr>
              <a:t>(</a:t>
            </a:r>
            <a:r>
              <a:rPr kumimoji="1" lang="ko-KR" altLang="en-US" dirty="0">
                <a:latin typeface="+mn-ea"/>
                <a:ea typeface="+mn-ea"/>
              </a:rPr>
              <a:t>*</a:t>
            </a:r>
            <a:r>
              <a:rPr kumimoji="1" lang="en-US" altLang="ko-KR" dirty="0">
                <a:latin typeface="+mn-ea"/>
                <a:ea typeface="+mn-ea"/>
              </a:rPr>
              <a:t>)</a:t>
            </a:r>
          </a:p>
          <a:p>
            <a:pPr lvl="1"/>
            <a:r>
              <a:rPr kumimoji="1" lang="en-US" altLang="ko-KR" dirty="0">
                <a:latin typeface="+mn-ea"/>
                <a:ea typeface="+mn-ea"/>
              </a:rPr>
              <a:t>P.H : </a:t>
            </a:r>
            <a:r>
              <a:rPr kumimoji="1" lang="ko-KR" altLang="en-US" dirty="0">
                <a:latin typeface="+mn-ea"/>
                <a:ea typeface="+mn-ea"/>
              </a:rPr>
              <a:t>이름을 입력하세요</a:t>
            </a:r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설명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en-US" altLang="ko-KR" dirty="0">
                <a:latin typeface="+mn-ea"/>
                <a:ea typeface="+mn-ea"/>
              </a:rPr>
              <a:t>P.H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kumimoji="1" lang="en-US" altLang="ko-KR" dirty="0">
                <a:latin typeface="+mn-ea"/>
                <a:ea typeface="+mn-ea"/>
              </a:rPr>
              <a:t>:</a:t>
            </a:r>
            <a:r>
              <a:rPr kumimoji="1" lang="ko-KR" altLang="en-US" dirty="0">
                <a:latin typeface="+mn-ea"/>
                <a:ea typeface="+mn-ea"/>
              </a:rPr>
              <a:t> 설명을 입력하세요</a:t>
            </a:r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서브 문구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화면참고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체크</a:t>
            </a:r>
            <a:r>
              <a:rPr kumimoji="1" lang="en-US" altLang="ko-KR" dirty="0">
                <a:latin typeface="+mn-ea"/>
                <a:ea typeface="+mn-ea"/>
              </a:rPr>
              <a:t>(default) </a:t>
            </a:r>
            <a:r>
              <a:rPr kumimoji="1" lang="en-US" altLang="ko-KR" dirty="0">
                <a:latin typeface="+mn-ea"/>
                <a:ea typeface="+mn-ea"/>
                <a:sym typeface="Wingdings"/>
              </a:rPr>
              <a:t>  </a:t>
            </a:r>
            <a:r>
              <a:rPr kumimoji="1" lang="ko-KR" altLang="en-US" dirty="0">
                <a:latin typeface="+mn-ea"/>
                <a:ea typeface="+mn-ea"/>
                <a:sym typeface="Wingdings"/>
              </a:rPr>
              <a:t>체크해제</a:t>
            </a:r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버튼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취소 클릭 </a:t>
            </a:r>
            <a:r>
              <a:rPr kumimoji="1" lang="en-US" altLang="ko-KR" dirty="0">
                <a:latin typeface="+mn-ea"/>
                <a:ea typeface="+mn-ea"/>
              </a:rPr>
              <a:t>&gt;</a:t>
            </a:r>
            <a:r>
              <a:rPr kumimoji="1" lang="ko-KR" altLang="en-US" dirty="0">
                <a:latin typeface="+mn-ea"/>
                <a:ea typeface="+mn-ea"/>
              </a:rPr>
              <a:t> 팝업 닫힘 </a:t>
            </a:r>
            <a:r>
              <a:rPr kumimoji="1" lang="en-US" altLang="ko-KR" dirty="0">
                <a:latin typeface="+mn-ea"/>
                <a:ea typeface="+mn-ea"/>
              </a:rPr>
              <a:t>/</a:t>
            </a:r>
            <a:r>
              <a:rPr kumimoji="1" lang="ko-KR" altLang="en-US" dirty="0">
                <a:latin typeface="+mn-ea"/>
                <a:ea typeface="+mn-ea"/>
              </a:rPr>
              <a:t> 생성 취소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완료 클릭 </a:t>
            </a:r>
            <a:r>
              <a:rPr kumimoji="1" lang="en-US" altLang="ko-KR" dirty="0">
                <a:latin typeface="+mn-ea"/>
                <a:ea typeface="+mn-ea"/>
              </a:rPr>
              <a:t>&gt;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  <a:ea typeface="+mn-ea"/>
              </a:rPr>
              <a:t>Validation 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  <a:ea typeface="+mn-ea"/>
              </a:rPr>
              <a:t>체크</a:t>
            </a:r>
            <a:endParaRPr kumimoji="1" lang="en-US" altLang="ko-KR" dirty="0">
              <a:solidFill>
                <a:srgbClr val="FF0000"/>
              </a:solidFill>
              <a:latin typeface="+mn-ea"/>
              <a:ea typeface="+mn-ea"/>
            </a:endParaRPr>
          </a:p>
          <a:p>
            <a:pPr lvl="2"/>
            <a:r>
              <a:rPr kumimoji="1" lang="en-US" altLang="ko-KR" dirty="0">
                <a:latin typeface="+mn-ea"/>
                <a:ea typeface="+mn-ea"/>
              </a:rPr>
              <a:t>Success &gt; </a:t>
            </a:r>
            <a:r>
              <a:rPr kumimoji="1" lang="ko-KR" altLang="en-US" dirty="0">
                <a:latin typeface="+mn-ea"/>
                <a:ea typeface="+mn-ea"/>
              </a:rPr>
              <a:t>워크북 생성 완료 토스트 출력 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  <a:ea typeface="+mn-ea"/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  <a:ea typeface="+mn-ea"/>
              </a:rPr>
              <a:t>[010.0]</a:t>
            </a:r>
            <a:r>
              <a:rPr kumimoji="1" lang="en-US" altLang="ko-KR" dirty="0">
                <a:latin typeface="+mn-ea"/>
                <a:ea typeface="+mn-ea"/>
              </a:rPr>
              <a:t> </a:t>
            </a:r>
          </a:p>
          <a:p>
            <a:pPr lvl="3"/>
            <a:r>
              <a:rPr kumimoji="1" lang="ko-KR" altLang="en-US" dirty="0">
                <a:latin typeface="+mn-ea"/>
                <a:ea typeface="+mn-ea"/>
              </a:rPr>
              <a:t>대시보드 생성 계속을 체크한 경우</a:t>
            </a:r>
            <a:r>
              <a:rPr kumimoji="1" lang="en-US" altLang="ko-KR" dirty="0">
                <a:latin typeface="+mn-ea"/>
                <a:ea typeface="+mn-ea"/>
              </a:rPr>
              <a:t>,</a:t>
            </a:r>
            <a:r>
              <a:rPr kumimoji="1" lang="ko-KR" altLang="en-US" dirty="0">
                <a:latin typeface="+mn-ea"/>
                <a:ea typeface="+mn-ea"/>
              </a:rPr>
              <a:t> 워크북 화면으로 이동 </a:t>
            </a:r>
            <a:r>
              <a:rPr kumimoji="1" lang="en-US" altLang="ko-KR" dirty="0">
                <a:latin typeface="+mn-ea"/>
                <a:ea typeface="+mn-ea"/>
              </a:rPr>
              <a:t>&amp;</a:t>
            </a:r>
            <a:r>
              <a:rPr kumimoji="1" lang="ko-KR" altLang="en-US" dirty="0">
                <a:latin typeface="+mn-ea"/>
                <a:ea typeface="+mn-ea"/>
              </a:rPr>
              <a:t> 대시보드 추가 팝업 출력</a:t>
            </a:r>
            <a:endParaRPr kumimoji="1" lang="en-US" altLang="ko-KR" dirty="0">
              <a:latin typeface="+mn-ea"/>
              <a:ea typeface="+mn-ea"/>
            </a:endParaRPr>
          </a:p>
          <a:p>
            <a:pPr lvl="3"/>
            <a:r>
              <a:rPr kumimoji="1" lang="ko-KR" altLang="en-US" dirty="0">
                <a:latin typeface="+mn-ea"/>
                <a:ea typeface="+mn-ea"/>
              </a:rPr>
              <a:t>대시보드 생성 계속을 </a:t>
            </a:r>
            <a:r>
              <a:rPr kumimoji="1" lang="ko-KR" altLang="en-US" u="sng" dirty="0">
                <a:latin typeface="+mn-ea"/>
                <a:ea typeface="+mn-ea"/>
              </a:rPr>
              <a:t>체크해제</a:t>
            </a:r>
            <a:r>
              <a:rPr kumimoji="1" lang="ko-KR" altLang="en-US" dirty="0">
                <a:latin typeface="+mn-ea"/>
                <a:ea typeface="+mn-ea"/>
              </a:rPr>
              <a:t> 한 경우</a:t>
            </a:r>
            <a:r>
              <a:rPr kumimoji="1" lang="en-US" altLang="ko-KR" dirty="0">
                <a:latin typeface="+mn-ea"/>
                <a:ea typeface="+mn-ea"/>
              </a:rPr>
              <a:t>,</a:t>
            </a:r>
            <a:r>
              <a:rPr kumimoji="1" lang="ko-KR" altLang="en-US" dirty="0">
                <a:latin typeface="+mn-ea"/>
                <a:ea typeface="+mn-ea"/>
              </a:rPr>
              <a:t> 워크북 화면으로 이동</a:t>
            </a:r>
            <a:r>
              <a:rPr kumimoji="1" lang="en-US" altLang="ko-KR" dirty="0">
                <a:latin typeface="+mn-ea"/>
                <a:ea typeface="+mn-ea"/>
              </a:rPr>
              <a:t>(</a:t>
            </a:r>
            <a:r>
              <a:rPr kumimoji="1" lang="ko-KR" altLang="en-US" dirty="0">
                <a:latin typeface="+mn-ea"/>
                <a:ea typeface="+mn-ea"/>
              </a:rPr>
              <a:t>대시보드가 없는 상태</a:t>
            </a:r>
            <a:r>
              <a:rPr kumimoji="1" lang="en-US" altLang="ko-KR" dirty="0">
                <a:latin typeface="+mn-ea"/>
                <a:ea typeface="+mn-ea"/>
              </a:rPr>
              <a:t>)</a:t>
            </a:r>
          </a:p>
          <a:p>
            <a:pPr lvl="2"/>
            <a:r>
              <a:rPr kumimoji="1" lang="en-US" altLang="ko-KR" dirty="0">
                <a:latin typeface="+mn-ea"/>
                <a:ea typeface="+mn-ea"/>
              </a:rPr>
              <a:t>Fail &gt; </a:t>
            </a:r>
            <a:r>
              <a:rPr kumimoji="1" lang="ko-KR" altLang="en-US" dirty="0">
                <a:latin typeface="+mn-ea"/>
                <a:ea typeface="+mn-ea"/>
              </a:rPr>
              <a:t>토스트 출력</a:t>
            </a:r>
            <a:r>
              <a:rPr kumimoji="1" lang="en-US" altLang="ko-KR" dirty="0">
                <a:latin typeface="+mn-ea"/>
                <a:ea typeface="+mn-ea"/>
              </a:rPr>
              <a:t> 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  <a:ea typeface="+mn-ea"/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  <a:ea typeface="+mn-ea"/>
              </a:rPr>
              <a:t>[001.0]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kumimoji="1" lang="en-US" altLang="ko-KR" dirty="0">
                <a:latin typeface="+mn-ea"/>
                <a:ea typeface="+mn-ea"/>
              </a:rPr>
              <a:t>/</a:t>
            </a:r>
            <a:r>
              <a:rPr kumimoji="1" lang="ko-KR" altLang="en-US" dirty="0">
                <a:latin typeface="+mn-ea"/>
                <a:ea typeface="+mn-ea"/>
              </a:rPr>
              <a:t> 에러 개별 항목에 도움말 표시</a:t>
            </a:r>
            <a:endParaRPr lang="en-US" altLang="ko-KR" dirty="0">
              <a:solidFill>
                <a:srgbClr val="00B0F0"/>
              </a:solidFill>
              <a:latin typeface="+mn-ea"/>
              <a:ea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293501" y="4458399"/>
            <a:ext cx="5252434" cy="63125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☑ </a:t>
            </a:r>
            <a:r>
              <a:rPr lang="en-US" altLang="ko-K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Continue to create a dashboard of a new workbook</a:t>
            </a:r>
            <a:endParaRPr lang="en-US" altLang="ko-KR" sz="900" b="1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3677386" y="534885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5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2295295" y="2443824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294652" y="296992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2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294652" y="362898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3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847832" y="6367816"/>
            <a:ext cx="3147532" cy="38403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prstClr val="white"/>
                </a:solidFill>
                <a:latin typeface="+mn-ea"/>
              </a:rPr>
              <a:t>‘</a:t>
            </a:r>
            <a:r>
              <a:rPr lang="ko-KR" altLang="en-US" sz="800" dirty="0">
                <a:solidFill>
                  <a:prstClr val="white"/>
                </a:solidFill>
                <a:latin typeface="+mn-ea"/>
              </a:rPr>
              <a:t>새로운 워크북 </a:t>
            </a:r>
            <a:r>
              <a:rPr lang="en-US" altLang="ko-KR" sz="800" dirty="0">
                <a:solidFill>
                  <a:prstClr val="white"/>
                </a:solidFill>
                <a:latin typeface="+mn-ea"/>
              </a:rPr>
              <a:t>01’</a:t>
            </a:r>
            <a:r>
              <a:rPr lang="ko-KR" altLang="en-US" sz="800" dirty="0">
                <a:solidFill>
                  <a:prstClr val="white"/>
                </a:solidFill>
                <a:latin typeface="+mn-ea"/>
              </a:rPr>
              <a:t> 워크북이 생성 되었습니다</a:t>
            </a:r>
            <a:r>
              <a:rPr lang="en-US" altLang="ko-KR" sz="800" dirty="0">
                <a:solidFill>
                  <a:prstClr val="white"/>
                </a:solidFill>
                <a:latin typeface="+mn-ea"/>
              </a:rPr>
              <a:t>.</a:t>
            </a:r>
            <a:endParaRPr lang="ko-KR" altLang="en-US" sz="800" dirty="0">
              <a:solidFill>
                <a:prstClr val="white"/>
              </a:solidFill>
              <a:latin typeface="+mn-ea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628" y="6456756"/>
            <a:ext cx="206152" cy="206152"/>
          </a:xfrm>
          <a:prstGeom prst="rect">
            <a:avLst/>
          </a:prstGeom>
        </p:spPr>
      </p:pic>
      <p:cxnSp>
        <p:nvCxnSpPr>
          <p:cNvPr id="36" name="꺾인 연결선[E] 35"/>
          <p:cNvCxnSpPr>
            <a:endCxn id="31" idx="0"/>
          </p:cNvCxnSpPr>
          <p:nvPr/>
        </p:nvCxnSpPr>
        <p:spPr>
          <a:xfrm>
            <a:off x="6245217" y="5415334"/>
            <a:ext cx="2176381" cy="95248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2439953" y="2222708"/>
            <a:ext cx="5252434" cy="80161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Create Workbook</a:t>
            </a:r>
            <a:endParaRPr lang="en-US" altLang="ko-KR" sz="1000" b="1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2295295" y="4575739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4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2439953" y="2905344"/>
            <a:ext cx="5252434" cy="1318527"/>
            <a:chOff x="2553689" y="3680257"/>
            <a:chExt cx="5252434" cy="1318527"/>
          </a:xfrm>
        </p:grpSpPr>
        <p:sp>
          <p:nvSpPr>
            <p:cNvPr id="39" name="직사각형 38"/>
            <p:cNvSpPr/>
            <p:nvPr/>
          </p:nvSpPr>
          <p:spPr>
            <a:xfrm>
              <a:off x="2553689" y="3860652"/>
              <a:ext cx="5252434" cy="24767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bIns="0" rtlCol="0" anchor="ctr"/>
            <a:lstStyle/>
            <a:p>
              <a:r>
                <a:rPr lang="en-US" altLang="ko-KR" sz="700" dirty="0">
                  <a:solidFill>
                    <a:prstClr val="white">
                      <a:lumMod val="75000"/>
                    </a:prstClr>
                  </a:solidFill>
                  <a:latin typeface="+mn-ea"/>
                  <a:cs typeface="Nanum Gothic" charset="-127"/>
                </a:rPr>
                <a:t>Please enter a name</a:t>
              </a:r>
              <a:endParaRPr lang="ko-KR" altLang="en-US" sz="700" dirty="0">
                <a:solidFill>
                  <a:prstClr val="white">
                    <a:lumMod val="7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553689" y="4371369"/>
              <a:ext cx="5252434" cy="6274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bIns="72000" rtlCol="0" anchor="t"/>
            <a:lstStyle/>
            <a:p>
              <a:r>
                <a:rPr lang="en-US" altLang="ko-KR" sz="700" dirty="0">
                  <a:solidFill>
                    <a:prstClr val="white">
                      <a:lumMod val="75000"/>
                    </a:prstClr>
                  </a:solidFill>
                  <a:latin typeface="+mn-ea"/>
                  <a:cs typeface="Nanum Gothic" charset="-127"/>
                </a:rPr>
                <a:t>Please enter a description</a:t>
              </a:r>
              <a:endParaRPr lang="ko-KR" altLang="en-US" sz="700" dirty="0">
                <a:solidFill>
                  <a:prstClr val="white">
                    <a:lumMod val="7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2" name="제목 2"/>
            <p:cNvSpPr txBox="1">
              <a:spLocks/>
            </p:cNvSpPr>
            <p:nvPr/>
          </p:nvSpPr>
          <p:spPr bwMode="auto">
            <a:xfrm>
              <a:off x="2553689" y="3680257"/>
              <a:ext cx="796166" cy="180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0" rIns="0" bIns="0" anchor="t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700" dirty="0">
                  <a:solidFill>
                    <a:srgbClr val="000000"/>
                  </a:solidFill>
                  <a:latin typeface="+mn-ea"/>
                  <a:ea typeface="+mn-ea"/>
                  <a:cs typeface="Nanum Gothic" charset="-127"/>
                </a:rPr>
                <a:t>Name</a:t>
              </a:r>
              <a:r>
                <a:rPr lang="ko-KR" altLang="en-US" sz="700" dirty="0">
                  <a:solidFill>
                    <a:srgbClr val="000000"/>
                  </a:solidFill>
                  <a:latin typeface="+mn-ea"/>
                  <a:ea typeface="+mn-ea"/>
                  <a:cs typeface="Nanum Gothic" charset="-127"/>
                </a:rPr>
                <a:t>*</a:t>
              </a:r>
              <a:endPara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endParaRP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endParaRP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endParaRP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700" dirty="0">
                  <a:solidFill>
                    <a:srgbClr val="000000"/>
                  </a:solidFill>
                  <a:latin typeface="+mn-ea"/>
                  <a:ea typeface="+mn-ea"/>
                  <a:cs typeface="Nanum Gothic" charset="-127"/>
                </a:rPr>
                <a:t>Description</a:t>
              </a: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3887123" y="5290769"/>
            <a:ext cx="2358094" cy="249130"/>
            <a:chOff x="4093583" y="6193790"/>
            <a:chExt cx="2358094" cy="249130"/>
          </a:xfrm>
        </p:grpSpPr>
        <p:sp>
          <p:nvSpPr>
            <p:cNvPr id="44" name="모서리가 둥근 직사각형 127"/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Done</a:t>
              </a:r>
              <a:endParaRPr lang="ko-KR" altLang="en-US" sz="800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5" name="모서리가 둥근 직사각형 127"/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Cancel</a:t>
              </a:r>
              <a:endParaRPr lang="ko-KR" altLang="en-US" sz="800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545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ko-KR" altLang="en-US" dirty="0" err="1">
                <a:latin typeface="+mj-lt"/>
              </a:rPr>
              <a:t>데이터소스</a:t>
            </a:r>
            <a:r>
              <a:rPr kumimoji="1" lang="ko-KR" altLang="en-US" dirty="0">
                <a:latin typeface="+mj-lt"/>
              </a:rPr>
              <a:t> 선택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1.3</a:t>
            </a:r>
            <a:r>
              <a:rPr kumimoji="1" lang="ko-KR" altLang="en-US" dirty="0"/>
              <a:t> 대시보드 생성 </a:t>
            </a:r>
            <a:r>
              <a:rPr kumimoji="1" lang="en-US" altLang="ko-KR" dirty="0"/>
              <a:t>1</a:t>
            </a:r>
            <a:r>
              <a:rPr kumimoji="1" lang="ko-KR" altLang="en-US" dirty="0"/>
              <a:t>단계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>
                <a:latin typeface="+mn-ea"/>
              </a:rPr>
              <a:t>데이터 소스 검색 </a:t>
            </a:r>
            <a:r>
              <a:rPr lang="en-US" altLang="ko-KR" dirty="0">
                <a:latin typeface="+mn-ea"/>
              </a:rPr>
              <a:t>&amp;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필터링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텍스트 검색</a:t>
            </a:r>
            <a:endParaRPr lang="en-US" altLang="ko-KR" dirty="0">
              <a:latin typeface="+mn-ea"/>
            </a:endParaRPr>
          </a:p>
          <a:p>
            <a:pPr lvl="2"/>
            <a:r>
              <a:rPr lang="en-US" altLang="ko-KR" dirty="0">
                <a:latin typeface="+mn-ea"/>
              </a:rPr>
              <a:t>P.H : </a:t>
            </a:r>
            <a:r>
              <a:rPr lang="ko-KR" altLang="en-US" dirty="0">
                <a:latin typeface="+mn-ea"/>
              </a:rPr>
              <a:t>데이터 소스를 검색하세요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 err="1">
                <a:latin typeface="+mn-ea"/>
              </a:rPr>
              <a:t>검색범위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데이터 소스 이름 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>
                <a:highlight>
                  <a:srgbClr val="00FF00"/>
                </a:highlight>
                <a:latin typeface="+mn-ea"/>
              </a:rPr>
              <a:t>설명</a:t>
            </a:r>
            <a:endParaRPr lang="en-US" altLang="ko-KR" dirty="0">
              <a:highlight>
                <a:srgbClr val="00FF00"/>
              </a:highlight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공개 범위 </a:t>
            </a:r>
            <a:r>
              <a:rPr lang="ko-KR" altLang="en-US" dirty="0" err="1">
                <a:latin typeface="+mn-ea"/>
              </a:rPr>
              <a:t>필터링</a:t>
            </a:r>
            <a:r>
              <a:rPr lang="en-US" altLang="ko-KR" dirty="0">
                <a:latin typeface="+mn-ea"/>
              </a:rPr>
              <a:t> (</a:t>
            </a:r>
            <a:r>
              <a:rPr lang="en-US" altLang="ko-KR" dirty="0" err="1">
                <a:latin typeface="+mn-ea"/>
              </a:rPr>
              <a:t>Oepn</a:t>
            </a:r>
            <a:r>
              <a:rPr lang="en-US" altLang="ko-KR" dirty="0">
                <a:latin typeface="+mn-ea"/>
              </a:rPr>
              <a:t> data)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토글</a:t>
            </a:r>
            <a:r>
              <a:rPr lang="ko-KR" altLang="en-US" dirty="0">
                <a:latin typeface="+mn-ea"/>
              </a:rPr>
              <a:t> 버튼</a:t>
            </a:r>
            <a:endParaRPr lang="en-US" altLang="ko-KR" dirty="0">
              <a:latin typeface="+mn-ea"/>
            </a:endParaRPr>
          </a:p>
          <a:p>
            <a:pPr lvl="2"/>
            <a:r>
              <a:rPr lang="en-US" altLang="ko-KR" dirty="0">
                <a:latin typeface="+mn-ea"/>
              </a:rPr>
              <a:t>off(default)</a:t>
            </a:r>
          </a:p>
          <a:p>
            <a:pPr lvl="2"/>
            <a:r>
              <a:rPr lang="en-US" altLang="ko-KR" dirty="0">
                <a:latin typeface="+mn-ea"/>
              </a:rPr>
              <a:t>on : </a:t>
            </a:r>
            <a:r>
              <a:rPr lang="ko-KR" altLang="en-US" dirty="0">
                <a:latin typeface="+mn-ea"/>
              </a:rPr>
              <a:t>전체 공개 데이터만 보임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타입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All(default) / </a:t>
            </a:r>
            <a:r>
              <a:rPr lang="ko-KR" altLang="en-US" dirty="0" err="1">
                <a:latin typeface="+mn-ea"/>
              </a:rPr>
              <a:t>수집형</a:t>
            </a:r>
            <a:r>
              <a:rPr lang="en-US" altLang="ko-KR" dirty="0">
                <a:latin typeface="+mn-ea"/>
              </a:rPr>
              <a:t> / </a:t>
            </a:r>
            <a:r>
              <a:rPr lang="ko-KR" altLang="en-US" dirty="0" err="1">
                <a:latin typeface="+mn-ea"/>
              </a:rPr>
              <a:t>연결형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enabled </a:t>
            </a:r>
            <a:r>
              <a:rPr lang="ko-KR" altLang="en-US" dirty="0">
                <a:latin typeface="+mn-ea"/>
              </a:rPr>
              <a:t>데이터 소스 리스트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초기상태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첫번째 항목이 선택되어 우측 스키마 리스트가 열린 상태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구성요소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 err="1">
                <a:latin typeface="+mn-ea"/>
              </a:rPr>
              <a:t>데이터소스</a:t>
            </a:r>
            <a:r>
              <a:rPr lang="ko-KR" altLang="en-US" dirty="0">
                <a:latin typeface="+mn-ea"/>
              </a:rPr>
              <a:t> 이름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설명</a:t>
            </a:r>
            <a:endParaRPr lang="en-US" altLang="ko-KR" dirty="0">
              <a:latin typeface="+mn-ea"/>
            </a:endParaRPr>
          </a:p>
          <a:p>
            <a:pPr lvl="3"/>
            <a:r>
              <a:rPr lang="ko-KR" altLang="en-US" dirty="0">
                <a:latin typeface="+mn-ea"/>
              </a:rPr>
              <a:t>길어질 경우 </a:t>
            </a:r>
            <a:r>
              <a:rPr lang="ko-KR" altLang="en-US" dirty="0" err="1">
                <a:latin typeface="+mn-ea"/>
              </a:rPr>
              <a:t>말줄임</a:t>
            </a:r>
            <a:endParaRPr lang="en-US" altLang="ko-KR" dirty="0">
              <a:latin typeface="+mn-ea"/>
            </a:endParaRPr>
          </a:p>
          <a:p>
            <a:pPr lvl="3"/>
            <a:r>
              <a:rPr lang="ko-KR" altLang="en-US" dirty="0">
                <a:latin typeface="+mn-ea"/>
              </a:rPr>
              <a:t>이름 오름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내림차순정렬가능</a:t>
            </a:r>
            <a:endParaRPr lang="en-US" altLang="ko-KR" dirty="0">
              <a:latin typeface="+mn-ea"/>
              <a:sym typeface="Wingdings"/>
            </a:endParaRPr>
          </a:p>
          <a:p>
            <a:pPr lvl="2"/>
            <a:r>
              <a:rPr lang="ko-KR" altLang="en-US" dirty="0">
                <a:latin typeface="+mn-ea"/>
              </a:rPr>
              <a:t>오픈 데이터일경우 아이콘 표시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타입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All / </a:t>
            </a:r>
            <a:r>
              <a:rPr lang="ko-KR" altLang="en-US" dirty="0" err="1">
                <a:latin typeface="+mn-ea"/>
              </a:rPr>
              <a:t>수집형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연결형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멀티 </a:t>
            </a:r>
            <a:r>
              <a:rPr lang="ko-KR" altLang="en-US" dirty="0" err="1">
                <a:latin typeface="+mn-ea"/>
              </a:rPr>
              <a:t>데이터소스</a:t>
            </a:r>
            <a:r>
              <a:rPr lang="ko-KR" altLang="en-US" dirty="0">
                <a:latin typeface="+mn-ea"/>
              </a:rPr>
              <a:t> 선택 가능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정렬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</a:rPr>
              <a:t>이름 </a:t>
            </a:r>
            <a:r>
              <a:rPr lang="ko-KR" altLang="en-US" dirty="0" err="1">
                <a:latin typeface="+mn-ea"/>
              </a:rPr>
              <a:t>ㄱㄴㄷ순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(default) </a:t>
            </a:r>
            <a:r>
              <a:rPr lang="en-US" altLang="ko-KR" dirty="0">
                <a:latin typeface="+mn-ea"/>
                <a:sym typeface="Wingdings"/>
              </a:rPr>
              <a:t>  </a:t>
            </a:r>
            <a:r>
              <a:rPr lang="ko-KR" altLang="en-US" dirty="0" err="1">
                <a:latin typeface="+mn-ea"/>
                <a:sym typeface="Wingdings"/>
              </a:rPr>
              <a:t>ㅎㅍㅌ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스키마 리스트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좌측 목록 </a:t>
            </a:r>
            <a:r>
              <a:rPr lang="ko-KR" altLang="en-US" dirty="0" err="1">
                <a:latin typeface="+mn-ea"/>
              </a:rPr>
              <a:t>클릭시</a:t>
            </a:r>
            <a:r>
              <a:rPr lang="ko-KR" altLang="en-US" dirty="0">
                <a:latin typeface="+mn-ea"/>
              </a:rPr>
              <a:t> 나타나고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X</a:t>
            </a:r>
            <a:r>
              <a:rPr lang="ko-KR" altLang="en-US" dirty="0">
                <a:latin typeface="+mn-ea"/>
              </a:rPr>
              <a:t> 버튼으로 숨길 수 있음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구성요소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 err="1">
                <a:latin typeface="+mn-ea"/>
              </a:rPr>
              <a:t>화면참고</a:t>
            </a:r>
            <a:r>
              <a:rPr lang="en-US" altLang="ko-KR" dirty="0">
                <a:latin typeface="+mn-ea"/>
              </a:rPr>
              <a:t>)</a:t>
            </a:r>
          </a:p>
          <a:p>
            <a:pPr lvl="2"/>
            <a:r>
              <a:rPr lang="en-US" altLang="ko-KR" dirty="0"/>
              <a:t>Enabled : </a:t>
            </a:r>
            <a:r>
              <a:rPr lang="ko-KR" altLang="en-US" dirty="0" err="1"/>
              <a:t>데이터소스</a:t>
            </a:r>
            <a:r>
              <a:rPr lang="ko-KR" altLang="en-US" dirty="0"/>
              <a:t> 이름</a:t>
            </a:r>
            <a:r>
              <a:rPr lang="en-US" altLang="ko-KR" dirty="0"/>
              <a:t>, </a:t>
            </a:r>
            <a:r>
              <a:rPr lang="ko-KR" altLang="en-US" dirty="0"/>
              <a:t>설명</a:t>
            </a:r>
            <a:r>
              <a:rPr lang="en-US" altLang="ko-KR" dirty="0"/>
              <a:t>, </a:t>
            </a:r>
            <a:r>
              <a:rPr lang="ko-KR" altLang="en-US" dirty="0"/>
              <a:t>타입</a:t>
            </a:r>
            <a:r>
              <a:rPr lang="en-US" altLang="ko-KR" dirty="0"/>
              <a:t>, </a:t>
            </a:r>
            <a:r>
              <a:rPr lang="ko-KR" altLang="en-US" dirty="0" err="1"/>
              <a:t>데이터소스</a:t>
            </a:r>
            <a:r>
              <a:rPr lang="ko-KR" altLang="en-US" dirty="0"/>
              <a:t> 상태</a:t>
            </a:r>
            <a:r>
              <a:rPr lang="en-US" altLang="ko-KR" dirty="0"/>
              <a:t>, Publish, </a:t>
            </a:r>
            <a:r>
              <a:rPr lang="ko-KR" altLang="en-US" dirty="0"/>
              <a:t>생성일</a:t>
            </a:r>
            <a:r>
              <a:rPr lang="en-US" altLang="ko-KR" dirty="0"/>
              <a:t>, </a:t>
            </a:r>
            <a:r>
              <a:rPr lang="ko-KR" altLang="en-US" dirty="0"/>
              <a:t>수정일</a:t>
            </a:r>
            <a:r>
              <a:rPr lang="en-US" altLang="ko-KR" dirty="0"/>
              <a:t>, </a:t>
            </a:r>
            <a:r>
              <a:rPr lang="ko-KR" altLang="en-US" dirty="0"/>
              <a:t>사이즈</a:t>
            </a:r>
            <a:r>
              <a:rPr lang="en-US" altLang="ko-KR" dirty="0"/>
              <a:t>, </a:t>
            </a:r>
            <a:r>
              <a:rPr lang="ko-KR" altLang="en-US" dirty="0" err="1"/>
              <a:t>로우수</a:t>
            </a:r>
            <a:r>
              <a:rPr lang="en-US" altLang="ko-KR" dirty="0"/>
              <a:t>, </a:t>
            </a:r>
            <a:r>
              <a:rPr lang="ko-KR" altLang="en-US" dirty="0"/>
              <a:t>컬럼 리스트</a:t>
            </a:r>
            <a:r>
              <a:rPr lang="en-US" altLang="ko-KR" dirty="0"/>
              <a:t>, </a:t>
            </a:r>
            <a:r>
              <a:rPr lang="ko-KR" altLang="en-US" dirty="0"/>
              <a:t>상세보기버튼</a:t>
            </a:r>
            <a:endParaRPr lang="en-US" altLang="ko-KR" dirty="0"/>
          </a:p>
          <a:p>
            <a:pPr lvl="3"/>
            <a:r>
              <a:rPr lang="ko-KR" altLang="en-US" dirty="0">
                <a:latin typeface="+mn-ea"/>
              </a:rPr>
              <a:t>상세보기 클릭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데이터 상세보기 팝업 출력</a:t>
            </a:r>
            <a:r>
              <a:rPr lang="en-US" altLang="ko-KR" dirty="0">
                <a:solidFill>
                  <a:srgbClr val="00B0F0"/>
                </a:solidFill>
                <a:latin typeface="+mn-ea"/>
              </a:rPr>
              <a:t> ☞[070.1]</a:t>
            </a:r>
            <a:endParaRPr lang="en-US" altLang="ko-KR" dirty="0">
              <a:latin typeface="+mn-ea"/>
            </a:endParaRPr>
          </a:p>
          <a:p>
            <a:pPr lvl="2"/>
            <a:r>
              <a:rPr lang="en-US" altLang="ko-KR" dirty="0"/>
              <a:t>Disabled : </a:t>
            </a:r>
            <a:r>
              <a:rPr lang="ko-KR" altLang="en-US" dirty="0" err="1"/>
              <a:t>데이터소스</a:t>
            </a:r>
            <a:r>
              <a:rPr lang="ko-KR" altLang="en-US" dirty="0"/>
              <a:t> 이름</a:t>
            </a:r>
            <a:r>
              <a:rPr lang="en-US" altLang="ko-KR" dirty="0"/>
              <a:t>, </a:t>
            </a:r>
            <a:r>
              <a:rPr lang="ko-KR" altLang="en-US" dirty="0"/>
              <a:t>설명</a:t>
            </a:r>
            <a:r>
              <a:rPr lang="en-US" altLang="ko-KR" dirty="0"/>
              <a:t>, </a:t>
            </a:r>
            <a:r>
              <a:rPr lang="ko-KR" altLang="en-US" dirty="0"/>
              <a:t>타입</a:t>
            </a:r>
            <a:r>
              <a:rPr lang="en-US" altLang="ko-KR" dirty="0"/>
              <a:t>, </a:t>
            </a:r>
            <a:r>
              <a:rPr lang="ko-KR" altLang="en-US" dirty="0" err="1"/>
              <a:t>데이터소스</a:t>
            </a:r>
            <a:r>
              <a:rPr lang="ko-KR" altLang="en-US" dirty="0"/>
              <a:t> 상태</a:t>
            </a:r>
            <a:r>
              <a:rPr lang="en-US" altLang="ko-KR" dirty="0"/>
              <a:t>, Publish, </a:t>
            </a:r>
            <a:r>
              <a:rPr lang="ko-KR" altLang="en-US" dirty="0"/>
              <a:t>생성일</a:t>
            </a:r>
            <a:r>
              <a:rPr lang="en-US" altLang="ko-KR" dirty="0"/>
              <a:t>, </a:t>
            </a:r>
            <a:r>
              <a:rPr lang="ko-KR" altLang="en-US" dirty="0"/>
              <a:t>수정일</a:t>
            </a:r>
            <a:endParaRPr lang="en-US" altLang="ko-KR" dirty="0"/>
          </a:p>
          <a:p>
            <a:pPr lvl="2"/>
            <a:r>
              <a:rPr lang="ko-KR" altLang="en-US" dirty="0"/>
              <a:t>단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u="sng" dirty="0"/>
              <a:t>Linked</a:t>
            </a:r>
            <a:r>
              <a:rPr lang="ko-KR" altLang="en-US" u="sng" dirty="0"/>
              <a:t> 타입은 사이즈</a:t>
            </a:r>
            <a:r>
              <a:rPr lang="en-US" altLang="ko-KR" u="sng" dirty="0"/>
              <a:t>,</a:t>
            </a:r>
            <a:r>
              <a:rPr lang="ko-KR" altLang="en-US" u="sng" dirty="0"/>
              <a:t> </a:t>
            </a:r>
            <a:r>
              <a:rPr lang="ko-KR" altLang="en-US" u="sng" dirty="0" err="1"/>
              <a:t>로우스</a:t>
            </a:r>
            <a:r>
              <a:rPr lang="ko-KR" altLang="en-US" u="sng" dirty="0"/>
              <a:t> 없음</a:t>
            </a:r>
          </a:p>
          <a:p>
            <a:r>
              <a:rPr lang="ko-KR" altLang="en-US" dirty="0">
                <a:latin typeface="+mn-ea"/>
              </a:rPr>
              <a:t>버튼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취소 클릭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팝업 닫힘</a:t>
            </a:r>
            <a:endParaRPr lang="en-US" altLang="ko-KR" dirty="0">
              <a:solidFill>
                <a:srgbClr val="00B0F0"/>
              </a:solidFill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완료 클릭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</a:t>
            </a:r>
            <a:endParaRPr lang="en-US" altLang="ko-KR" dirty="0">
              <a:latin typeface="+mn-ea"/>
            </a:endParaRPr>
          </a:p>
          <a:p>
            <a:pPr lvl="3"/>
            <a:r>
              <a:rPr lang="ko-KR" altLang="en-US" dirty="0" err="1">
                <a:latin typeface="+mn-ea"/>
              </a:rPr>
              <a:t>선택값이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개 이상일 경우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다음 단계로 이동</a:t>
            </a:r>
            <a:endParaRPr lang="en-US" altLang="ko-KR" dirty="0">
              <a:latin typeface="+mn-ea"/>
            </a:endParaRPr>
          </a:p>
          <a:p>
            <a:pPr lvl="3"/>
            <a:r>
              <a:rPr lang="ko-KR" altLang="en-US" dirty="0" err="1">
                <a:highlight>
                  <a:srgbClr val="00FF00"/>
                </a:highlight>
                <a:latin typeface="+mn-ea"/>
              </a:rPr>
              <a:t>선택값이</a:t>
            </a:r>
            <a:r>
              <a:rPr lang="ko-KR" altLang="en-US" dirty="0">
                <a:highlight>
                  <a:srgbClr val="00FF00"/>
                </a:highlight>
                <a:latin typeface="+mn-ea"/>
              </a:rPr>
              <a:t> 없을 경우 버튼 위에 알림 문구</a:t>
            </a:r>
            <a:r>
              <a:rPr lang="en-US" altLang="ko-KR" dirty="0">
                <a:highlight>
                  <a:srgbClr val="00FF00"/>
                </a:highlight>
                <a:latin typeface="+mn-ea"/>
              </a:rPr>
              <a:t> </a:t>
            </a:r>
            <a:r>
              <a:rPr lang="ko-KR" altLang="en-US" dirty="0">
                <a:highlight>
                  <a:srgbClr val="00FF00"/>
                </a:highlight>
                <a:latin typeface="+mn-ea"/>
              </a:rPr>
              <a:t>표시</a:t>
            </a:r>
            <a:endParaRPr lang="en-US" altLang="ko-KR" dirty="0">
              <a:highlight>
                <a:srgbClr val="00FF00"/>
              </a:highlight>
              <a:latin typeface="+mn-ea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578057" y="871503"/>
            <a:ext cx="97622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00" b="1" dirty="0">
                <a:solidFill>
                  <a:prstClr val="black"/>
                </a:solidFill>
                <a:latin typeface="+mj-lt"/>
                <a:ea typeface="Nanum Gothic" charset="-127"/>
                <a:cs typeface="Nanum Gothic" charset="-127"/>
              </a:rPr>
              <a:t>Create dashboard</a:t>
            </a:r>
            <a:endParaRPr lang="ko-KR" altLang="en-US" sz="900" b="1" dirty="0">
              <a:solidFill>
                <a:prstClr val="black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grpSp>
        <p:nvGrpSpPr>
          <p:cNvPr id="90" name="그룹 89"/>
          <p:cNvGrpSpPr/>
          <p:nvPr/>
        </p:nvGrpSpPr>
        <p:grpSpPr>
          <a:xfrm>
            <a:off x="3887123" y="6350851"/>
            <a:ext cx="2358094" cy="249130"/>
            <a:chOff x="4008125" y="6193790"/>
            <a:chExt cx="2358094" cy="249130"/>
          </a:xfrm>
        </p:grpSpPr>
        <p:sp>
          <p:nvSpPr>
            <p:cNvPr id="92" name="모서리가 둥근 직사각형 127"/>
            <p:cNvSpPr/>
            <p:nvPr/>
          </p:nvSpPr>
          <p:spPr>
            <a:xfrm>
              <a:off x="5197489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+mj-lt"/>
                  <a:ea typeface="Nanum Gothic" charset="-127"/>
                  <a:cs typeface="Nanum Gothic" charset="-127"/>
                </a:rPr>
                <a:t>다음</a:t>
              </a:r>
            </a:p>
          </p:txBody>
        </p:sp>
        <p:sp>
          <p:nvSpPr>
            <p:cNvPr id="97" name="모서리가 둥근 직사각형 127"/>
            <p:cNvSpPr/>
            <p:nvPr/>
          </p:nvSpPr>
          <p:spPr>
            <a:xfrm>
              <a:off x="4008125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+mj-lt"/>
                  <a:ea typeface="Nanum Gothic" charset="-127"/>
                  <a:cs typeface="Nanum Gothic" charset="-127"/>
                </a:rPr>
                <a:t>취소</a:t>
              </a:r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4484176" y="1051725"/>
            <a:ext cx="118462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800" dirty="0">
                <a:solidFill>
                  <a:prstClr val="black"/>
                </a:solidFill>
                <a:latin typeface="+mj-lt"/>
                <a:ea typeface="Nanum Gothic" charset="-127"/>
                <a:cs typeface="Nanum Gothic" charset="-127"/>
              </a:rPr>
              <a:t>Please select </a:t>
            </a:r>
            <a:r>
              <a:rPr lang="en-US" altLang="ko-KR" sz="800" dirty="0" err="1">
                <a:solidFill>
                  <a:prstClr val="black"/>
                </a:solidFill>
                <a:latin typeface="+mj-lt"/>
                <a:ea typeface="Nanum Gothic" charset="-127"/>
                <a:cs typeface="Nanum Gothic" charset="-127"/>
              </a:rPr>
              <a:t>datasources</a:t>
            </a:r>
            <a:endParaRPr lang="en-US" altLang="ko-KR" sz="800" dirty="0">
              <a:solidFill>
                <a:prstClr val="black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4590384" y="1265013"/>
            <a:ext cx="952431" cy="96644"/>
            <a:chOff x="5087452" y="1040780"/>
            <a:chExt cx="952431" cy="96644"/>
          </a:xfrm>
        </p:grpSpPr>
        <p:sp>
          <p:nvSpPr>
            <p:cNvPr id="21" name="타원 20"/>
            <p:cNvSpPr/>
            <p:nvPr/>
          </p:nvSpPr>
          <p:spPr>
            <a:xfrm>
              <a:off x="5087452" y="1040780"/>
              <a:ext cx="96644" cy="9664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j-lt"/>
                <a:cs typeface="Nanum Gothic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5517354" y="1040780"/>
              <a:ext cx="96644" cy="9664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j-lt"/>
                <a:cs typeface="Nanum Gothic" charset="-127"/>
              </a:endParaRPr>
            </a:p>
          </p:txBody>
        </p:sp>
        <p:cxnSp>
          <p:nvCxnSpPr>
            <p:cNvPr id="23" name="직선 연결선[R] 22"/>
            <p:cNvCxnSpPr/>
            <p:nvPr/>
          </p:nvCxnSpPr>
          <p:spPr>
            <a:xfrm>
              <a:off x="5185926" y="1089102"/>
              <a:ext cx="3314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xmlns="" id="{4C90E64A-BDAE-7140-B048-28891284EC81}"/>
                </a:ext>
              </a:extLst>
            </p:cNvPr>
            <p:cNvSpPr/>
            <p:nvPr/>
          </p:nvSpPr>
          <p:spPr>
            <a:xfrm>
              <a:off x="5943239" y="1040780"/>
              <a:ext cx="96644" cy="9664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j-lt"/>
                <a:cs typeface="Nanum Gothic" charset="-127"/>
              </a:endParaRPr>
            </a:p>
          </p:txBody>
        </p:sp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xmlns="" id="{1F77AB82-9747-E440-AA6D-F173234A1E69}"/>
                </a:ext>
              </a:extLst>
            </p:cNvPr>
            <p:cNvCxnSpPr/>
            <p:nvPr/>
          </p:nvCxnSpPr>
          <p:spPr>
            <a:xfrm>
              <a:off x="5611811" y="1089102"/>
              <a:ext cx="331428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191515" y="703970"/>
            <a:ext cx="525395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mr-IN" altLang="ko-KR" sz="500" b="1" dirty="0">
                <a:solidFill>
                  <a:schemeClr val="bg1"/>
                </a:solidFill>
                <a:latin typeface="+mj-lt"/>
                <a:cs typeface="Nanum Gothic" charset="-127"/>
              </a:rPr>
              <a:t>[03</a:t>
            </a:r>
            <a:r>
              <a:rPr lang="en-US" altLang="ko-KR" sz="500" b="1" dirty="0">
                <a:solidFill>
                  <a:schemeClr val="bg1"/>
                </a:solidFill>
                <a:latin typeface="+mj-lt"/>
                <a:cs typeface="Nanum Gothic" charset="-127"/>
              </a:rPr>
              <a:t>6</a:t>
            </a:r>
            <a:r>
              <a:rPr lang="mr-IN" altLang="ko-KR" sz="500" b="1" dirty="0">
                <a:solidFill>
                  <a:schemeClr val="bg1"/>
                </a:solidFill>
                <a:latin typeface="+mj-lt"/>
                <a:cs typeface="Nanum Gothic" charset="-127"/>
              </a:rPr>
              <a:t>.</a:t>
            </a:r>
            <a:r>
              <a:rPr lang="en-US" altLang="ko-KR" sz="500" b="1" dirty="0">
                <a:solidFill>
                  <a:schemeClr val="bg1"/>
                </a:solidFill>
                <a:latin typeface="+mj-lt"/>
                <a:cs typeface="Nanum Gothic" charset="-127"/>
              </a:rPr>
              <a:t>1</a:t>
            </a:r>
            <a:r>
              <a:rPr lang="mr-IN" altLang="ko-KR" sz="500" b="1" dirty="0">
                <a:solidFill>
                  <a:schemeClr val="bg1"/>
                </a:solidFill>
                <a:latin typeface="+mj-lt"/>
                <a:cs typeface="Nanum Gothic" charset="-127"/>
              </a:rPr>
              <a:t>]</a:t>
            </a:r>
            <a:endParaRPr lang="ko-KR" altLang="en-US" sz="500" b="1" dirty="0">
              <a:solidFill>
                <a:schemeClr val="bg1"/>
              </a:solidFill>
              <a:latin typeface="+mj-lt"/>
              <a:cs typeface="Nanum Gothic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D2C2FEDE-CB0E-BD4D-9415-62785188B934}"/>
              </a:ext>
            </a:extLst>
          </p:cNvPr>
          <p:cNvGrpSpPr/>
          <p:nvPr/>
        </p:nvGrpSpPr>
        <p:grpSpPr>
          <a:xfrm>
            <a:off x="1775322" y="1627525"/>
            <a:ext cx="1625980" cy="292624"/>
            <a:chOff x="901599" y="1388637"/>
            <a:chExt cx="1625980" cy="292624"/>
          </a:xfrm>
        </p:grpSpPr>
        <p:sp>
          <p:nvSpPr>
            <p:cNvPr id="28" name="제목 2">
              <a:extLst>
                <a:ext uri="{FF2B5EF4-FFF2-40B4-BE49-F238E27FC236}">
                  <a16:creationId xmlns:a16="http://schemas.microsoft.com/office/drawing/2014/main" xmlns="" id="{AA2AF1CD-3CC8-D942-AE06-F888CF31D66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37365" y="1388637"/>
              <a:ext cx="1117829" cy="29262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xtLst/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latin typeface="+mj-lt"/>
                  <a:ea typeface="+mn-ea"/>
                  <a:cs typeface="Nanum Gothic" charset="-127"/>
                </a:rPr>
                <a:t>Search for </a:t>
              </a:r>
              <a:r>
                <a:rPr lang="en-US" altLang="ko-KR" sz="700" dirty="0" err="1">
                  <a:solidFill>
                    <a:schemeClr val="bg1">
                      <a:lumMod val="75000"/>
                    </a:schemeClr>
                  </a:solidFill>
                  <a:latin typeface="+mj-lt"/>
                  <a:ea typeface="+mn-ea"/>
                  <a:cs typeface="Nanum Gothic" charset="-127"/>
                </a:rPr>
                <a:t>datasources</a:t>
              </a:r>
              <a:endParaRPr lang="en-US" altLang="ko-KR" sz="700" dirty="0">
                <a:solidFill>
                  <a:schemeClr val="bg1">
                    <a:lumMod val="75000"/>
                  </a:schemeClr>
                </a:solidFill>
                <a:latin typeface="+mj-lt"/>
                <a:ea typeface="+mn-ea"/>
                <a:cs typeface="Nanum Gothic" charset="-127"/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xmlns="" id="{818671AB-27C6-8A41-B90D-D2A86F063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079" y="1438512"/>
              <a:ext cx="137742" cy="137742"/>
            </a:xfrm>
            <a:prstGeom prst="rect">
              <a:avLst/>
            </a:prstGeom>
          </p:spPr>
        </p:pic>
        <p:cxnSp>
          <p:nvCxnSpPr>
            <p:cNvPr id="32" name="직선 연결선[R] 31">
              <a:extLst>
                <a:ext uri="{FF2B5EF4-FFF2-40B4-BE49-F238E27FC236}">
                  <a16:creationId xmlns:a16="http://schemas.microsoft.com/office/drawing/2014/main" xmlns="" id="{626195CE-E0A5-0142-AA07-FCB21E02880F}"/>
                </a:ext>
              </a:extLst>
            </p:cNvPr>
            <p:cNvCxnSpPr>
              <a:cxnSpLocks/>
            </p:cNvCxnSpPr>
            <p:nvPr/>
          </p:nvCxnSpPr>
          <p:spPr>
            <a:xfrm>
              <a:off x="901599" y="1618276"/>
              <a:ext cx="162598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제목 2">
            <a:extLst>
              <a:ext uri="{FF2B5EF4-FFF2-40B4-BE49-F238E27FC236}">
                <a16:creationId xmlns:a16="http://schemas.microsoft.com/office/drawing/2014/main" xmlns="" id="{AEA31A4F-8934-3B40-91D2-F85C4D379AB0}"/>
              </a:ext>
            </a:extLst>
          </p:cNvPr>
          <p:cNvSpPr txBox="1">
            <a:spLocks/>
          </p:cNvSpPr>
          <p:nvPr/>
        </p:nvSpPr>
        <p:spPr bwMode="auto">
          <a:xfrm>
            <a:off x="1775322" y="1962413"/>
            <a:ext cx="4354484" cy="360218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xtLst/>
        </p:spPr>
        <p:txBody>
          <a:bodyPr lIns="108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endParaRPr lang="en-US" altLang="ko-KR" sz="800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ea typeface="+mn-ea"/>
              <a:cs typeface="Nanum Gothic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xmlns="" id="{1B3123C3-C139-014E-BB1B-4CC50B281DAD}"/>
              </a:ext>
            </a:extLst>
          </p:cNvPr>
          <p:cNvSpPr/>
          <p:nvPr/>
        </p:nvSpPr>
        <p:spPr>
          <a:xfrm>
            <a:off x="2063207" y="2211654"/>
            <a:ext cx="1276557" cy="1334676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 anchorCtr="0"/>
          <a:lstStyle/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Data set _ EQPID ALL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데이터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_ </a:t>
            </a: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전략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1</a:t>
            </a: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팀용</a:t>
            </a:r>
            <a:endParaRPr kumimoji="1" lang="en-US" altLang="ko-KR" sz="700" dirty="0">
              <a:solidFill>
                <a:prstClr val="white">
                  <a:lumMod val="50000"/>
                </a:prstClr>
              </a:solidFill>
              <a:latin typeface="+mj-lt"/>
              <a:cs typeface="Nanum Gothic" charset="-127"/>
            </a:endParaRP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데이터 소스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overview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제조공정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default	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제조공정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A	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제조공정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B	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Data set _ EQPID ALL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데이터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_ </a:t>
            </a: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전략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1</a:t>
            </a: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팀용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	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데이터 소스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overview	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제조공정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default	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제조공정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A	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제조공정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B	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Data set _ EQPID ALL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데이터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_ </a:t>
            </a: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전략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1</a:t>
            </a: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팀용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	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데이터 소스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overview		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xmlns="" id="{C46389ED-574A-584F-8BFF-FAAFDDC762C3}"/>
              </a:ext>
            </a:extLst>
          </p:cNvPr>
          <p:cNvGrpSpPr/>
          <p:nvPr/>
        </p:nvGrpSpPr>
        <p:grpSpPr>
          <a:xfrm>
            <a:off x="1834874" y="2233373"/>
            <a:ext cx="4283543" cy="3213320"/>
            <a:chOff x="910580" y="2703078"/>
            <a:chExt cx="8297142" cy="2747646"/>
          </a:xfrm>
        </p:grpSpPr>
        <p:cxnSp>
          <p:nvCxnSpPr>
            <p:cNvPr id="39" name="직선 연결선 52">
              <a:extLst>
                <a:ext uri="{FF2B5EF4-FFF2-40B4-BE49-F238E27FC236}">
                  <a16:creationId xmlns:a16="http://schemas.microsoft.com/office/drawing/2014/main" xmlns="" id="{F1295C2E-E3F3-564D-B6FF-280045D4B7A3}"/>
                </a:ext>
              </a:extLst>
            </p:cNvPr>
            <p:cNvCxnSpPr/>
            <p:nvPr/>
          </p:nvCxnSpPr>
          <p:spPr>
            <a:xfrm flipH="1">
              <a:off x="910580" y="2886254"/>
              <a:ext cx="8297142" cy="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53">
              <a:extLst>
                <a:ext uri="{FF2B5EF4-FFF2-40B4-BE49-F238E27FC236}">
                  <a16:creationId xmlns:a16="http://schemas.microsoft.com/office/drawing/2014/main" xmlns="" id="{EBEAF0DD-BB16-664D-9F90-1932C062AD66}"/>
                </a:ext>
              </a:extLst>
            </p:cNvPr>
            <p:cNvCxnSpPr/>
            <p:nvPr/>
          </p:nvCxnSpPr>
          <p:spPr>
            <a:xfrm flipH="1">
              <a:off x="910580" y="3069430"/>
              <a:ext cx="8297142" cy="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54">
              <a:extLst>
                <a:ext uri="{FF2B5EF4-FFF2-40B4-BE49-F238E27FC236}">
                  <a16:creationId xmlns:a16="http://schemas.microsoft.com/office/drawing/2014/main" xmlns="" id="{0E0F061C-D1D8-FA44-8AA3-8A295B2E09DD}"/>
                </a:ext>
              </a:extLst>
            </p:cNvPr>
            <p:cNvCxnSpPr/>
            <p:nvPr/>
          </p:nvCxnSpPr>
          <p:spPr>
            <a:xfrm flipH="1">
              <a:off x="910580" y="3252606"/>
              <a:ext cx="8297142" cy="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55">
              <a:extLst>
                <a:ext uri="{FF2B5EF4-FFF2-40B4-BE49-F238E27FC236}">
                  <a16:creationId xmlns:a16="http://schemas.microsoft.com/office/drawing/2014/main" xmlns="" id="{02A5D14D-EE0D-6B43-96F4-B8925F8A2EF8}"/>
                </a:ext>
              </a:extLst>
            </p:cNvPr>
            <p:cNvCxnSpPr/>
            <p:nvPr/>
          </p:nvCxnSpPr>
          <p:spPr>
            <a:xfrm flipH="1">
              <a:off x="910580" y="3435782"/>
              <a:ext cx="8297142" cy="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56">
              <a:extLst>
                <a:ext uri="{FF2B5EF4-FFF2-40B4-BE49-F238E27FC236}">
                  <a16:creationId xmlns:a16="http://schemas.microsoft.com/office/drawing/2014/main" xmlns="" id="{19419B44-28C3-0241-97A2-227D7BB86443}"/>
                </a:ext>
              </a:extLst>
            </p:cNvPr>
            <p:cNvCxnSpPr/>
            <p:nvPr/>
          </p:nvCxnSpPr>
          <p:spPr>
            <a:xfrm flipH="1">
              <a:off x="910580" y="3618958"/>
              <a:ext cx="8297142" cy="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57">
              <a:extLst>
                <a:ext uri="{FF2B5EF4-FFF2-40B4-BE49-F238E27FC236}">
                  <a16:creationId xmlns:a16="http://schemas.microsoft.com/office/drawing/2014/main" xmlns="" id="{F32B54E2-1A16-5C4F-BA42-AFE15CE222E5}"/>
                </a:ext>
              </a:extLst>
            </p:cNvPr>
            <p:cNvCxnSpPr/>
            <p:nvPr/>
          </p:nvCxnSpPr>
          <p:spPr>
            <a:xfrm flipH="1">
              <a:off x="910580" y="3802134"/>
              <a:ext cx="8297142" cy="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58">
              <a:extLst>
                <a:ext uri="{FF2B5EF4-FFF2-40B4-BE49-F238E27FC236}">
                  <a16:creationId xmlns:a16="http://schemas.microsoft.com/office/drawing/2014/main" xmlns="" id="{23C771F2-B837-D54F-A7EC-99D39D507296}"/>
                </a:ext>
              </a:extLst>
            </p:cNvPr>
            <p:cNvCxnSpPr/>
            <p:nvPr/>
          </p:nvCxnSpPr>
          <p:spPr>
            <a:xfrm flipH="1">
              <a:off x="910580" y="2703078"/>
              <a:ext cx="8297142" cy="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52">
              <a:extLst>
                <a:ext uri="{FF2B5EF4-FFF2-40B4-BE49-F238E27FC236}">
                  <a16:creationId xmlns:a16="http://schemas.microsoft.com/office/drawing/2014/main" xmlns="" id="{00561B08-0F33-A544-B98D-3FA878FD972B}"/>
                </a:ext>
              </a:extLst>
            </p:cNvPr>
            <p:cNvCxnSpPr/>
            <p:nvPr/>
          </p:nvCxnSpPr>
          <p:spPr>
            <a:xfrm flipH="1">
              <a:off x="910580" y="4168486"/>
              <a:ext cx="8297142" cy="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53">
              <a:extLst>
                <a:ext uri="{FF2B5EF4-FFF2-40B4-BE49-F238E27FC236}">
                  <a16:creationId xmlns:a16="http://schemas.microsoft.com/office/drawing/2014/main" xmlns="" id="{D3C5E412-C2A5-ED4F-8CC7-50E995110D85}"/>
                </a:ext>
              </a:extLst>
            </p:cNvPr>
            <p:cNvCxnSpPr/>
            <p:nvPr/>
          </p:nvCxnSpPr>
          <p:spPr>
            <a:xfrm flipH="1">
              <a:off x="910580" y="4351662"/>
              <a:ext cx="8297142" cy="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54">
              <a:extLst>
                <a:ext uri="{FF2B5EF4-FFF2-40B4-BE49-F238E27FC236}">
                  <a16:creationId xmlns:a16="http://schemas.microsoft.com/office/drawing/2014/main" xmlns="" id="{50565D42-CD5E-F84C-9747-DBE73AD8DEA1}"/>
                </a:ext>
              </a:extLst>
            </p:cNvPr>
            <p:cNvCxnSpPr/>
            <p:nvPr/>
          </p:nvCxnSpPr>
          <p:spPr>
            <a:xfrm flipH="1">
              <a:off x="910580" y="4534838"/>
              <a:ext cx="8297142" cy="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55">
              <a:extLst>
                <a:ext uri="{FF2B5EF4-FFF2-40B4-BE49-F238E27FC236}">
                  <a16:creationId xmlns:a16="http://schemas.microsoft.com/office/drawing/2014/main" xmlns="" id="{761ACA70-6308-1B44-ABEB-2B4B90B7F687}"/>
                </a:ext>
              </a:extLst>
            </p:cNvPr>
            <p:cNvCxnSpPr/>
            <p:nvPr/>
          </p:nvCxnSpPr>
          <p:spPr>
            <a:xfrm flipH="1">
              <a:off x="910580" y="4718014"/>
              <a:ext cx="8297142" cy="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56">
              <a:extLst>
                <a:ext uri="{FF2B5EF4-FFF2-40B4-BE49-F238E27FC236}">
                  <a16:creationId xmlns:a16="http://schemas.microsoft.com/office/drawing/2014/main" xmlns="" id="{EC851F4D-C1E3-1B47-8F8A-D8092BCC60EB}"/>
                </a:ext>
              </a:extLst>
            </p:cNvPr>
            <p:cNvCxnSpPr/>
            <p:nvPr/>
          </p:nvCxnSpPr>
          <p:spPr>
            <a:xfrm flipH="1">
              <a:off x="910580" y="4901190"/>
              <a:ext cx="8297142" cy="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7">
              <a:extLst>
                <a:ext uri="{FF2B5EF4-FFF2-40B4-BE49-F238E27FC236}">
                  <a16:creationId xmlns:a16="http://schemas.microsoft.com/office/drawing/2014/main" xmlns="" id="{7D67138E-FE9A-634A-BA17-5C541DE5C3E9}"/>
                </a:ext>
              </a:extLst>
            </p:cNvPr>
            <p:cNvCxnSpPr/>
            <p:nvPr/>
          </p:nvCxnSpPr>
          <p:spPr>
            <a:xfrm flipH="1">
              <a:off x="910580" y="5084366"/>
              <a:ext cx="8297142" cy="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8">
              <a:extLst>
                <a:ext uri="{FF2B5EF4-FFF2-40B4-BE49-F238E27FC236}">
                  <a16:creationId xmlns:a16="http://schemas.microsoft.com/office/drawing/2014/main" xmlns="" id="{2ACE6B4A-FF5A-AA49-878B-688D7CF33B10}"/>
                </a:ext>
              </a:extLst>
            </p:cNvPr>
            <p:cNvCxnSpPr/>
            <p:nvPr/>
          </p:nvCxnSpPr>
          <p:spPr>
            <a:xfrm flipH="1">
              <a:off x="910580" y="3985310"/>
              <a:ext cx="8297142" cy="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6">
              <a:extLst>
                <a:ext uri="{FF2B5EF4-FFF2-40B4-BE49-F238E27FC236}">
                  <a16:creationId xmlns:a16="http://schemas.microsoft.com/office/drawing/2014/main" xmlns="" id="{A3B10068-0DA7-5640-810E-EAE7102ABD4A}"/>
                </a:ext>
              </a:extLst>
            </p:cNvPr>
            <p:cNvCxnSpPr/>
            <p:nvPr/>
          </p:nvCxnSpPr>
          <p:spPr>
            <a:xfrm flipH="1">
              <a:off x="910580" y="5267542"/>
              <a:ext cx="8297142" cy="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7">
              <a:extLst>
                <a:ext uri="{FF2B5EF4-FFF2-40B4-BE49-F238E27FC236}">
                  <a16:creationId xmlns:a16="http://schemas.microsoft.com/office/drawing/2014/main" xmlns="" id="{824219E3-0CBF-7148-BA71-C98406652C4B}"/>
                </a:ext>
              </a:extLst>
            </p:cNvPr>
            <p:cNvCxnSpPr/>
            <p:nvPr/>
          </p:nvCxnSpPr>
          <p:spPr>
            <a:xfrm flipH="1">
              <a:off x="910580" y="5450723"/>
              <a:ext cx="8297142" cy="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제목 2">
            <a:extLst>
              <a:ext uri="{FF2B5EF4-FFF2-40B4-BE49-F238E27FC236}">
                <a16:creationId xmlns:a16="http://schemas.microsoft.com/office/drawing/2014/main" xmlns="" id="{BD444280-DB58-9141-A1FF-36BFECA124E6}"/>
              </a:ext>
            </a:extLst>
          </p:cNvPr>
          <p:cNvSpPr txBox="1">
            <a:spLocks/>
          </p:cNvSpPr>
          <p:nvPr/>
        </p:nvSpPr>
        <p:spPr bwMode="auto">
          <a:xfrm>
            <a:off x="5600644" y="1966853"/>
            <a:ext cx="461642" cy="217646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+mn-ea"/>
                <a:cs typeface="Nanum Gothic" charset="-127"/>
              </a:rPr>
              <a:t>Type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xmlns="" id="{AC113176-A968-9043-8DD8-98FEC847FF37}"/>
              </a:ext>
            </a:extLst>
          </p:cNvPr>
          <p:cNvSpPr/>
          <p:nvPr/>
        </p:nvSpPr>
        <p:spPr>
          <a:xfrm>
            <a:off x="3028916" y="2211654"/>
            <a:ext cx="1994659" cy="1334676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 anchorCtr="0"/>
          <a:lstStyle/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말줄임 설명 설명 설명 길어질 경우 말줄임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...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말줄임 설명 설명 설명 길어질 경우 말줄임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...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말줄임 설명 설명 설명 길어질 경우 말줄임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...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말줄임 설명 설명 설명 길어질 경우 말줄임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...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말줄임 설명 설명 설명 길어질 경우 말줄임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...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말줄임 설명 설명 설명 길어질 경우 말줄임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...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말줄임 설명 설명 설명 길어질 경우 말줄임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...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말줄임 설명 설명 설명 길어질 경우 말줄임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...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말줄임 설명 설명 설명 길어질 경우 말줄임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...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말줄임 설명 설명 설명 길어질 경우 말줄임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...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말줄임 설명 설명 설명 길어질 경우 말줄임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...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말줄임 설명 설명 설명 길어질 경우 말줄임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...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말줄임 설명 설명 설명 길어질 경우 말줄임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...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말줄임 설명 설명 설명 길어질 경우 말줄임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...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말줄임 설명 설명 설명 길어질 경우 말줄임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...</a:t>
            </a:r>
          </a:p>
        </p:txBody>
      </p:sp>
      <p:sp>
        <p:nvSpPr>
          <p:cNvPr id="57" name="모서리가 둥근 직사각형 56">
            <a:extLst>
              <a:ext uri="{FF2B5EF4-FFF2-40B4-BE49-F238E27FC236}">
                <a16:creationId xmlns:a16="http://schemas.microsoft.com/office/drawing/2014/main" xmlns="" id="{292D6FF5-FF5B-3744-A5DF-529DA9315437}"/>
              </a:ext>
            </a:extLst>
          </p:cNvPr>
          <p:cNvSpPr/>
          <p:nvPr/>
        </p:nvSpPr>
        <p:spPr>
          <a:xfrm>
            <a:off x="5562814" y="2207846"/>
            <a:ext cx="574682" cy="3238845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 anchorCtr="0"/>
          <a:lstStyle/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Ingested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Linked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Ingested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Linked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Ingested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Linked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Ingested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Linked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Ingested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Linked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Ingested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Linked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Ingested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Linked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j-lt"/>
                <a:cs typeface="Nanum Gothic" charset="-127"/>
              </a:rPr>
              <a:t>Ingested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6A817C68-72ED-604F-90C8-AF11048B349C}"/>
              </a:ext>
            </a:extLst>
          </p:cNvPr>
          <p:cNvSpPr/>
          <p:nvPr/>
        </p:nvSpPr>
        <p:spPr>
          <a:xfrm>
            <a:off x="1775322" y="2245661"/>
            <a:ext cx="4343096" cy="214241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j-lt"/>
              <a:cs typeface="Nanum Gothic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xmlns="" id="{C8BBE066-2EF9-584F-9E6E-B8439ED74CD7}"/>
              </a:ext>
            </a:extLst>
          </p:cNvPr>
          <p:cNvSpPr/>
          <p:nvPr/>
        </p:nvSpPr>
        <p:spPr>
          <a:xfrm>
            <a:off x="1590632" y="2042454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j-lt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j-lt"/>
              <a:cs typeface="Nanum Gothic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88D52D64-23D3-CE46-996F-331AFCF6DA80}"/>
              </a:ext>
            </a:extLst>
          </p:cNvPr>
          <p:cNvSpPr/>
          <p:nvPr/>
        </p:nvSpPr>
        <p:spPr>
          <a:xfrm>
            <a:off x="5011980" y="2289736"/>
            <a:ext cx="544571" cy="12489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rPr>
              <a:t>Open data</a:t>
            </a:r>
            <a:endParaRPr kumimoji="1"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+mj-lt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6B7D35CE-1112-064D-AD74-B83F22444A33}"/>
              </a:ext>
            </a:extLst>
          </p:cNvPr>
          <p:cNvSpPr/>
          <p:nvPr/>
        </p:nvSpPr>
        <p:spPr>
          <a:xfrm>
            <a:off x="5011980" y="2712827"/>
            <a:ext cx="544571" cy="12489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rPr>
              <a:t>Open data</a:t>
            </a:r>
            <a:endParaRPr kumimoji="1"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+mj-lt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xmlns="" id="{A927546B-DBA8-4043-86B7-5456A05F11E6}"/>
              </a:ext>
            </a:extLst>
          </p:cNvPr>
          <p:cNvSpPr/>
          <p:nvPr/>
        </p:nvSpPr>
        <p:spPr>
          <a:xfrm>
            <a:off x="5011980" y="3779290"/>
            <a:ext cx="544571" cy="12489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rPr>
              <a:t>Open data</a:t>
            </a:r>
            <a:endParaRPr kumimoji="1"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+mj-lt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xmlns="" id="{3DB687EE-59BF-5F49-AABE-44AD226EFB46}"/>
              </a:ext>
            </a:extLst>
          </p:cNvPr>
          <p:cNvSpPr/>
          <p:nvPr/>
        </p:nvSpPr>
        <p:spPr>
          <a:xfrm>
            <a:off x="5011980" y="4632603"/>
            <a:ext cx="544571" cy="12489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rPr>
              <a:t>Open data</a:t>
            </a:r>
            <a:endParaRPr kumimoji="1"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+mj-lt"/>
            </a:endParaRPr>
          </a:p>
        </p:txBody>
      </p:sp>
      <p:sp>
        <p:nvSpPr>
          <p:cNvPr id="71" name="아래쪽 화살표[D] 70">
            <a:extLst>
              <a:ext uri="{FF2B5EF4-FFF2-40B4-BE49-F238E27FC236}">
                <a16:creationId xmlns:a16="http://schemas.microsoft.com/office/drawing/2014/main" xmlns="" id="{70CF8F19-FC78-9843-A9A6-E3996BAEB4DD}"/>
              </a:ext>
            </a:extLst>
          </p:cNvPr>
          <p:cNvSpPr/>
          <p:nvPr/>
        </p:nvSpPr>
        <p:spPr>
          <a:xfrm>
            <a:off x="2725889" y="2061784"/>
            <a:ext cx="65476" cy="82223"/>
          </a:xfrm>
          <a:prstGeom prst="downArrow">
            <a:avLst>
              <a:gd name="adj1" fmla="val 36497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j-lt"/>
              <a:cs typeface="Nanum Gothic" charset="-127"/>
            </a:endParaRPr>
          </a:p>
        </p:txBody>
      </p:sp>
      <p:sp>
        <p:nvSpPr>
          <p:cNvPr id="76" name="제목 2">
            <a:extLst>
              <a:ext uri="{FF2B5EF4-FFF2-40B4-BE49-F238E27FC236}">
                <a16:creationId xmlns:a16="http://schemas.microsoft.com/office/drawing/2014/main" xmlns="" id="{7C0A4DB9-10E0-E148-A35F-31417B82A423}"/>
              </a:ext>
            </a:extLst>
          </p:cNvPr>
          <p:cNvSpPr txBox="1">
            <a:spLocks/>
          </p:cNvSpPr>
          <p:nvPr/>
        </p:nvSpPr>
        <p:spPr bwMode="auto">
          <a:xfrm>
            <a:off x="6154402" y="1964202"/>
            <a:ext cx="2100079" cy="360039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  <a:extLst/>
        </p:spPr>
        <p:txBody>
          <a:bodyPr lIns="108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endParaRPr lang="en-US" altLang="ko-KR" sz="700" dirty="0">
              <a:solidFill>
                <a:schemeClr val="bg1">
                  <a:lumMod val="75000"/>
                </a:schemeClr>
              </a:solidFill>
              <a:latin typeface="+mj-lt"/>
              <a:ea typeface="+mn-ea"/>
              <a:cs typeface="Nanum Gothic" charset="-127"/>
            </a:endParaRPr>
          </a:p>
        </p:txBody>
      </p:sp>
      <p:sp>
        <p:nvSpPr>
          <p:cNvPr id="77" name="제목 2">
            <a:extLst>
              <a:ext uri="{FF2B5EF4-FFF2-40B4-BE49-F238E27FC236}">
                <a16:creationId xmlns:a16="http://schemas.microsoft.com/office/drawing/2014/main" xmlns="" id="{0DF6ABA5-FC05-8844-A872-BD3AB837BAB5}"/>
              </a:ext>
            </a:extLst>
          </p:cNvPr>
          <p:cNvSpPr txBox="1">
            <a:spLocks/>
          </p:cNvSpPr>
          <p:nvPr/>
        </p:nvSpPr>
        <p:spPr bwMode="auto">
          <a:xfrm>
            <a:off x="6155422" y="1959475"/>
            <a:ext cx="2104649" cy="221151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ko-KR" altLang="en-US" sz="700" b="1" dirty="0" err="1">
                <a:latin typeface="+mj-lt"/>
                <a:ea typeface="+mn-ea"/>
                <a:cs typeface="Nanum Gothic" charset="-127"/>
              </a:rPr>
              <a:t>데이터소스</a:t>
            </a:r>
            <a:r>
              <a:rPr lang="ko-KR" altLang="en-US" sz="700" b="1" dirty="0">
                <a:latin typeface="+mj-lt"/>
                <a:ea typeface="+mn-ea"/>
                <a:cs typeface="Nanum Gothic" charset="-127"/>
              </a:rPr>
              <a:t> 이름 다 보임</a:t>
            </a:r>
            <a:endParaRPr lang="en-US" altLang="ko-KR" sz="700" b="1" dirty="0">
              <a:latin typeface="+mj-lt"/>
              <a:ea typeface="+mn-ea"/>
              <a:cs typeface="Nanum Gothic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xmlns="" id="{51BFF507-87BA-864D-AE0C-0756660A0871}"/>
              </a:ext>
            </a:extLst>
          </p:cNvPr>
          <p:cNvGrpSpPr/>
          <p:nvPr/>
        </p:nvGrpSpPr>
        <p:grpSpPr>
          <a:xfrm>
            <a:off x="6042654" y="2255095"/>
            <a:ext cx="2187226" cy="3837883"/>
            <a:chOff x="6739260" y="2323724"/>
            <a:chExt cx="1496044" cy="2625081"/>
          </a:xfrm>
        </p:grpSpPr>
        <p:sp>
          <p:nvSpPr>
            <p:cNvPr id="85" name="모서리가 둥근 직사각형 84">
              <a:extLst>
                <a:ext uri="{FF2B5EF4-FFF2-40B4-BE49-F238E27FC236}">
                  <a16:creationId xmlns:a16="http://schemas.microsoft.com/office/drawing/2014/main" xmlns="" id="{F3564B03-FD2C-4E48-9303-339C251155B1}"/>
                </a:ext>
              </a:extLst>
            </p:cNvPr>
            <p:cNvSpPr/>
            <p:nvPr/>
          </p:nvSpPr>
          <p:spPr>
            <a:xfrm rot="5400000" flipV="1">
              <a:off x="6409369" y="2653615"/>
              <a:ext cx="705502" cy="45719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0" rIns="0" bIns="0" rtlCol="0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500" dirty="0">
                <a:solidFill>
                  <a:prstClr val="white"/>
                </a:solidFill>
                <a:latin typeface="+mj-lt"/>
                <a:cs typeface="Nanum Gothic" charset="-127"/>
              </a:endParaRPr>
            </a:p>
          </p:txBody>
        </p:sp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xmlns="" id="{18322328-9ED8-534F-AF7A-2E5F46D3D7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" t="21361" r="61973" b="10373"/>
            <a:stretch/>
          </p:blipFill>
          <p:spPr>
            <a:xfrm>
              <a:off x="6833800" y="3264675"/>
              <a:ext cx="1401504" cy="1684130"/>
            </a:xfrm>
            <a:prstGeom prst="rect">
              <a:avLst/>
            </a:prstGeom>
          </p:spPr>
        </p:pic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xmlns="" id="{ADBDA0D0-5C9A-8942-8A34-CC410F4F58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109" t="21362" r="14630" b="12328"/>
            <a:stretch/>
          </p:blipFill>
          <p:spPr>
            <a:xfrm>
              <a:off x="7064512" y="3267261"/>
              <a:ext cx="84561" cy="1635908"/>
            </a:xfrm>
            <a:prstGeom prst="rect">
              <a:avLst/>
            </a:prstGeom>
          </p:spPr>
        </p:pic>
      </p:grpSp>
      <p:sp>
        <p:nvSpPr>
          <p:cNvPr id="81" name="모서리가 둥근 직사각형 80">
            <a:extLst>
              <a:ext uri="{FF2B5EF4-FFF2-40B4-BE49-F238E27FC236}">
                <a16:creationId xmlns:a16="http://schemas.microsoft.com/office/drawing/2014/main" xmlns="" id="{3944836C-AD85-0C43-BCEC-94ACA846D9B2}"/>
              </a:ext>
            </a:extLst>
          </p:cNvPr>
          <p:cNvSpPr/>
          <p:nvPr/>
        </p:nvSpPr>
        <p:spPr>
          <a:xfrm rot="5400000" flipV="1">
            <a:off x="7910390" y="2493319"/>
            <a:ext cx="629733" cy="4080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5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84" name="십자형[C] 83">
            <a:extLst>
              <a:ext uri="{FF2B5EF4-FFF2-40B4-BE49-F238E27FC236}">
                <a16:creationId xmlns:a16="http://schemas.microsoft.com/office/drawing/2014/main" xmlns="" id="{ED38C168-137E-1F4B-A8A3-16C866051748}"/>
              </a:ext>
            </a:extLst>
          </p:cNvPr>
          <p:cNvSpPr/>
          <p:nvPr/>
        </p:nvSpPr>
        <p:spPr>
          <a:xfrm rot="2700000">
            <a:off x="8077989" y="1999642"/>
            <a:ext cx="132376" cy="132376"/>
          </a:xfrm>
          <a:prstGeom prst="plus">
            <a:avLst>
              <a:gd name="adj" fmla="val 45977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>
              <a:solidFill>
                <a:schemeClr val="tx1"/>
              </a:solidFill>
              <a:latin typeface="+mj-lt"/>
              <a:cs typeface="Nanum Gothic" charset="-127"/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xmlns="" id="{40849C37-0D10-0D44-8F2F-9DD13E6DB379}"/>
              </a:ext>
            </a:extLst>
          </p:cNvPr>
          <p:cNvSpPr/>
          <p:nvPr/>
        </p:nvSpPr>
        <p:spPr>
          <a:xfrm>
            <a:off x="1590632" y="1682179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j-lt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j-lt"/>
              <a:cs typeface="Nanum Gothic" charset="-127"/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xmlns="" id="{81F7E6A7-C334-B64C-8627-940580AF0889}"/>
              </a:ext>
            </a:extLst>
          </p:cNvPr>
          <p:cNvSpPr/>
          <p:nvPr/>
        </p:nvSpPr>
        <p:spPr>
          <a:xfrm>
            <a:off x="6087931" y="2011044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j-lt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j-lt"/>
              <a:cs typeface="Nanum Gothic" charset="-127"/>
            </a:endParaRPr>
          </a:p>
        </p:txBody>
      </p:sp>
      <p:sp>
        <p:nvSpPr>
          <p:cNvPr id="101" name="모서리가 둥근 직사각형 100">
            <a:extLst>
              <a:ext uri="{FF2B5EF4-FFF2-40B4-BE49-F238E27FC236}">
                <a16:creationId xmlns:a16="http://schemas.microsoft.com/office/drawing/2014/main" xmlns="" id="{B47D7E99-9C77-114C-B288-F58F9C83B936}"/>
              </a:ext>
            </a:extLst>
          </p:cNvPr>
          <p:cNvSpPr/>
          <p:nvPr/>
        </p:nvSpPr>
        <p:spPr>
          <a:xfrm>
            <a:off x="1809255" y="2211654"/>
            <a:ext cx="297111" cy="1334676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 anchorCtr="0"/>
          <a:lstStyle/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✓</a:t>
            </a: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☐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Nanum Gothic" charset="-127"/>
            </a:endParaRP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☐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Nanum Gothic" charset="-127"/>
            </a:endParaRP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✓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Nanum Gothic" charset="-127"/>
            </a:endParaRP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cs typeface="Nanum Gothic" charset="-127"/>
              </a:rPr>
              <a:t>✓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Nanum Gothic" charset="-127"/>
            </a:endParaRP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☐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Nanum Gothic" charset="-127"/>
            </a:endParaRP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☐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Nanum Gothic" charset="-127"/>
            </a:endParaRP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☐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Nanum Gothic" charset="-127"/>
            </a:endParaRP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☐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Nanum Gothic" charset="-127"/>
            </a:endParaRP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☐</a:t>
            </a:r>
            <a:endParaRPr kumimoji="1" lang="en-US" altLang="ko-KR" sz="700" dirty="0">
              <a:solidFill>
                <a:prstClr val="white">
                  <a:lumMod val="50000"/>
                </a:prstClr>
              </a:solidFill>
              <a:latin typeface="+mj-lt"/>
              <a:cs typeface="Nanum Gothic" charset="-127"/>
            </a:endParaRP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☐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Nanum Gothic" charset="-127"/>
            </a:endParaRP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☐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Nanum Gothic" charset="-127"/>
            </a:endParaRP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☐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Nanum Gothic" charset="-127"/>
            </a:endParaRP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☐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Nanum Gothic" charset="-127"/>
            </a:endParaRPr>
          </a:p>
          <a:p>
            <a:pPr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☐</a:t>
            </a:r>
            <a:endParaRPr kumimoji="1" lang="en-US" altLang="ko-KR" sz="700" dirty="0">
              <a:solidFill>
                <a:prstClr val="white">
                  <a:lumMod val="50000"/>
                </a:prstClr>
              </a:solidFill>
              <a:latin typeface="+mj-lt"/>
              <a:cs typeface="Nanum Gothic" charset="-127"/>
            </a:endParaRPr>
          </a:p>
        </p:txBody>
      </p:sp>
      <p:sp>
        <p:nvSpPr>
          <p:cNvPr id="102" name="제목 2">
            <a:extLst>
              <a:ext uri="{FF2B5EF4-FFF2-40B4-BE49-F238E27FC236}">
                <a16:creationId xmlns:a16="http://schemas.microsoft.com/office/drawing/2014/main" xmlns="" id="{1C29B36E-EB7E-C941-AA9A-DE068A80A30B}"/>
              </a:ext>
            </a:extLst>
          </p:cNvPr>
          <p:cNvSpPr txBox="1">
            <a:spLocks/>
          </p:cNvSpPr>
          <p:nvPr/>
        </p:nvSpPr>
        <p:spPr bwMode="auto">
          <a:xfrm>
            <a:off x="1809633" y="1970660"/>
            <a:ext cx="1133352" cy="217646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☐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      </a:t>
            </a:r>
            <a:r>
              <a:rPr lang="en-US" altLang="ko-KR" sz="7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+mn-ea"/>
                <a:cs typeface="Nanum Gothic" charset="-127"/>
              </a:rPr>
              <a:t>Datasource</a:t>
            </a:r>
            <a:r>
              <a:rPr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+mn-ea"/>
                <a:cs typeface="Nanum Gothic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A6762D3E-EBC9-5646-BBB0-7E82E3196BC7}"/>
              </a:ext>
            </a:extLst>
          </p:cNvPr>
          <p:cNvGrpSpPr/>
          <p:nvPr/>
        </p:nvGrpSpPr>
        <p:grpSpPr>
          <a:xfrm>
            <a:off x="6675424" y="1659976"/>
            <a:ext cx="651251" cy="210128"/>
            <a:chOff x="5596788" y="1727990"/>
            <a:chExt cx="651251" cy="210128"/>
          </a:xfrm>
        </p:grpSpPr>
        <p:sp>
          <p:nvSpPr>
            <p:cNvPr id="67" name="Text Box">
              <a:extLst>
                <a:ext uri="{FF2B5EF4-FFF2-40B4-BE49-F238E27FC236}">
                  <a16:creationId xmlns:a16="http://schemas.microsoft.com/office/drawing/2014/main" xmlns="" id="{7888636E-1530-1A44-8236-7AE9D96A9A1F}"/>
                </a:ext>
              </a:extLst>
            </p:cNvPr>
            <p:cNvSpPr>
              <a:spLocks/>
            </p:cNvSpPr>
            <p:nvPr>
              <p:custDataLst>
                <p:tags r:id="rId1"/>
              </p:custDataLst>
            </p:nvPr>
          </p:nvSpPr>
          <p:spPr bwMode="auto">
            <a:xfrm>
              <a:off x="5596788" y="1727990"/>
              <a:ext cx="648429" cy="210128"/>
            </a:xfrm>
            <a:prstGeom prst="rect">
              <a:avLst/>
            </a:prstGeom>
            <a:noFill/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Nanum Gothic" charset="-127"/>
                </a:rPr>
                <a:t>☐ </a:t>
              </a: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cs typeface="Nanum Gothic" charset="-127"/>
                </a:rPr>
                <a:t>open data</a:t>
              </a:r>
              <a:endParaRPr lang="en-US" sz="7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cs typeface="Nanum Gothic" charset="-127"/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xmlns="" id="{32CBCAF1-4D76-1A42-BE54-F1E5286AC780}"/>
                </a:ext>
              </a:extLst>
            </p:cNvPr>
            <p:cNvSpPr/>
            <p:nvPr/>
          </p:nvSpPr>
          <p:spPr>
            <a:xfrm>
              <a:off x="5703468" y="1775416"/>
              <a:ext cx="544571" cy="12489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j-lt"/>
                </a:rPr>
                <a:t>Open data</a:t>
              </a:r>
              <a:endParaRPr kumimoji="1"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endParaRPr>
            </a:p>
          </p:txBody>
        </p: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xmlns="" id="{F77B9107-D7D5-F34F-ACC8-1F1597051F4B}"/>
              </a:ext>
            </a:extLst>
          </p:cNvPr>
          <p:cNvSpPr/>
          <p:nvPr/>
        </p:nvSpPr>
        <p:spPr>
          <a:xfrm>
            <a:off x="7564071" y="1661572"/>
            <a:ext cx="700061" cy="18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Type : All </a:t>
            </a:r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▼</a:t>
            </a:r>
          </a:p>
        </p:txBody>
      </p:sp>
      <p:sp>
        <p:nvSpPr>
          <p:cNvPr id="115" name="제목 2">
            <a:extLst>
              <a:ext uri="{FF2B5EF4-FFF2-40B4-BE49-F238E27FC236}">
                <a16:creationId xmlns:a16="http://schemas.microsoft.com/office/drawing/2014/main" xmlns="" id="{400615E3-FF03-AC48-899A-F37489DCEE34}"/>
              </a:ext>
            </a:extLst>
          </p:cNvPr>
          <p:cNvSpPr txBox="1">
            <a:spLocks/>
          </p:cNvSpPr>
          <p:nvPr/>
        </p:nvSpPr>
        <p:spPr bwMode="auto">
          <a:xfrm>
            <a:off x="1717425" y="5560878"/>
            <a:ext cx="1542306" cy="217646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3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 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Selection(s) / 121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 </a:t>
            </a:r>
            <a:r>
              <a:rPr lang="en-US" altLang="ko-KR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Datasource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(s)</a:t>
            </a: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ea typeface="+mn-ea"/>
              <a:cs typeface="Nanum Gothic" charset="-127"/>
            </a:endParaRP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xmlns="" id="{AEFDB0AD-2FC5-3A45-8327-163DF13F2620}"/>
              </a:ext>
            </a:extLst>
          </p:cNvPr>
          <p:cNvSpPr/>
          <p:nvPr/>
        </p:nvSpPr>
        <p:spPr>
          <a:xfrm>
            <a:off x="3754176" y="638947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rPr>
              <a:t>4</a:t>
            </a:r>
            <a:endParaRPr lang="ko-KR" altLang="en-US" sz="700" b="1" dirty="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xmlns="" id="{DD263F3C-2E65-6F40-B04D-EA1B8DDB5B9C}"/>
              </a:ext>
            </a:extLst>
          </p:cNvPr>
          <p:cNvSpPr/>
          <p:nvPr/>
        </p:nvSpPr>
        <p:spPr>
          <a:xfrm>
            <a:off x="11533414" y="25450"/>
            <a:ext cx="324425" cy="192306"/>
          </a:xfrm>
          <a:prstGeom prst="rect">
            <a:avLst/>
          </a:prstGeom>
          <a:solidFill>
            <a:srgbClr val="00FA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V.1.00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19" name="제목 2">
            <a:extLst>
              <a:ext uri="{FF2B5EF4-FFF2-40B4-BE49-F238E27FC236}">
                <a16:creationId xmlns:a16="http://schemas.microsoft.com/office/drawing/2014/main" xmlns="" id="{3DCC3512-9736-7744-BFE3-51C1B4FB827C}"/>
              </a:ext>
            </a:extLst>
          </p:cNvPr>
          <p:cNvSpPr txBox="1">
            <a:spLocks/>
          </p:cNvSpPr>
          <p:nvPr/>
        </p:nvSpPr>
        <p:spPr bwMode="auto">
          <a:xfrm>
            <a:off x="1717425" y="6858000"/>
            <a:ext cx="1542306" cy="217646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121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 </a:t>
            </a:r>
            <a:r>
              <a:rPr lang="en-US" altLang="ko-KR" sz="7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Datasource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Nanum Gothic" charset="-127"/>
              </a:rPr>
              <a:t>(s)</a:t>
            </a: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ea typeface="+mn-ea"/>
              <a:cs typeface="Nanum Gothic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AD6BBA9C-A954-F14B-A209-F529DA628D71}"/>
              </a:ext>
            </a:extLst>
          </p:cNvPr>
          <p:cNvGrpSpPr/>
          <p:nvPr/>
        </p:nvGrpSpPr>
        <p:grpSpPr>
          <a:xfrm>
            <a:off x="4137107" y="6100734"/>
            <a:ext cx="1837491" cy="223427"/>
            <a:chOff x="4137107" y="6100734"/>
            <a:chExt cx="1837491" cy="223427"/>
          </a:xfrm>
        </p:grpSpPr>
        <p:sp>
          <p:nvSpPr>
            <p:cNvPr id="114" name="모서리가 둥근 직사각형 58">
              <a:extLst>
                <a:ext uri="{FF2B5EF4-FFF2-40B4-BE49-F238E27FC236}">
                  <a16:creationId xmlns:a16="http://schemas.microsoft.com/office/drawing/2014/main" xmlns="" id="{4A7905D8-5744-8C42-9840-D5DFF90D5CBB}"/>
                </a:ext>
              </a:extLst>
            </p:cNvPr>
            <p:cNvSpPr/>
            <p:nvPr/>
          </p:nvSpPr>
          <p:spPr>
            <a:xfrm>
              <a:off x="4137107" y="6100734"/>
              <a:ext cx="1837491" cy="223427"/>
            </a:xfrm>
            <a:prstGeom prst="roundRect">
              <a:avLst>
                <a:gd name="adj" fmla="val 0"/>
              </a:avLst>
            </a:prstGeom>
            <a:noFill/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600" dirty="0">
                  <a:solidFill>
                    <a:srgbClr val="FF0000"/>
                  </a:solidFill>
                  <a:latin typeface="+mj-lt"/>
                  <a:cs typeface="Nanum Gothic" charset="-127"/>
                  <a:sym typeface="Wingdings"/>
                </a:rPr>
                <a:t>Choose at least one </a:t>
              </a:r>
              <a:r>
                <a:rPr lang="en-US" altLang="ko-KR" sz="600" dirty="0" err="1">
                  <a:solidFill>
                    <a:srgbClr val="FF0000"/>
                  </a:solidFill>
                  <a:latin typeface="+mj-lt"/>
                  <a:cs typeface="Nanum Gothic" charset="-127"/>
                  <a:sym typeface="Wingdings"/>
                </a:rPr>
                <a:t>datasosurce</a:t>
              </a:r>
              <a:r>
                <a:rPr lang="en-US" altLang="ko-KR" sz="600" dirty="0">
                  <a:solidFill>
                    <a:srgbClr val="FF0000"/>
                  </a:solidFill>
                  <a:latin typeface="+mj-lt"/>
                  <a:cs typeface="Nanum Gothic" charset="-127"/>
                  <a:sym typeface="Wingdings"/>
                </a:rPr>
                <a:t>, please</a:t>
              </a:r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xmlns="" id="{A611AC05-1F46-B24C-B911-DE480E3FC21E}"/>
                </a:ext>
              </a:extLst>
            </p:cNvPr>
            <p:cNvSpPr/>
            <p:nvPr/>
          </p:nvSpPr>
          <p:spPr>
            <a:xfrm>
              <a:off x="5831465" y="6184440"/>
              <a:ext cx="95774" cy="9577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kumimoji="1" lang="en-US" altLang="ko-KR" sz="500" dirty="0">
                  <a:solidFill>
                    <a:srgbClr val="FF0000"/>
                  </a:solidFill>
                  <a:latin typeface="Nanum Gothic" charset="-127"/>
                  <a:ea typeface="Nanum Gothic" charset="-127"/>
                  <a:cs typeface="Nanum Gothic" charset="-127"/>
                </a:rPr>
                <a:t>X</a:t>
              </a:r>
              <a:endParaRPr kumimoji="1" lang="ko-KR" altLang="en-US" sz="5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91" name="직사각형 90">
            <a:extLst>
              <a:ext uri="{FF2B5EF4-FFF2-40B4-BE49-F238E27FC236}">
                <a16:creationId xmlns:a16="http://schemas.microsoft.com/office/drawing/2014/main" xmlns="" id="{20A38D73-80AD-9F4B-A123-50CBFF6A25F3}"/>
              </a:ext>
            </a:extLst>
          </p:cNvPr>
          <p:cNvSpPr/>
          <p:nvPr/>
        </p:nvSpPr>
        <p:spPr>
          <a:xfrm>
            <a:off x="4216509" y="6154382"/>
            <a:ext cx="1758089" cy="169779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96" name="제목 2">
            <a:extLst>
              <a:ext uri="{FF2B5EF4-FFF2-40B4-BE49-F238E27FC236}">
                <a16:creationId xmlns:a16="http://schemas.microsoft.com/office/drawing/2014/main" xmlns="" id="{BD850A5D-8525-1D49-863B-82DF845A98C7}"/>
              </a:ext>
            </a:extLst>
          </p:cNvPr>
          <p:cNvSpPr txBox="1">
            <a:spLocks/>
          </p:cNvSpPr>
          <p:nvPr/>
        </p:nvSpPr>
        <p:spPr bwMode="auto">
          <a:xfrm>
            <a:off x="6156312" y="2710503"/>
            <a:ext cx="623764" cy="393942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 Gothic" charset="-127"/>
              </a:rPr>
              <a:t>Type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 Gothic" charset="-127"/>
              </a:rPr>
              <a:t>Status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 Gothic" charset="-127"/>
              </a:rPr>
              <a:t>Publish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 Gothic" charset="-127"/>
              </a:rPr>
              <a:t>Size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 Gothic" charset="-127"/>
              </a:rPr>
              <a:t>Rows</a:t>
            </a:r>
          </a:p>
        </p:txBody>
      </p:sp>
      <p:sp>
        <p:nvSpPr>
          <p:cNvPr id="98" name="제목 2">
            <a:extLst>
              <a:ext uri="{FF2B5EF4-FFF2-40B4-BE49-F238E27FC236}">
                <a16:creationId xmlns:a16="http://schemas.microsoft.com/office/drawing/2014/main" xmlns="" id="{DBA16590-7D90-9A49-A3A7-57BE8197DA1B}"/>
              </a:ext>
            </a:extLst>
          </p:cNvPr>
          <p:cNvSpPr txBox="1">
            <a:spLocks/>
          </p:cNvSpPr>
          <p:nvPr/>
        </p:nvSpPr>
        <p:spPr bwMode="auto">
          <a:xfrm>
            <a:off x="6631795" y="2710503"/>
            <a:ext cx="1578973" cy="393786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 Gothic" charset="-127"/>
              </a:rPr>
              <a:t>Ingested type</a:t>
            </a:r>
          </a:p>
          <a:p>
            <a:pPr>
              <a:lnSpc>
                <a:spcPct val="150000"/>
              </a:lnSpc>
            </a:pPr>
            <a:r>
              <a:rPr lang="en-US" altLang="ko-KR" sz="700" b="1" dirty="0">
                <a:solidFill>
                  <a:prstClr val="black"/>
                </a:solidFill>
                <a:latin typeface="+mn-ea"/>
                <a:cs typeface="Nanum Gothic" charset="-127"/>
              </a:rPr>
              <a:t>Enabled </a:t>
            </a:r>
          </a:p>
          <a:p>
            <a:pPr>
              <a:lnSpc>
                <a:spcPct val="150000"/>
              </a:lnSpc>
            </a:pPr>
            <a:r>
              <a:rPr lang="en-US" altLang="ko-KR" sz="700" b="1" dirty="0">
                <a:latin typeface="+mn-ea"/>
                <a:ea typeface="+mn-ea"/>
                <a:cs typeface="Nanum Gothic" charset="-127"/>
              </a:rPr>
              <a:t>Open data</a:t>
            </a:r>
          </a:p>
          <a:p>
            <a:pPr>
              <a:lnSpc>
                <a:spcPct val="15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569.46 KB</a:t>
            </a:r>
          </a:p>
          <a:p>
            <a:pPr>
              <a:lnSpc>
                <a:spcPct val="15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Nanum Gothic" charset="-127"/>
              </a:rPr>
              <a:t>15</a:t>
            </a:r>
            <a:endParaRPr lang="ko-KR" altLang="sk-SK" sz="700" b="1" dirty="0">
              <a:solidFill>
                <a:prstClr val="white">
                  <a:lumMod val="50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107" name="제목 2">
            <a:extLst>
              <a:ext uri="{FF2B5EF4-FFF2-40B4-BE49-F238E27FC236}">
                <a16:creationId xmlns:a16="http://schemas.microsoft.com/office/drawing/2014/main" xmlns="" id="{F5DF711D-CC42-7A42-BCAD-6B7FBEFF885E}"/>
              </a:ext>
            </a:extLst>
          </p:cNvPr>
          <p:cNvSpPr txBox="1">
            <a:spLocks/>
          </p:cNvSpPr>
          <p:nvPr/>
        </p:nvSpPr>
        <p:spPr bwMode="auto">
          <a:xfrm>
            <a:off x="6152351" y="2373925"/>
            <a:ext cx="623764" cy="164404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Nanum Gothic" charset="-127"/>
              </a:rPr>
              <a:t>Created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Nanum Gothic" charset="-127"/>
              </a:rPr>
              <a:t>Updated</a:t>
            </a:r>
          </a:p>
        </p:txBody>
      </p:sp>
      <p:sp>
        <p:nvSpPr>
          <p:cNvPr id="108" name="제목 2">
            <a:extLst>
              <a:ext uri="{FF2B5EF4-FFF2-40B4-BE49-F238E27FC236}">
                <a16:creationId xmlns:a16="http://schemas.microsoft.com/office/drawing/2014/main" xmlns="" id="{7C8F299F-3238-0E41-8D3C-FB74185ED685}"/>
              </a:ext>
            </a:extLst>
          </p:cNvPr>
          <p:cNvSpPr txBox="1">
            <a:spLocks/>
          </p:cNvSpPr>
          <p:nvPr/>
        </p:nvSpPr>
        <p:spPr bwMode="auto">
          <a:xfrm>
            <a:off x="6152351" y="2136031"/>
            <a:ext cx="2295544" cy="276431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700" dirty="0" err="1">
                <a:latin typeface="+mn-ea"/>
                <a:ea typeface="+mn-ea"/>
                <a:cs typeface="Nanum Gothic" charset="-127"/>
              </a:rPr>
              <a:t>데이터소스</a:t>
            </a:r>
            <a:r>
              <a:rPr lang="ko-KR" altLang="en-US" sz="700" dirty="0">
                <a:latin typeface="+mn-ea"/>
                <a:ea typeface="+mn-ea"/>
                <a:cs typeface="Nanum Gothic" charset="-127"/>
              </a:rPr>
              <a:t> 설명 다 보임</a:t>
            </a:r>
            <a:r>
              <a:rPr lang="en-US" altLang="ko-KR" sz="700" dirty="0">
                <a:latin typeface="+mn-ea"/>
                <a:ea typeface="+mn-ea"/>
                <a:cs typeface="Nanum Gothic" charset="-127"/>
              </a:rPr>
              <a:t>.</a:t>
            </a:r>
            <a:r>
              <a:rPr lang="ko-KR" altLang="en-US" sz="700" dirty="0">
                <a:latin typeface="+mn-ea"/>
                <a:ea typeface="+mn-ea"/>
                <a:cs typeface="Nanum Gothic" charset="-127"/>
              </a:rPr>
              <a:t> 없으면 안보임</a:t>
            </a:r>
            <a:endParaRPr lang="en-US" altLang="ko-KR" sz="700" dirty="0"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21BC6E75-871D-F448-88B0-4E32CAB36F14}"/>
              </a:ext>
            </a:extLst>
          </p:cNvPr>
          <p:cNvSpPr/>
          <p:nvPr/>
        </p:nvSpPr>
        <p:spPr>
          <a:xfrm>
            <a:off x="6226552" y="3247047"/>
            <a:ext cx="1238601" cy="324441"/>
          </a:xfrm>
          <a:prstGeom prst="rect">
            <a:avLst/>
          </a:prstGeom>
          <a:noFill/>
          <a:ln w="12700">
            <a:solidFill>
              <a:srgbClr val="0432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xmlns="" id="{0F42BDD2-85DA-9D48-A775-116EF3077180}"/>
              </a:ext>
            </a:extLst>
          </p:cNvPr>
          <p:cNvSpPr/>
          <p:nvPr/>
        </p:nvSpPr>
        <p:spPr>
          <a:xfrm>
            <a:off x="7457570" y="3267765"/>
            <a:ext cx="377971" cy="133522"/>
          </a:xfrm>
          <a:prstGeom prst="rect">
            <a:avLst/>
          </a:prstGeom>
          <a:solidFill>
            <a:srgbClr val="0432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Ingested</a:t>
            </a:r>
            <a:endParaRPr kumimoji="1" lang="ko-KR" altLang="en-US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05" name="모서리가 둥근 직사각형 127">
            <a:extLst>
              <a:ext uri="{FF2B5EF4-FFF2-40B4-BE49-F238E27FC236}">
                <a16:creationId xmlns:a16="http://schemas.microsoft.com/office/drawing/2014/main" xmlns="" id="{29833C11-D0B2-C640-AFD1-18FD96415E64}"/>
              </a:ext>
            </a:extLst>
          </p:cNvPr>
          <p:cNvSpPr/>
          <p:nvPr/>
        </p:nvSpPr>
        <p:spPr>
          <a:xfrm>
            <a:off x="7802284" y="3449708"/>
            <a:ext cx="377971" cy="146660"/>
          </a:xfrm>
          <a:prstGeom prst="roundRect">
            <a:avLst>
              <a:gd name="adj" fmla="val 18668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Details</a:t>
            </a:r>
            <a:endParaRPr lang="ko-KR" altLang="en-US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09" name="제목 2">
            <a:extLst>
              <a:ext uri="{FF2B5EF4-FFF2-40B4-BE49-F238E27FC236}">
                <a16:creationId xmlns:a16="http://schemas.microsoft.com/office/drawing/2014/main" xmlns="" id="{71A7FC8E-F55A-4948-96E4-3F62B3639EFB}"/>
              </a:ext>
            </a:extLst>
          </p:cNvPr>
          <p:cNvSpPr txBox="1">
            <a:spLocks/>
          </p:cNvSpPr>
          <p:nvPr/>
        </p:nvSpPr>
        <p:spPr bwMode="auto">
          <a:xfrm>
            <a:off x="6637214" y="2369342"/>
            <a:ext cx="1151648" cy="164404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sk-SK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ea typeface="+mn-ea"/>
                <a:cs typeface="Nanum Gothic" charset="-127"/>
              </a:rPr>
              <a:t>2017.05.22</a:t>
            </a:r>
          </a:p>
          <a:p>
            <a:pPr>
              <a:lnSpc>
                <a:spcPct val="150000"/>
              </a:lnSpc>
            </a:pPr>
            <a:r>
              <a:rPr lang="sk-SK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2017.05.22</a:t>
            </a:r>
            <a:endParaRPr lang="ko-KR" altLang="sk-SK" sz="700" dirty="0">
              <a:solidFill>
                <a:prstClr val="white">
                  <a:lumMod val="50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0" y="0"/>
            <a:ext cx="12192000" cy="6906001"/>
          </a:xfrm>
          <a:prstGeom prst="rect">
            <a:avLst/>
          </a:prstGeom>
          <a:solidFill>
            <a:schemeClr val="tx1">
              <a:alpha val="54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개발보류</a:t>
            </a:r>
            <a:endParaRPr kumimoji="1" lang="en-US" altLang="ko-KR" sz="1100" dirty="0" smtClean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11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2019.05</a:t>
            </a:r>
            <a:endParaRPr kumimoji="1" lang="ko-KR" altLang="en-US" sz="11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1917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ko-KR" altLang="en-US" dirty="0" err="1"/>
              <a:t>데이터소스</a:t>
            </a:r>
            <a:r>
              <a:rPr kumimoji="1" lang="ko-KR" altLang="en-US" dirty="0"/>
              <a:t> 상세 정보 열람</a:t>
            </a:r>
            <a:r>
              <a:rPr kumimoji="1" lang="en-US" altLang="ko-KR" dirty="0"/>
              <a:t>(1)</a:t>
            </a:r>
            <a:endParaRPr kumimoji="1"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1.3</a:t>
            </a:r>
            <a:r>
              <a:rPr kumimoji="1" lang="ko-KR" altLang="en-US" dirty="0"/>
              <a:t> 대시보드 생성 </a:t>
            </a:r>
            <a:r>
              <a:rPr kumimoji="1" lang="en-US" altLang="ko-KR" dirty="0"/>
              <a:t>1</a:t>
            </a:r>
            <a:r>
              <a:rPr kumimoji="1" lang="ko-KR" altLang="en-US" dirty="0"/>
              <a:t>단계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8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참고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ko-KR" altLang="en-US" dirty="0" err="1">
                <a:solidFill>
                  <a:srgbClr val="FF0000"/>
                </a:solidFill>
              </a:rPr>
              <a:t>유사화면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00B0F0"/>
                </a:solidFill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</a:rPr>
              <a:t>[METATRON2.0]WF-D1-DataStorage</a:t>
            </a:r>
            <a:endParaRPr kumimoji="1" lang="en-US" altLang="ko-KR" dirty="0"/>
          </a:p>
          <a:p>
            <a:r>
              <a:rPr lang="ko-KR" altLang="en-US" dirty="0" err="1"/>
              <a:t>데이터소스</a:t>
            </a:r>
            <a:r>
              <a:rPr lang="ko-KR" altLang="en-US" dirty="0"/>
              <a:t> 이름</a:t>
            </a:r>
            <a:r>
              <a:rPr lang="en-US" altLang="ko-KR" dirty="0"/>
              <a:t> / </a:t>
            </a:r>
            <a:r>
              <a:rPr lang="ko-KR" altLang="en-US" dirty="0">
                <a:highlight>
                  <a:srgbClr val="00FF00"/>
                </a:highlight>
              </a:rPr>
              <a:t>설명</a:t>
            </a:r>
            <a:endParaRPr lang="en-US" altLang="ko-KR" dirty="0">
              <a:highlight>
                <a:srgbClr val="00FF00"/>
              </a:highlight>
            </a:endParaRPr>
          </a:p>
          <a:p>
            <a:r>
              <a:rPr kumimoji="1" lang="ko-KR" altLang="en-US" dirty="0">
                <a:latin typeface="+mj-ea"/>
                <a:sym typeface="Wingdings"/>
              </a:rPr>
              <a:t>탭 </a:t>
            </a:r>
            <a:r>
              <a:rPr kumimoji="1" lang="en-US" altLang="ko-KR" dirty="0">
                <a:latin typeface="+mj-ea"/>
                <a:sym typeface="Wingdings"/>
              </a:rPr>
              <a:t>:</a:t>
            </a:r>
            <a:r>
              <a:rPr kumimoji="1" lang="ko-KR" altLang="en-US" dirty="0">
                <a:latin typeface="+mj-ea"/>
                <a:sym typeface="Wingdings"/>
              </a:rPr>
              <a:t> 데이터</a:t>
            </a:r>
            <a:r>
              <a:rPr kumimoji="1" lang="en-US" altLang="ko-KR" dirty="0">
                <a:latin typeface="+mj-ea"/>
                <a:sym typeface="Wingdings"/>
              </a:rPr>
              <a:t>(default) / </a:t>
            </a:r>
            <a:r>
              <a:rPr kumimoji="1" lang="ko-KR" altLang="en-US" dirty="0" err="1">
                <a:latin typeface="+mj-ea"/>
                <a:sym typeface="Wingdings"/>
              </a:rPr>
              <a:t>컬럼상세</a:t>
            </a:r>
            <a:endParaRPr kumimoji="1" lang="en-US" altLang="ko-KR" dirty="0">
              <a:latin typeface="+mj-ea"/>
              <a:sym typeface="Wingdings"/>
            </a:endParaRPr>
          </a:p>
          <a:p>
            <a:r>
              <a:rPr kumimoji="1" lang="ko-KR" altLang="en-US" dirty="0" err="1">
                <a:latin typeface="+mj-ea"/>
                <a:sym typeface="Wingdings"/>
              </a:rPr>
              <a:t>필터링</a:t>
            </a:r>
            <a:endParaRPr kumimoji="1" lang="en-US" altLang="ko-KR" dirty="0">
              <a:latin typeface="+mj-ea"/>
              <a:sym typeface="Wingdings"/>
            </a:endParaRPr>
          </a:p>
          <a:p>
            <a:pPr lvl="1"/>
            <a:r>
              <a:rPr kumimoji="1" lang="ko-KR" altLang="en-US" dirty="0">
                <a:latin typeface="+mj-ea"/>
                <a:sym typeface="Wingdings"/>
              </a:rPr>
              <a:t>항목 검색</a:t>
            </a:r>
            <a:endParaRPr kumimoji="1" lang="en-US" altLang="ko-KR" dirty="0">
              <a:solidFill>
                <a:srgbClr val="00B0F0"/>
              </a:solidFill>
              <a:latin typeface="+mj-ea"/>
              <a:sym typeface="Wingdings"/>
            </a:endParaRPr>
          </a:p>
          <a:p>
            <a:pPr lvl="2"/>
            <a:r>
              <a:rPr kumimoji="1" lang="ko-KR" altLang="en-US" dirty="0">
                <a:latin typeface="+mj-ea"/>
                <a:sym typeface="Wingdings"/>
              </a:rPr>
              <a:t>입력 즉시 </a:t>
            </a:r>
            <a:r>
              <a:rPr kumimoji="1" lang="ko-KR" altLang="en-US" dirty="0" err="1">
                <a:latin typeface="+mj-ea"/>
                <a:sym typeface="Wingdings"/>
              </a:rPr>
              <a:t>필터링</a:t>
            </a:r>
            <a:r>
              <a:rPr kumimoji="1" lang="ko-KR" altLang="en-US" dirty="0">
                <a:latin typeface="+mj-ea"/>
                <a:sym typeface="Wingdings"/>
              </a:rPr>
              <a:t> 됨</a:t>
            </a:r>
            <a:endParaRPr kumimoji="1" lang="en-US" altLang="ko-KR" dirty="0">
              <a:latin typeface="+mj-ea"/>
              <a:sym typeface="Wingdings"/>
            </a:endParaRPr>
          </a:p>
          <a:p>
            <a:pPr lvl="2"/>
            <a:r>
              <a:rPr kumimoji="1" lang="ko-KR" altLang="en-US" dirty="0">
                <a:latin typeface="+mj-ea"/>
                <a:sym typeface="Wingdings"/>
              </a:rPr>
              <a:t>컬럼 </a:t>
            </a:r>
            <a:r>
              <a:rPr kumimoji="1" lang="en-US" altLang="ko-KR" dirty="0">
                <a:latin typeface="+mj-ea"/>
                <a:sym typeface="Wingdings"/>
              </a:rPr>
              <a:t>or </a:t>
            </a:r>
            <a:r>
              <a:rPr kumimoji="1" lang="ko-KR" altLang="en-US" dirty="0">
                <a:latin typeface="+mj-ea"/>
                <a:sym typeface="Wingdings"/>
              </a:rPr>
              <a:t>데이터 검색</a:t>
            </a:r>
            <a:endParaRPr kumimoji="1" lang="en-US" altLang="ko-KR" dirty="0">
              <a:latin typeface="+mj-ea"/>
              <a:sym typeface="Wingdings"/>
            </a:endParaRPr>
          </a:p>
          <a:p>
            <a:pPr lvl="2"/>
            <a:r>
              <a:rPr kumimoji="1" lang="ko-KR" altLang="en-US" strike="sngStrike" dirty="0">
                <a:latin typeface="+mj-ea"/>
                <a:sym typeface="Wingdings"/>
              </a:rPr>
              <a:t>검색 결과에서 </a:t>
            </a:r>
            <a:r>
              <a:rPr kumimoji="1" lang="ko-KR" altLang="en-US" strike="sngStrike" dirty="0" err="1">
                <a:latin typeface="+mj-ea"/>
                <a:sym typeface="Wingdings"/>
              </a:rPr>
              <a:t>검색어에</a:t>
            </a:r>
            <a:r>
              <a:rPr kumimoji="1" lang="ko-KR" altLang="en-US" strike="sngStrike" dirty="0">
                <a:latin typeface="+mj-ea"/>
                <a:sym typeface="Wingdings"/>
              </a:rPr>
              <a:t> 하이라이트</a:t>
            </a:r>
            <a:endParaRPr kumimoji="1" lang="en-US" altLang="ko-KR" strike="sngStrike" dirty="0">
              <a:latin typeface="+mj-ea"/>
              <a:sym typeface="Wingdings"/>
            </a:endParaRPr>
          </a:p>
          <a:p>
            <a:pPr lvl="1"/>
            <a:r>
              <a:rPr kumimoji="1" lang="en-US" altLang="ko-KR" dirty="0">
                <a:latin typeface="+mj-ea"/>
                <a:sym typeface="Wingdings"/>
              </a:rPr>
              <a:t>Role</a:t>
            </a:r>
            <a:r>
              <a:rPr kumimoji="1" lang="en-US" altLang="ko-KR" dirty="0">
                <a:latin typeface="+mj-ea"/>
              </a:rPr>
              <a:t> : All(default) / Dimension / Measure</a:t>
            </a:r>
          </a:p>
          <a:p>
            <a:pPr lvl="1"/>
            <a:r>
              <a:rPr kumimoji="1" lang="en-US" altLang="ko-KR" dirty="0">
                <a:latin typeface="+mj-ea"/>
              </a:rPr>
              <a:t>Column type : All(default) / Text </a:t>
            </a:r>
            <a:r>
              <a:rPr kumimoji="1" lang="en-US" altLang="ko-KR" dirty="0">
                <a:solidFill>
                  <a:srgbClr val="00B050"/>
                </a:solidFill>
                <a:latin typeface="+mj-ea"/>
              </a:rPr>
              <a:t>/ ...</a:t>
            </a:r>
          </a:p>
          <a:p>
            <a:pPr lvl="1"/>
            <a:r>
              <a:rPr kumimoji="1" lang="ko-KR" altLang="en-US" dirty="0">
                <a:latin typeface="+mj-ea"/>
                <a:sym typeface="Wingdings"/>
              </a:rPr>
              <a:t>타임스탬프 컬럼 필터</a:t>
            </a:r>
            <a:endParaRPr kumimoji="1" lang="en-US" altLang="ko-KR" dirty="0">
              <a:latin typeface="+mj-ea"/>
              <a:sym typeface="Wingdings"/>
            </a:endParaRPr>
          </a:p>
          <a:p>
            <a:pPr lvl="2"/>
            <a:r>
              <a:rPr kumimoji="1" lang="ko-KR" altLang="en-US" dirty="0">
                <a:latin typeface="+mj-ea"/>
                <a:sym typeface="Wingdings"/>
              </a:rPr>
              <a:t>타임스탬프 컬럼 이름 표시</a:t>
            </a:r>
            <a:endParaRPr kumimoji="1" lang="en-US" altLang="ko-KR" dirty="0">
              <a:latin typeface="+mj-ea"/>
              <a:sym typeface="Wingdings"/>
            </a:endParaRPr>
          </a:p>
          <a:p>
            <a:pPr lvl="2"/>
            <a:r>
              <a:rPr kumimoji="1" lang="en-US" altLang="ko-KR" dirty="0">
                <a:latin typeface="+mj-ea"/>
                <a:sym typeface="Wingdings"/>
              </a:rPr>
              <a:t>All(default)...</a:t>
            </a:r>
          </a:p>
          <a:p>
            <a:pPr lvl="2"/>
            <a:r>
              <a:rPr kumimoji="1" lang="ko-KR" altLang="en-US" dirty="0">
                <a:highlight>
                  <a:srgbClr val="00FF00"/>
                </a:highlight>
                <a:latin typeface="+mj-ea"/>
                <a:sym typeface="Wingdings"/>
              </a:rPr>
              <a:t>타임스탬프가 </a:t>
            </a:r>
            <a:r>
              <a:rPr kumimoji="1" lang="en-US" altLang="ko-KR" dirty="0">
                <a:highlight>
                  <a:srgbClr val="00FF00"/>
                </a:highlight>
                <a:latin typeface="+mj-ea"/>
                <a:sym typeface="Wingdings"/>
              </a:rPr>
              <a:t>current time</a:t>
            </a:r>
            <a:r>
              <a:rPr kumimoji="1" lang="ko-KR" altLang="en-US" dirty="0">
                <a:highlight>
                  <a:srgbClr val="00FF00"/>
                </a:highlight>
                <a:latin typeface="+mj-ea"/>
                <a:sym typeface="Wingdings"/>
              </a:rPr>
              <a:t> 인 경우 보이지 않음</a:t>
            </a:r>
            <a:endParaRPr kumimoji="1" lang="en-US" altLang="ko-KR" dirty="0">
              <a:highlight>
                <a:srgbClr val="00FF00"/>
              </a:highlight>
              <a:latin typeface="+mj-ea"/>
              <a:sym typeface="Wingdings"/>
            </a:endParaRPr>
          </a:p>
          <a:p>
            <a:r>
              <a:rPr kumimoji="1" lang="ko-KR" altLang="en-US" dirty="0" err="1">
                <a:latin typeface="+mj-ea"/>
              </a:rPr>
              <a:t>연결형</a:t>
            </a:r>
            <a:r>
              <a:rPr kumimoji="1" lang="ko-KR" altLang="en-US" dirty="0">
                <a:latin typeface="+mj-ea"/>
              </a:rPr>
              <a:t> 데이터소스일 경우 문구 표시</a:t>
            </a:r>
            <a:endParaRPr kumimoji="1" lang="en-US" altLang="ko-KR" dirty="0">
              <a:latin typeface="+mj-ea"/>
            </a:endParaRPr>
          </a:p>
          <a:p>
            <a:r>
              <a:rPr kumimoji="1" lang="ko-KR" altLang="en-US" dirty="0">
                <a:latin typeface="+mj-ea"/>
              </a:rPr>
              <a:t>열람 행 수 </a:t>
            </a:r>
            <a:r>
              <a:rPr kumimoji="1" lang="en-US" altLang="ko-KR" dirty="0">
                <a:latin typeface="+mj-ea"/>
              </a:rPr>
              <a:t>/</a:t>
            </a:r>
            <a:r>
              <a:rPr kumimoji="1" lang="ko-KR" altLang="en-US" dirty="0">
                <a:latin typeface="+mj-ea"/>
              </a:rPr>
              <a:t> 전체 행 수</a:t>
            </a:r>
            <a:endParaRPr kumimoji="1" lang="en-US" altLang="ko-KR" dirty="0">
              <a:latin typeface="+mj-ea"/>
            </a:endParaRPr>
          </a:p>
          <a:p>
            <a:pPr lvl="1"/>
            <a:r>
              <a:rPr kumimoji="1" lang="ko-KR" altLang="en-US" dirty="0">
                <a:latin typeface="+mj-ea"/>
              </a:rPr>
              <a:t>열람 행 </a:t>
            </a:r>
            <a:r>
              <a:rPr kumimoji="1" lang="en-US" altLang="ko-KR" dirty="0">
                <a:latin typeface="+mj-ea"/>
              </a:rPr>
              <a:t>default :</a:t>
            </a:r>
            <a:r>
              <a:rPr kumimoji="1" lang="ko-KR" altLang="en-US" dirty="0">
                <a:latin typeface="+mj-ea"/>
              </a:rPr>
              <a:t> </a:t>
            </a:r>
            <a:r>
              <a:rPr kumimoji="1" lang="en-US" altLang="ko-KR" dirty="0">
                <a:latin typeface="+mj-ea"/>
              </a:rPr>
              <a:t>100</a:t>
            </a:r>
          </a:p>
          <a:p>
            <a:pPr lvl="1"/>
            <a:r>
              <a:rPr kumimoji="1" lang="ko-KR" altLang="en-US" dirty="0">
                <a:latin typeface="+mj-ea"/>
              </a:rPr>
              <a:t>열람 행 수 변경 가능</a:t>
            </a:r>
            <a:endParaRPr kumimoji="1" lang="en-US" altLang="ko-KR" dirty="0">
              <a:latin typeface="+mj-ea"/>
            </a:endParaRPr>
          </a:p>
          <a:p>
            <a:r>
              <a:rPr lang="ko-KR" altLang="en-US" dirty="0"/>
              <a:t>데이터 그리드</a:t>
            </a:r>
            <a:endParaRPr lang="en-US" altLang="ko-KR" dirty="0"/>
          </a:p>
          <a:p>
            <a:pPr lvl="1"/>
            <a:r>
              <a:rPr lang="ko-KR" altLang="en-US" dirty="0"/>
              <a:t>헤더</a:t>
            </a:r>
            <a:endParaRPr lang="en-US" altLang="ko-KR" dirty="0"/>
          </a:p>
          <a:p>
            <a:pPr lvl="2"/>
            <a:r>
              <a:rPr lang="ko-KR" altLang="en-US" dirty="0"/>
              <a:t>컬럼 타입</a:t>
            </a:r>
            <a:endParaRPr lang="en-US" altLang="ko-KR" dirty="0"/>
          </a:p>
          <a:p>
            <a:pPr lvl="2"/>
            <a:r>
              <a:rPr lang="ko-KR" altLang="en-US" dirty="0"/>
              <a:t>컬럼 이름</a:t>
            </a:r>
            <a:endParaRPr lang="en-US" altLang="ko-KR" dirty="0"/>
          </a:p>
          <a:p>
            <a:pPr lvl="2"/>
            <a:r>
              <a:rPr lang="ko-KR" altLang="en-US" dirty="0"/>
              <a:t>데이터 정렬 </a:t>
            </a:r>
            <a:endParaRPr lang="en-US" altLang="ko-KR" dirty="0"/>
          </a:p>
          <a:p>
            <a:pPr lvl="3"/>
            <a:r>
              <a:rPr kumimoji="1" lang="ko-KR" altLang="en-US" dirty="0">
                <a:highlight>
                  <a:srgbClr val="00FF00"/>
                </a:highlight>
              </a:rPr>
              <a:t>원 데이터 순 </a:t>
            </a:r>
            <a:r>
              <a:rPr kumimoji="1" lang="en-US" altLang="ko-KR" dirty="0">
                <a:highlight>
                  <a:srgbClr val="00FF00"/>
                </a:highlight>
              </a:rPr>
              <a:t>(default) </a:t>
            </a:r>
            <a:r>
              <a:rPr kumimoji="1" lang="en-US" altLang="ko-KR" dirty="0">
                <a:sym typeface="Wingdings"/>
              </a:rPr>
              <a:t> A-Z</a:t>
            </a:r>
            <a:r>
              <a:rPr kumimoji="1" lang="ko-KR" altLang="en-US" dirty="0">
                <a:sym typeface="Wingdings"/>
              </a:rPr>
              <a:t>  </a:t>
            </a:r>
            <a:r>
              <a:rPr kumimoji="1" lang="en-US" altLang="ko-KR" dirty="0">
                <a:sym typeface="Wingdings"/>
              </a:rPr>
              <a:t>Z-A</a:t>
            </a:r>
            <a:r>
              <a:rPr kumimoji="1" lang="ko-KR" altLang="en-US" dirty="0">
                <a:sym typeface="Wingdings"/>
              </a:rPr>
              <a:t>  </a:t>
            </a:r>
            <a:r>
              <a:rPr kumimoji="1" lang="en-US" altLang="ko-KR" dirty="0">
                <a:sym typeface="Wingdings"/>
              </a:rPr>
              <a:t>...</a:t>
            </a:r>
            <a:r>
              <a:rPr kumimoji="1" lang="ko-KR" altLang="en-US" dirty="0">
                <a:sym typeface="Wingdings"/>
              </a:rPr>
              <a:t> </a:t>
            </a:r>
            <a:r>
              <a:rPr kumimoji="1" lang="en-US" altLang="ko-KR" i="1" dirty="0">
                <a:sym typeface="Wingdings"/>
              </a:rPr>
              <a:t>(</a:t>
            </a:r>
            <a:r>
              <a:rPr kumimoji="1" lang="ko-KR" altLang="en-US" i="1" dirty="0">
                <a:sym typeface="Wingdings"/>
              </a:rPr>
              <a:t>반복</a:t>
            </a:r>
            <a:r>
              <a:rPr kumimoji="1" lang="en-US" altLang="ko-KR" i="1" dirty="0">
                <a:sym typeface="Wingdings"/>
              </a:rPr>
              <a:t>)</a:t>
            </a:r>
            <a:endParaRPr lang="en-US" altLang="ko-KR" dirty="0"/>
          </a:p>
          <a:p>
            <a:pPr lvl="1"/>
            <a:r>
              <a:rPr lang="ko-KR" altLang="en-US" dirty="0" err="1">
                <a:solidFill>
                  <a:srgbClr val="FF40FF"/>
                </a:solidFill>
                <a:highlight>
                  <a:srgbClr val="00FF00"/>
                </a:highlight>
              </a:rPr>
              <a:t>데이터값</a:t>
            </a:r>
            <a:r>
              <a:rPr lang="ko-KR" altLang="en-US" dirty="0">
                <a:solidFill>
                  <a:srgbClr val="FF40FF"/>
                </a:solidFill>
                <a:highlight>
                  <a:srgbClr val="00FF00"/>
                </a:highlight>
              </a:rPr>
              <a:t> 요약 차트 제공</a:t>
            </a:r>
            <a:endParaRPr lang="en-US" altLang="ko-KR" dirty="0">
              <a:solidFill>
                <a:srgbClr val="FF40FF"/>
              </a:solidFill>
              <a:highlight>
                <a:srgbClr val="00FF00"/>
              </a:highlight>
            </a:endParaRPr>
          </a:p>
          <a:p>
            <a:pPr lvl="1"/>
            <a:r>
              <a:rPr lang="ko-KR" altLang="en-US" dirty="0"/>
              <a:t>값 테이블</a:t>
            </a:r>
            <a:endParaRPr lang="en-US" altLang="ko-KR" dirty="0"/>
          </a:p>
        </p:txBody>
      </p:sp>
      <p:cxnSp>
        <p:nvCxnSpPr>
          <p:cNvPr id="89" name="직선 연결선[R] 88"/>
          <p:cNvCxnSpPr/>
          <p:nvPr/>
        </p:nvCxnSpPr>
        <p:spPr>
          <a:xfrm>
            <a:off x="765664" y="1509247"/>
            <a:ext cx="85731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61114" y="891727"/>
            <a:ext cx="525395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mr-IN" altLang="ko-KR" sz="5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[0</a:t>
            </a:r>
            <a:r>
              <a:rPr lang="en-US" altLang="ko-KR" sz="5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70</a:t>
            </a:r>
            <a:r>
              <a:rPr lang="mr-IN" altLang="ko-KR" sz="5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.1]</a:t>
            </a:r>
            <a:endParaRPr lang="ko-KR" altLang="en-US" sz="5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1936227" y="1072180"/>
            <a:ext cx="3350036" cy="172766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 anchorCtr="0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600" dirty="0">
                <a:solidFill>
                  <a:prstClr val="white">
                    <a:lumMod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데이터소스 설명 있을때만 보임</a:t>
            </a:r>
            <a:r>
              <a:rPr lang="en-US" altLang="ko-KR" sz="600" dirty="0">
                <a:solidFill>
                  <a:prstClr val="white">
                    <a:lumMod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r>
              <a:rPr lang="ko-KR" altLang="en-US" sz="600" dirty="0">
                <a:solidFill>
                  <a:prstClr val="white">
                    <a:lumMod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편집 불가</a:t>
            </a:r>
            <a:endParaRPr kumimoji="1" lang="en-US" altLang="ko-KR" sz="600" dirty="0">
              <a:solidFill>
                <a:prstClr val="white">
                  <a:lumMod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xmlns="" id="{B894C4B6-170E-3B4E-B02A-049EF583BEE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87144" y="1782930"/>
          <a:ext cx="8570952" cy="44591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2328">
                  <a:extLst>
                    <a:ext uri="{9D8B030D-6E8A-4147-A177-3AD203B41FA5}">
                      <a16:colId xmlns:a16="http://schemas.microsoft.com/office/drawing/2014/main" xmlns="" val="130431131"/>
                    </a:ext>
                  </a:extLst>
                </a:gridCol>
                <a:gridCol w="952328">
                  <a:extLst>
                    <a:ext uri="{9D8B030D-6E8A-4147-A177-3AD203B41FA5}">
                      <a16:colId xmlns:a16="http://schemas.microsoft.com/office/drawing/2014/main" xmlns="" val="982226033"/>
                    </a:ext>
                  </a:extLst>
                </a:gridCol>
                <a:gridCol w="952328">
                  <a:extLst>
                    <a:ext uri="{9D8B030D-6E8A-4147-A177-3AD203B41FA5}">
                      <a16:colId xmlns:a16="http://schemas.microsoft.com/office/drawing/2014/main" xmlns="" val="648236844"/>
                    </a:ext>
                  </a:extLst>
                </a:gridCol>
                <a:gridCol w="952328">
                  <a:extLst>
                    <a:ext uri="{9D8B030D-6E8A-4147-A177-3AD203B41FA5}">
                      <a16:colId xmlns:a16="http://schemas.microsoft.com/office/drawing/2014/main" xmlns="" val="191718458"/>
                    </a:ext>
                  </a:extLst>
                </a:gridCol>
                <a:gridCol w="952328">
                  <a:extLst>
                    <a:ext uri="{9D8B030D-6E8A-4147-A177-3AD203B41FA5}">
                      <a16:colId xmlns:a16="http://schemas.microsoft.com/office/drawing/2014/main" xmlns="" val="599624791"/>
                    </a:ext>
                  </a:extLst>
                </a:gridCol>
                <a:gridCol w="952328">
                  <a:extLst>
                    <a:ext uri="{9D8B030D-6E8A-4147-A177-3AD203B41FA5}">
                      <a16:colId xmlns:a16="http://schemas.microsoft.com/office/drawing/2014/main" xmlns="" val="623874934"/>
                    </a:ext>
                  </a:extLst>
                </a:gridCol>
                <a:gridCol w="952328">
                  <a:extLst>
                    <a:ext uri="{9D8B030D-6E8A-4147-A177-3AD203B41FA5}">
                      <a16:colId xmlns:a16="http://schemas.microsoft.com/office/drawing/2014/main" xmlns="" val="1734669875"/>
                    </a:ext>
                  </a:extLst>
                </a:gridCol>
                <a:gridCol w="952328">
                  <a:extLst>
                    <a:ext uri="{9D8B030D-6E8A-4147-A177-3AD203B41FA5}">
                      <a16:colId xmlns:a16="http://schemas.microsoft.com/office/drawing/2014/main" xmlns="" val="3140282615"/>
                    </a:ext>
                  </a:extLst>
                </a:gridCol>
                <a:gridCol w="952328">
                  <a:extLst>
                    <a:ext uri="{9D8B030D-6E8A-4147-A177-3AD203B41FA5}">
                      <a16:colId xmlns:a16="http://schemas.microsoft.com/office/drawing/2014/main" xmlns="" val="39841449"/>
                    </a:ext>
                  </a:extLst>
                </a:gridCol>
              </a:tblGrid>
              <a:tr h="2039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25200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Boolean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25200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Decimal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25200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Date/Time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25200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Latitude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25200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Longitude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25200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Point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25200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Expression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25200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Line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marL="25200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35627006"/>
                  </a:ext>
                </a:extLst>
              </a:tr>
              <a:tr h="546755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Value summary</a:t>
                      </a:r>
                      <a:br>
                        <a:rPr lang="en-US" altLang="ko-KR" sz="7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700" b="0" dirty="0">
                          <a:solidFill>
                            <a:schemeClr val="tx1"/>
                          </a:solidFill>
                        </a:rPr>
                        <a:t>영역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Value summary</a:t>
                      </a:r>
                      <a:br>
                        <a:rPr lang="en-US" altLang="ko-KR" sz="7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700" b="0" dirty="0">
                          <a:solidFill>
                            <a:schemeClr val="tx1"/>
                          </a:solidFill>
                        </a:rPr>
                        <a:t>영역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Value summary</a:t>
                      </a:r>
                      <a:br>
                        <a:rPr lang="en-US" altLang="ko-KR" sz="7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700" b="0" dirty="0">
                          <a:solidFill>
                            <a:schemeClr val="tx1"/>
                          </a:solidFill>
                        </a:rPr>
                        <a:t>영역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Value summary</a:t>
                      </a:r>
                      <a:br>
                        <a:rPr lang="en-US" altLang="ko-KR" sz="7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700" b="0" dirty="0">
                          <a:solidFill>
                            <a:schemeClr val="tx1"/>
                          </a:solidFill>
                        </a:rPr>
                        <a:t>영역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Value summary</a:t>
                      </a:r>
                      <a:br>
                        <a:rPr lang="en-US" altLang="ko-KR" sz="7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700" b="0" dirty="0">
                          <a:solidFill>
                            <a:schemeClr val="tx1"/>
                          </a:solidFill>
                        </a:rPr>
                        <a:t>영역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no preview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338765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StringValue1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Yes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1234567890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yyyy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-MM-</a:t>
                      </a:r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dd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 00:…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37.5169287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127.041252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127.041252426479,..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no preview</a:t>
                      </a:r>
                      <a:endParaRPr lang="ko-KR" altLang="en-US" sz="7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127.041252426479,..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25169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StringValue2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1234567890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yyyy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-MM-</a:t>
                      </a:r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dd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 00:…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37.517854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127.040901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127.041252426479,..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no preview</a:t>
                      </a:r>
                      <a:endParaRPr lang="ko-KR" altLang="en-US" sz="7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127.041252426479,..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378864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StringValue1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1234567890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yyyy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-MM-</a:t>
                      </a:r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dd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 00:…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37.5050381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127.029506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127.029505807608,…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no preview</a:t>
                      </a:r>
                      <a:endParaRPr lang="ko-KR" altLang="en-US" sz="7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127.029505807608,…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02453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StringValue1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1234567890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yyyy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-MM-</a:t>
                      </a:r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dd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 00:…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37.4970113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127.040901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127.031893992686,…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no preview</a:t>
                      </a:r>
                      <a:endParaRPr lang="ko-KR" altLang="en-US" sz="7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127.031893992686,…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574344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StringValue2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False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1234567890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yyyy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-MM-</a:t>
                      </a:r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dd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 00:…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37.5113493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127.02559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127.025589683335,…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no preview</a:t>
                      </a:r>
                      <a:endParaRPr lang="ko-KR" altLang="en-US" sz="7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127.025589683335,…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60954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StringValue2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1234567890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yyyy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-MM-</a:t>
                      </a:r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dd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 00:…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37.5207349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127.02205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127.022049946985,…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no preview</a:t>
                      </a:r>
                      <a:endParaRPr lang="ko-KR" altLang="en-US" sz="7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127.022049946985,…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37554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StringValue1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F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1234567890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yyyy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-MM-</a:t>
                      </a:r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dd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 00:…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37.492791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127.061678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127.061678457452,…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no preview</a:t>
                      </a:r>
                      <a:endParaRPr lang="ko-KR" altLang="en-US" sz="7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127.061678457452,…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93956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StringValue3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1234567890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yyyy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-MM-</a:t>
                      </a:r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dd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 00:…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37.4945692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127.062063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127.062063360346,…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no preview</a:t>
                      </a:r>
                      <a:endParaRPr lang="ko-KR" altLang="en-US" sz="7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127.062063360346,…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81495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StringValue1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1234567890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yyyy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-MM-</a:t>
                      </a:r>
                      <a:r>
                        <a:rPr lang="en-US" altLang="ko-KR" sz="700" b="0" dirty="0" err="1">
                          <a:solidFill>
                            <a:schemeClr val="tx1"/>
                          </a:solidFill>
                        </a:rPr>
                        <a:t>dd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 00:…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37.5207349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127.033964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127.033963656536,…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no preview</a:t>
                      </a:r>
                      <a:endParaRPr lang="ko-KR" altLang="en-US" sz="7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127.033963656536,…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6534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…</a:t>
                      </a:r>
                      <a:endParaRPr lang="ko-KR" altLang="en-US" sz="7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12667951"/>
                  </a:ext>
                </a:extLst>
              </a:tr>
            </a:tbl>
          </a:graphicData>
        </a:graphic>
      </p:graphicFrame>
      <p:sp>
        <p:nvSpPr>
          <p:cNvPr id="67" name="타원 66">
            <a:extLst>
              <a:ext uri="{FF2B5EF4-FFF2-40B4-BE49-F238E27FC236}">
                <a16:creationId xmlns:a16="http://schemas.microsoft.com/office/drawing/2014/main" xmlns="" id="{C1F888F7-0F52-5640-95BC-0869319056D7}"/>
              </a:ext>
            </a:extLst>
          </p:cNvPr>
          <p:cNvSpPr/>
          <p:nvPr/>
        </p:nvSpPr>
        <p:spPr>
          <a:xfrm>
            <a:off x="833111" y="1810043"/>
            <a:ext cx="144000" cy="14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5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IC</a:t>
            </a:r>
            <a:endParaRPr kumimoji="1" lang="ko-KR" altLang="en-US" sz="5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xmlns="" id="{2ABBBA28-4847-0B4B-AD4D-DC4134D22D51}"/>
              </a:ext>
            </a:extLst>
          </p:cNvPr>
          <p:cNvSpPr/>
          <p:nvPr/>
        </p:nvSpPr>
        <p:spPr>
          <a:xfrm>
            <a:off x="1785519" y="1810043"/>
            <a:ext cx="144000" cy="14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5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IC</a:t>
            </a:r>
            <a:endParaRPr kumimoji="1" lang="ko-KR" altLang="en-US" sz="5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xmlns="" id="{AF80B9E1-5A7E-2C43-B0D1-2141EDE83250}"/>
              </a:ext>
            </a:extLst>
          </p:cNvPr>
          <p:cNvSpPr/>
          <p:nvPr/>
        </p:nvSpPr>
        <p:spPr>
          <a:xfrm>
            <a:off x="2737927" y="1810043"/>
            <a:ext cx="144000" cy="14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5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IC</a:t>
            </a:r>
            <a:endParaRPr kumimoji="1" lang="ko-KR" altLang="en-US" sz="5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xmlns="" id="{9505BFD4-9CBD-8C44-8635-C262A879BE77}"/>
              </a:ext>
            </a:extLst>
          </p:cNvPr>
          <p:cNvSpPr/>
          <p:nvPr/>
        </p:nvSpPr>
        <p:spPr>
          <a:xfrm>
            <a:off x="8452375" y="1810043"/>
            <a:ext cx="144000" cy="14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5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IC</a:t>
            </a:r>
            <a:endParaRPr kumimoji="1" lang="ko-KR" altLang="en-US" sz="5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xmlns="" id="{A02EA7C0-C674-9F4A-A8CC-77B9E5BC57CB}"/>
              </a:ext>
            </a:extLst>
          </p:cNvPr>
          <p:cNvSpPr/>
          <p:nvPr/>
        </p:nvSpPr>
        <p:spPr>
          <a:xfrm>
            <a:off x="7499967" y="1810043"/>
            <a:ext cx="144000" cy="14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5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IC</a:t>
            </a:r>
            <a:endParaRPr kumimoji="1" lang="ko-KR" altLang="en-US" sz="5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xmlns="" id="{3571FB2D-BAF3-B348-90FF-0487DAD9AF50}"/>
              </a:ext>
            </a:extLst>
          </p:cNvPr>
          <p:cNvSpPr/>
          <p:nvPr/>
        </p:nvSpPr>
        <p:spPr>
          <a:xfrm>
            <a:off x="6547559" y="1810043"/>
            <a:ext cx="144000" cy="14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5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IC</a:t>
            </a:r>
            <a:endParaRPr kumimoji="1" lang="ko-KR" altLang="en-US" sz="5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xmlns="" id="{FD8E0AB0-FFAF-ED4F-9497-C909C065E1A6}"/>
              </a:ext>
            </a:extLst>
          </p:cNvPr>
          <p:cNvSpPr/>
          <p:nvPr/>
        </p:nvSpPr>
        <p:spPr>
          <a:xfrm>
            <a:off x="5595151" y="1810043"/>
            <a:ext cx="144000" cy="14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5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IC</a:t>
            </a:r>
            <a:endParaRPr kumimoji="1" lang="ko-KR" altLang="en-US" sz="5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xmlns="" id="{647B79AE-0AE5-CE44-8734-32D935204170}"/>
              </a:ext>
            </a:extLst>
          </p:cNvPr>
          <p:cNvSpPr/>
          <p:nvPr/>
        </p:nvSpPr>
        <p:spPr>
          <a:xfrm>
            <a:off x="4642743" y="1810043"/>
            <a:ext cx="144000" cy="14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5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IC</a:t>
            </a:r>
            <a:endParaRPr kumimoji="1" lang="ko-KR" altLang="en-US" sz="5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xmlns="" id="{6D89AB75-CC07-8A4E-9204-3108746432E3}"/>
              </a:ext>
            </a:extLst>
          </p:cNvPr>
          <p:cNvSpPr/>
          <p:nvPr/>
        </p:nvSpPr>
        <p:spPr>
          <a:xfrm>
            <a:off x="3690335" y="1810043"/>
            <a:ext cx="144000" cy="144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500" dirty="0">
                <a:solidFill>
                  <a:schemeClr val="tx1"/>
                </a:solidFill>
                <a:latin typeface="+mj-lt"/>
                <a:ea typeface="Nanum Gothic" charset="-127"/>
                <a:cs typeface="Nanum Gothic" charset="-127"/>
              </a:rPr>
              <a:t>IC</a:t>
            </a:r>
            <a:endParaRPr kumimoji="1" lang="ko-KR" altLang="en-US" sz="500" dirty="0">
              <a:solidFill>
                <a:schemeClr val="tx1"/>
              </a:solidFill>
              <a:latin typeface="+mj-lt"/>
              <a:ea typeface="Nanum Gothic" charset="-127"/>
              <a:cs typeface="Nanum Gothic" charset="-127"/>
            </a:endParaRPr>
          </a:p>
        </p:txBody>
      </p:sp>
      <p:sp>
        <p:nvSpPr>
          <p:cNvPr id="78" name="모서리가 둥근 직사각형 37">
            <a:extLst>
              <a:ext uri="{FF2B5EF4-FFF2-40B4-BE49-F238E27FC236}">
                <a16:creationId xmlns:a16="http://schemas.microsoft.com/office/drawing/2014/main" xmlns="" id="{116E5611-C9AC-334E-B555-A84F4DE9BE57}"/>
              </a:ext>
            </a:extLst>
          </p:cNvPr>
          <p:cNvSpPr/>
          <p:nvPr/>
        </p:nvSpPr>
        <p:spPr>
          <a:xfrm rot="10800000" flipV="1">
            <a:off x="794207" y="6267020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xmlns="" id="{5D39A413-8648-2A45-AF4E-78131F58BD52}"/>
              </a:ext>
            </a:extLst>
          </p:cNvPr>
          <p:cNvGrpSpPr/>
          <p:nvPr/>
        </p:nvGrpSpPr>
        <p:grpSpPr>
          <a:xfrm>
            <a:off x="1843179" y="2083639"/>
            <a:ext cx="357757" cy="358089"/>
            <a:chOff x="6524381" y="2809336"/>
            <a:chExt cx="2657326" cy="2659792"/>
          </a:xfrm>
        </p:grpSpPr>
        <p:sp>
          <p:nvSpPr>
            <p:cNvPr id="80" name="원형 79">
              <a:extLst>
                <a:ext uri="{FF2B5EF4-FFF2-40B4-BE49-F238E27FC236}">
                  <a16:creationId xmlns:a16="http://schemas.microsoft.com/office/drawing/2014/main" xmlns="" id="{79B68688-3C9A-694E-9731-A34705C382A9}"/>
                </a:ext>
              </a:extLst>
            </p:cNvPr>
            <p:cNvSpPr/>
            <p:nvPr/>
          </p:nvSpPr>
          <p:spPr>
            <a:xfrm>
              <a:off x="6524381" y="2811802"/>
              <a:ext cx="2657326" cy="2657326"/>
            </a:xfrm>
            <a:prstGeom prst="pie">
              <a:avLst>
                <a:gd name="adj1" fmla="val 8047323"/>
                <a:gd name="adj2" fmla="val 16200000"/>
              </a:avLst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81" name="원형 80">
              <a:extLst>
                <a:ext uri="{FF2B5EF4-FFF2-40B4-BE49-F238E27FC236}">
                  <a16:creationId xmlns:a16="http://schemas.microsoft.com/office/drawing/2014/main" xmlns="" id="{998B9A4A-E760-FC47-ACE8-902E90D28B16}"/>
                </a:ext>
              </a:extLst>
            </p:cNvPr>
            <p:cNvSpPr/>
            <p:nvPr/>
          </p:nvSpPr>
          <p:spPr>
            <a:xfrm rot="5400000">
              <a:off x="6524381" y="2809336"/>
              <a:ext cx="2657326" cy="2657326"/>
            </a:xfrm>
            <a:prstGeom prst="pie">
              <a:avLst>
                <a:gd name="adj1" fmla="val 10799995"/>
                <a:gd name="adj2" fmla="val 2683943"/>
              </a:avLst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8CF57A6B-2895-AD4D-AADE-34E8A6550C24}"/>
              </a:ext>
            </a:extLst>
          </p:cNvPr>
          <p:cNvSpPr txBox="1"/>
          <p:nvPr/>
        </p:nvSpPr>
        <p:spPr>
          <a:xfrm>
            <a:off x="2267732" y="2056675"/>
            <a:ext cx="375103" cy="3847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kumimoji="1" lang="en" altLang="ko-KR" sz="500" b="1" dirty="0"/>
              <a:t>True</a:t>
            </a:r>
          </a:p>
          <a:p>
            <a:r>
              <a:rPr kumimoji="1" lang="en" altLang="ko-KR" sz="500" dirty="0"/>
              <a:t>6,234    </a:t>
            </a:r>
            <a:r>
              <a:rPr kumimoji="1" lang="en" altLang="ko-KR" sz="500" b="1" dirty="0"/>
              <a:t>62%</a:t>
            </a:r>
          </a:p>
          <a:p>
            <a:endParaRPr kumimoji="1" lang="en-US" altLang="ko-KR" sz="500" dirty="0"/>
          </a:p>
          <a:p>
            <a:r>
              <a:rPr kumimoji="1" lang="en-US" altLang="ko-KR" sz="500" b="1" dirty="0"/>
              <a:t>False</a:t>
            </a:r>
          </a:p>
          <a:p>
            <a:r>
              <a:rPr kumimoji="1" lang="en-US" altLang="ko-KR" sz="500" dirty="0"/>
              <a:t>3,334    </a:t>
            </a:r>
            <a:r>
              <a:rPr kumimoji="1" lang="en-US" altLang="ko-KR" sz="500" b="1" dirty="0"/>
              <a:t>33%</a:t>
            </a:r>
            <a:endParaRPr kumimoji="1" lang="en" altLang="ko-KR" sz="500" b="1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DC0D2FCE-3574-3E41-9626-C56122016A8A}"/>
              </a:ext>
            </a:extLst>
          </p:cNvPr>
          <p:cNvSpPr txBox="1"/>
          <p:nvPr/>
        </p:nvSpPr>
        <p:spPr>
          <a:xfrm>
            <a:off x="868284" y="2080163"/>
            <a:ext cx="564257" cy="3313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ko-KR" sz="500" dirty="0" err="1"/>
              <a:t>BestCountValue</a:t>
            </a:r>
            <a:endParaRPr kumimoji="1" lang="en" altLang="ko-KR" sz="500" dirty="0"/>
          </a:p>
          <a:p>
            <a:pPr>
              <a:lnSpc>
                <a:spcPct val="150000"/>
              </a:lnSpc>
            </a:pPr>
            <a:r>
              <a:rPr kumimoji="1" lang="en-US" altLang="ko-KR" sz="500" dirty="0" err="1"/>
              <a:t>LongNamed</a:t>
            </a:r>
            <a:r>
              <a:rPr kumimoji="1" lang="en" altLang="ko-KR" sz="500" dirty="0"/>
              <a:t>Value…</a:t>
            </a:r>
          </a:p>
          <a:p>
            <a:pPr>
              <a:lnSpc>
                <a:spcPct val="150000"/>
              </a:lnSpc>
            </a:pPr>
            <a:r>
              <a:rPr kumimoji="1" lang="en" altLang="ko-KR" sz="500" dirty="0">
                <a:solidFill>
                  <a:schemeClr val="bg1">
                    <a:lumMod val="50000"/>
                  </a:schemeClr>
                </a:solidFill>
              </a:rPr>
              <a:t>Other (123</a:t>
            </a:r>
            <a:r>
              <a:rPr kumimoji="1" lang="en-US" altLang="ko-KR" sz="5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kumimoji="1" lang="ko-KR" altLang="en-US" sz="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90384128-F869-BD49-A418-52FE00C622C2}"/>
              </a:ext>
            </a:extLst>
          </p:cNvPr>
          <p:cNvSpPr txBox="1"/>
          <p:nvPr/>
        </p:nvSpPr>
        <p:spPr>
          <a:xfrm>
            <a:off x="1521239" y="2070879"/>
            <a:ext cx="129844" cy="33137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ko-KR" sz="500" b="1" dirty="0"/>
              <a:t>62%</a:t>
            </a:r>
          </a:p>
          <a:p>
            <a:pPr>
              <a:lnSpc>
                <a:spcPct val="150000"/>
              </a:lnSpc>
            </a:pPr>
            <a:r>
              <a:rPr kumimoji="1" lang="en" altLang="ko-KR" sz="500" b="1" dirty="0"/>
              <a:t>24%</a:t>
            </a:r>
          </a:p>
          <a:p>
            <a:pPr>
              <a:lnSpc>
                <a:spcPct val="150000"/>
              </a:lnSpc>
            </a:pPr>
            <a:r>
              <a:rPr kumimoji="1" lang="en" altLang="ko-KR" sz="500" b="1" dirty="0">
                <a:solidFill>
                  <a:schemeClr val="bg1">
                    <a:lumMod val="50000"/>
                  </a:schemeClr>
                </a:solidFill>
              </a:rPr>
              <a:t>14%</a:t>
            </a:r>
            <a:endParaRPr kumimoji="1" lang="ko-KR" altLang="en-US" sz="5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xmlns="" id="{6F90EA94-68EA-5643-8995-FD03333D3DA5}"/>
              </a:ext>
            </a:extLst>
          </p:cNvPr>
          <p:cNvGrpSpPr/>
          <p:nvPr/>
        </p:nvGrpSpPr>
        <p:grpSpPr>
          <a:xfrm>
            <a:off x="2762182" y="2105575"/>
            <a:ext cx="822576" cy="259200"/>
            <a:chOff x="5000499" y="936810"/>
            <a:chExt cx="2041242" cy="789157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xmlns="" id="{B199BE22-363F-0047-8179-29C42401CC6B}"/>
                </a:ext>
              </a:extLst>
            </p:cNvPr>
            <p:cNvSpPr/>
            <p:nvPr/>
          </p:nvSpPr>
          <p:spPr>
            <a:xfrm>
              <a:off x="5000499" y="1271567"/>
              <a:ext cx="288675" cy="4543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xmlns="" id="{05798F3D-7009-1E4A-B341-DC10F13E8FE1}"/>
                </a:ext>
              </a:extLst>
            </p:cNvPr>
            <p:cNvSpPr/>
            <p:nvPr/>
          </p:nvSpPr>
          <p:spPr>
            <a:xfrm>
              <a:off x="5291917" y="1174263"/>
              <a:ext cx="288675" cy="5517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xmlns="" id="{2FE8552C-EE89-B04F-913C-E1C5715FDF34}"/>
                </a:ext>
              </a:extLst>
            </p:cNvPr>
            <p:cNvSpPr/>
            <p:nvPr/>
          </p:nvSpPr>
          <p:spPr>
            <a:xfrm>
              <a:off x="5584059" y="1380514"/>
              <a:ext cx="288675" cy="34545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xmlns="" id="{A7A64D46-2F43-B74B-8B71-AB5229F0E5F2}"/>
                </a:ext>
              </a:extLst>
            </p:cNvPr>
            <p:cNvSpPr/>
            <p:nvPr/>
          </p:nvSpPr>
          <p:spPr>
            <a:xfrm>
              <a:off x="5878219" y="1271567"/>
              <a:ext cx="288675" cy="4543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xmlns="" id="{7B7520FC-C67B-C94C-9B03-D4EC5DD81EE8}"/>
                </a:ext>
              </a:extLst>
            </p:cNvPr>
            <p:cNvSpPr/>
            <p:nvPr/>
          </p:nvSpPr>
          <p:spPr>
            <a:xfrm>
              <a:off x="6169207" y="936810"/>
              <a:ext cx="288675" cy="7891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xmlns="" id="{7A852A61-A89F-9D46-8F6E-ECFBD805F6BC}"/>
                </a:ext>
              </a:extLst>
            </p:cNvPr>
            <p:cNvSpPr/>
            <p:nvPr/>
          </p:nvSpPr>
          <p:spPr>
            <a:xfrm>
              <a:off x="6461349" y="1105707"/>
              <a:ext cx="288675" cy="62025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xmlns="" id="{0E5378ED-44E9-C84E-B3DE-88C10DB7AD60}"/>
                </a:ext>
              </a:extLst>
            </p:cNvPr>
            <p:cNvSpPr/>
            <p:nvPr/>
          </p:nvSpPr>
          <p:spPr>
            <a:xfrm>
              <a:off x="6753066" y="1541300"/>
              <a:ext cx="288675" cy="1846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pic>
        <p:nvPicPr>
          <p:cNvPr id="94" name="그림 46">
            <a:extLst>
              <a:ext uri="{FF2B5EF4-FFF2-40B4-BE49-F238E27FC236}">
                <a16:creationId xmlns:a16="http://schemas.microsoft.com/office/drawing/2014/main" xmlns="" id="{E5F14BB3-025F-7244-BDCD-DCCCEF7012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842" y="1818028"/>
            <a:ext cx="128032" cy="128031"/>
          </a:xfrm>
          <a:prstGeom prst="rect">
            <a:avLst/>
          </a:prstGeom>
        </p:spPr>
      </p:pic>
      <p:pic>
        <p:nvPicPr>
          <p:cNvPr id="95" name="그림 46">
            <a:extLst>
              <a:ext uri="{FF2B5EF4-FFF2-40B4-BE49-F238E27FC236}">
                <a16:creationId xmlns:a16="http://schemas.microsoft.com/office/drawing/2014/main" xmlns="" id="{3162D833-547F-1246-9D6D-C64F6DA929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451" y="1818028"/>
            <a:ext cx="128032" cy="128031"/>
          </a:xfrm>
          <a:prstGeom prst="rect">
            <a:avLst/>
          </a:prstGeom>
        </p:spPr>
      </p:pic>
      <p:pic>
        <p:nvPicPr>
          <p:cNvPr id="96" name="그림 46">
            <a:extLst>
              <a:ext uri="{FF2B5EF4-FFF2-40B4-BE49-F238E27FC236}">
                <a16:creationId xmlns:a16="http://schemas.microsoft.com/office/drawing/2014/main" xmlns="" id="{9A0D3D2B-D4D4-1F48-A441-1BEE2C6193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955" y="1818028"/>
            <a:ext cx="128032" cy="128031"/>
          </a:xfrm>
          <a:prstGeom prst="rect">
            <a:avLst/>
          </a:prstGeom>
        </p:spPr>
      </p:pic>
      <p:pic>
        <p:nvPicPr>
          <p:cNvPr id="97" name="그림 46">
            <a:extLst>
              <a:ext uri="{FF2B5EF4-FFF2-40B4-BE49-F238E27FC236}">
                <a16:creationId xmlns:a16="http://schemas.microsoft.com/office/drawing/2014/main" xmlns="" id="{E09F32E0-3F87-4F46-99F9-3EA9BE4B57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459" y="1818028"/>
            <a:ext cx="128032" cy="128031"/>
          </a:xfrm>
          <a:prstGeom prst="rect">
            <a:avLst/>
          </a:prstGeom>
        </p:spPr>
      </p:pic>
      <p:pic>
        <p:nvPicPr>
          <p:cNvPr id="98" name="그림 46">
            <a:extLst>
              <a:ext uri="{FF2B5EF4-FFF2-40B4-BE49-F238E27FC236}">
                <a16:creationId xmlns:a16="http://schemas.microsoft.com/office/drawing/2014/main" xmlns="" id="{C08D5B36-821E-1F47-AC46-4C2AD7998F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963" y="1818028"/>
            <a:ext cx="128032" cy="128031"/>
          </a:xfrm>
          <a:prstGeom prst="rect">
            <a:avLst/>
          </a:prstGeom>
        </p:spPr>
      </p:pic>
      <p:pic>
        <p:nvPicPr>
          <p:cNvPr id="99" name="그림 46">
            <a:extLst>
              <a:ext uri="{FF2B5EF4-FFF2-40B4-BE49-F238E27FC236}">
                <a16:creationId xmlns:a16="http://schemas.microsoft.com/office/drawing/2014/main" xmlns="" id="{C82D7214-FB66-CA40-BF33-91BD8F9E33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467" y="1818028"/>
            <a:ext cx="128032" cy="128031"/>
          </a:xfrm>
          <a:prstGeom prst="rect">
            <a:avLst/>
          </a:prstGeom>
        </p:spPr>
      </p:pic>
      <p:pic>
        <p:nvPicPr>
          <p:cNvPr id="100" name="그림 46">
            <a:extLst>
              <a:ext uri="{FF2B5EF4-FFF2-40B4-BE49-F238E27FC236}">
                <a16:creationId xmlns:a16="http://schemas.microsoft.com/office/drawing/2014/main" xmlns="" id="{0E12C95A-3E9C-2741-AB51-77F8B51087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971" y="1818028"/>
            <a:ext cx="128032" cy="128031"/>
          </a:xfrm>
          <a:prstGeom prst="rect">
            <a:avLst/>
          </a:prstGeom>
        </p:spPr>
      </p:pic>
      <p:pic>
        <p:nvPicPr>
          <p:cNvPr id="101" name="그림 46">
            <a:extLst>
              <a:ext uri="{FF2B5EF4-FFF2-40B4-BE49-F238E27FC236}">
                <a16:creationId xmlns:a16="http://schemas.microsoft.com/office/drawing/2014/main" xmlns="" id="{4F8E9B2B-875A-F149-8533-124FF6317B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475" y="1818028"/>
            <a:ext cx="128032" cy="128031"/>
          </a:xfrm>
          <a:prstGeom prst="rect">
            <a:avLst/>
          </a:prstGeom>
        </p:spPr>
      </p:pic>
      <p:pic>
        <p:nvPicPr>
          <p:cNvPr id="102" name="그림 46">
            <a:extLst>
              <a:ext uri="{FF2B5EF4-FFF2-40B4-BE49-F238E27FC236}">
                <a16:creationId xmlns:a16="http://schemas.microsoft.com/office/drawing/2014/main" xmlns="" id="{DB86E985-1CDD-B34E-9E2E-803E42AAB0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979" y="1818028"/>
            <a:ext cx="128032" cy="128031"/>
          </a:xfrm>
          <a:prstGeom prst="rect">
            <a:avLst/>
          </a:prstGeom>
        </p:spPr>
      </p:pic>
      <p:sp>
        <p:nvSpPr>
          <p:cNvPr id="104" name="타원 37">
            <a:extLst>
              <a:ext uri="{FF2B5EF4-FFF2-40B4-BE49-F238E27FC236}">
                <a16:creationId xmlns:a16="http://schemas.microsoft.com/office/drawing/2014/main" xmlns="" id="{5E7515A0-701D-CF43-887A-E5B5C312468F}"/>
              </a:ext>
            </a:extLst>
          </p:cNvPr>
          <p:cNvSpPr/>
          <p:nvPr/>
        </p:nvSpPr>
        <p:spPr>
          <a:xfrm>
            <a:off x="713867" y="1345578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xmlns="" id="{1429661E-49F3-C947-BA99-6B4D59041306}"/>
              </a:ext>
            </a:extLst>
          </p:cNvPr>
          <p:cNvSpPr/>
          <p:nvPr/>
        </p:nvSpPr>
        <p:spPr>
          <a:xfrm>
            <a:off x="8417036" y="2544342"/>
            <a:ext cx="941060" cy="3289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xmlns="" id="{7527CB63-0D52-4447-AC61-ABF11E4618C6}"/>
              </a:ext>
            </a:extLst>
          </p:cNvPr>
          <p:cNvSpPr/>
          <p:nvPr/>
        </p:nvSpPr>
        <p:spPr>
          <a:xfrm>
            <a:off x="8455319" y="2558437"/>
            <a:ext cx="843206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" altLang="ko-KR" sz="8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Linked data does not support preview for Geo type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7" name="모서리가 둥근 직사각형 37">
            <a:extLst>
              <a:ext uri="{FF2B5EF4-FFF2-40B4-BE49-F238E27FC236}">
                <a16:creationId xmlns:a16="http://schemas.microsoft.com/office/drawing/2014/main" xmlns="" id="{244F053C-DC37-E84D-8912-657991D4B6FD}"/>
              </a:ext>
            </a:extLst>
          </p:cNvPr>
          <p:cNvSpPr/>
          <p:nvPr/>
        </p:nvSpPr>
        <p:spPr>
          <a:xfrm rot="5400000" flipV="1">
            <a:off x="9005345" y="2332399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xmlns="" id="{0A6BDA2D-F56E-194B-BA6C-E76CB7BEAF8F}"/>
              </a:ext>
            </a:extLst>
          </p:cNvPr>
          <p:cNvSpPr/>
          <p:nvPr/>
        </p:nvSpPr>
        <p:spPr>
          <a:xfrm>
            <a:off x="794208" y="2009762"/>
            <a:ext cx="8504318" cy="484972"/>
          </a:xfrm>
          <a:prstGeom prst="rect">
            <a:avLst/>
          </a:prstGeom>
          <a:noFill/>
          <a:ln w="12700">
            <a:solidFill>
              <a:srgbClr val="00FA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xmlns="" id="{27D05765-AB89-3649-B0FC-7F33334DE8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59" y="1094645"/>
            <a:ext cx="128609" cy="1214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그룹 105">
            <a:extLst>
              <a:ext uri="{FF2B5EF4-FFF2-40B4-BE49-F238E27FC236}">
                <a16:creationId xmlns:a16="http://schemas.microsoft.com/office/drawing/2014/main" xmlns="" id="{CF0C7B88-80A5-B74C-BDC7-2AF8ED7CD921}"/>
              </a:ext>
            </a:extLst>
          </p:cNvPr>
          <p:cNvGrpSpPr/>
          <p:nvPr/>
        </p:nvGrpSpPr>
        <p:grpSpPr>
          <a:xfrm>
            <a:off x="1033713" y="1059254"/>
            <a:ext cx="1162954" cy="208952"/>
            <a:chOff x="738871" y="1175458"/>
            <a:chExt cx="1162954" cy="208952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xmlns="" id="{2D7BBEBC-BDE8-C244-9B95-349865B5E9D9}"/>
                </a:ext>
              </a:extLst>
            </p:cNvPr>
            <p:cNvSpPr/>
            <p:nvPr/>
          </p:nvSpPr>
          <p:spPr>
            <a:xfrm>
              <a:off x="738871" y="1175458"/>
              <a:ext cx="1162954" cy="20895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 err="1">
                  <a:solidFill>
                    <a:prstClr val="black">
                      <a:lumMod val="75000"/>
                      <a:lumOff val="25000"/>
                    </a:prstClr>
                  </a:solidFill>
                  <a:ea typeface="+mj-ea"/>
                </a:rPr>
                <a:t>Datasource</a:t>
              </a:r>
              <a:r>
                <a:rPr kumimoji="1"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+mj-ea"/>
                </a:rPr>
                <a:t> name A</a:t>
              </a:r>
              <a:endPara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+mj-ea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xmlns="" id="{3C141A81-464C-5D4A-B88C-5BFE92688C0B}"/>
                </a:ext>
              </a:extLst>
            </p:cNvPr>
            <p:cNvSpPr/>
            <p:nvPr/>
          </p:nvSpPr>
          <p:spPr>
            <a:xfrm>
              <a:off x="1697012" y="1175458"/>
              <a:ext cx="191816" cy="20895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+mj-ea"/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xmlns="" id="{D910B7F2-1270-C348-84E0-E55F49294927}"/>
              </a:ext>
            </a:extLst>
          </p:cNvPr>
          <p:cNvGrpSpPr/>
          <p:nvPr/>
        </p:nvGrpSpPr>
        <p:grpSpPr>
          <a:xfrm>
            <a:off x="865359" y="1317739"/>
            <a:ext cx="2197891" cy="191176"/>
            <a:chOff x="1606152" y="1450331"/>
            <a:chExt cx="2197891" cy="191176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1E67988A-EE34-CD4E-A5C5-D04DF1D570FC}"/>
                </a:ext>
              </a:extLst>
            </p:cNvPr>
            <p:cNvSpPr/>
            <p:nvPr/>
          </p:nvSpPr>
          <p:spPr>
            <a:xfrm>
              <a:off x="1606152" y="1450331"/>
              <a:ext cx="1099341" cy="19117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Nanum Gothic" charset="-127"/>
                </a:rPr>
                <a:t>Data</a:t>
              </a:r>
              <a:endParaRPr kumimoji="1"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Nanum Gothic" charset="-127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xmlns="" id="{F256B9A2-C9EC-C145-A10C-B749444077A4}"/>
                </a:ext>
              </a:extLst>
            </p:cNvPr>
            <p:cNvSpPr/>
            <p:nvPr/>
          </p:nvSpPr>
          <p:spPr>
            <a:xfrm>
              <a:off x="2704702" y="1450331"/>
              <a:ext cx="1099341" cy="19117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Nanum Gothic" charset="-127"/>
                </a:rPr>
                <a:t>Column detail</a:t>
              </a:r>
              <a:endParaRPr kumimoji="1"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Nanum Gothic" charset="-127"/>
              </a:endParaRPr>
            </a:p>
          </p:txBody>
        </p:sp>
        <p:cxnSp>
          <p:nvCxnSpPr>
            <p:cNvPr id="116" name="직선 연결선[R] 115">
              <a:extLst>
                <a:ext uri="{FF2B5EF4-FFF2-40B4-BE49-F238E27FC236}">
                  <a16:creationId xmlns:a16="http://schemas.microsoft.com/office/drawing/2014/main" xmlns="" id="{E211CFBD-5E22-4246-BEBF-00A170BC351D}"/>
                </a:ext>
              </a:extLst>
            </p:cNvPr>
            <p:cNvCxnSpPr>
              <a:cxnSpLocks/>
            </p:cNvCxnSpPr>
            <p:nvPr/>
          </p:nvCxnSpPr>
          <p:spPr>
            <a:xfrm>
              <a:off x="1606152" y="1450331"/>
              <a:ext cx="1099341" cy="0"/>
            </a:xfrm>
            <a:prstGeom prst="line">
              <a:avLst/>
            </a:prstGeom>
            <a:ln w="28575">
              <a:solidFill>
                <a:srgbClr val="4C50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타원 116">
            <a:extLst>
              <a:ext uri="{FF2B5EF4-FFF2-40B4-BE49-F238E27FC236}">
                <a16:creationId xmlns:a16="http://schemas.microsoft.com/office/drawing/2014/main" xmlns="" id="{E1E433BC-EB7A-BD41-9E43-FCD4015A2981}"/>
              </a:ext>
            </a:extLst>
          </p:cNvPr>
          <p:cNvSpPr/>
          <p:nvPr/>
        </p:nvSpPr>
        <p:spPr>
          <a:xfrm>
            <a:off x="713069" y="155153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ea typeface="+mj-ea"/>
                <a:cs typeface="Nanum Gothic" charset="-127"/>
              </a:rPr>
              <a:t>3</a:t>
            </a:r>
            <a:endParaRPr lang="ko-KR" altLang="en-US" sz="700" b="1" dirty="0">
              <a:solidFill>
                <a:prstClr val="white"/>
              </a:solidFill>
              <a:ea typeface="+mj-ea"/>
              <a:cs typeface="Nanum Gothic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xmlns="" id="{CB8A4067-4CC7-DD4A-8C82-76A8845185CC}"/>
              </a:ext>
            </a:extLst>
          </p:cNvPr>
          <p:cNvSpPr/>
          <p:nvPr/>
        </p:nvSpPr>
        <p:spPr>
          <a:xfrm>
            <a:off x="3235043" y="1545945"/>
            <a:ext cx="774116" cy="1762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dirty="0">
                <a:solidFill>
                  <a:prstClr val="white">
                    <a:lumMod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Role</a:t>
            </a:r>
            <a:r>
              <a:rPr kumimoji="1"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: All  </a:t>
            </a:r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▼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xmlns="" id="{71FC492A-50FE-FE4A-942B-853EE000BFF8}"/>
              </a:ext>
            </a:extLst>
          </p:cNvPr>
          <p:cNvSpPr/>
          <p:nvPr/>
        </p:nvSpPr>
        <p:spPr>
          <a:xfrm>
            <a:off x="4917975" y="1549099"/>
            <a:ext cx="1701748" cy="1762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[Timestamp column name] : All </a:t>
            </a:r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▼</a:t>
            </a: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xmlns="" id="{B46C3380-7EFA-C449-8BAF-9B8859F886CB}"/>
              </a:ext>
            </a:extLst>
          </p:cNvPr>
          <p:cNvGrpSpPr/>
          <p:nvPr/>
        </p:nvGrpSpPr>
        <p:grpSpPr>
          <a:xfrm>
            <a:off x="886235" y="1539751"/>
            <a:ext cx="2207187" cy="185560"/>
            <a:chOff x="915915" y="1388637"/>
            <a:chExt cx="2207187" cy="185560"/>
          </a:xfrm>
        </p:grpSpPr>
        <p:sp>
          <p:nvSpPr>
            <p:cNvPr id="121" name="제목 2">
              <a:extLst>
                <a:ext uri="{FF2B5EF4-FFF2-40B4-BE49-F238E27FC236}">
                  <a16:creationId xmlns:a16="http://schemas.microsoft.com/office/drawing/2014/main" xmlns="" id="{32BF0638-01CA-464C-B199-25D68B79332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15915" y="1388637"/>
              <a:ext cx="2207187" cy="18556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xtLst/>
          </p:spPr>
          <p:txBody>
            <a:bodyPr wrap="none" lIns="216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latin typeface="+mj-lt"/>
                  <a:ea typeface="+mn-ea"/>
                  <a:cs typeface="Nanum Gothic" charset="-127"/>
                </a:rPr>
                <a:t>Search for column or value</a:t>
              </a:r>
            </a:p>
          </p:txBody>
        </p:sp>
        <p:pic>
          <p:nvPicPr>
            <p:cNvPr id="122" name="그림 121">
              <a:extLst>
                <a:ext uri="{FF2B5EF4-FFF2-40B4-BE49-F238E27FC236}">
                  <a16:creationId xmlns:a16="http://schemas.microsoft.com/office/drawing/2014/main" xmlns="" id="{01F27E3B-F3C8-5B47-B2C4-284B7940F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391" y="1438512"/>
              <a:ext cx="95799" cy="95799"/>
            </a:xfrm>
            <a:prstGeom prst="rect">
              <a:avLst/>
            </a:prstGeom>
          </p:spPr>
        </p:pic>
        <p:cxnSp>
          <p:nvCxnSpPr>
            <p:cNvPr id="123" name="직선 연결선[R] 122">
              <a:extLst>
                <a:ext uri="{FF2B5EF4-FFF2-40B4-BE49-F238E27FC236}">
                  <a16:creationId xmlns:a16="http://schemas.microsoft.com/office/drawing/2014/main" xmlns="" id="{58A36AA6-BD0C-494D-A4A6-F22F08F53661}"/>
                </a:ext>
              </a:extLst>
            </p:cNvPr>
            <p:cNvCxnSpPr>
              <a:cxnSpLocks/>
            </p:cNvCxnSpPr>
            <p:nvPr/>
          </p:nvCxnSpPr>
          <p:spPr>
            <a:xfrm>
              <a:off x="915915" y="1573290"/>
              <a:ext cx="220718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직사각형 123">
            <a:extLst>
              <a:ext uri="{FF2B5EF4-FFF2-40B4-BE49-F238E27FC236}">
                <a16:creationId xmlns:a16="http://schemas.microsoft.com/office/drawing/2014/main" xmlns="" id="{9A11D072-AE3E-AB48-84B8-A22F7362289F}"/>
              </a:ext>
            </a:extLst>
          </p:cNvPr>
          <p:cNvSpPr/>
          <p:nvPr/>
        </p:nvSpPr>
        <p:spPr>
          <a:xfrm>
            <a:off x="4070312" y="1545945"/>
            <a:ext cx="774116" cy="1762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Type</a:t>
            </a:r>
            <a:r>
              <a:rPr kumimoji="1"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: All  </a:t>
            </a:r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▼</a:t>
            </a: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xmlns="" id="{4BF88C1B-C737-DD44-BC26-B4B6BB333BB7}"/>
              </a:ext>
            </a:extLst>
          </p:cNvPr>
          <p:cNvSpPr/>
          <p:nvPr/>
        </p:nvSpPr>
        <p:spPr>
          <a:xfrm>
            <a:off x="851482" y="1529318"/>
            <a:ext cx="5796237" cy="222240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xmlns="" id="{920577D3-6F9D-D647-86B2-69BD089688FD}"/>
              </a:ext>
            </a:extLst>
          </p:cNvPr>
          <p:cNvSpPr/>
          <p:nvPr/>
        </p:nvSpPr>
        <p:spPr>
          <a:xfrm>
            <a:off x="713069" y="1090994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ea typeface="+mj-ea"/>
                <a:cs typeface="Nanum Gothic" charset="-127"/>
              </a:rPr>
              <a:t>1</a:t>
            </a:r>
            <a:endParaRPr lang="ko-KR" altLang="en-US" sz="700" b="1" dirty="0">
              <a:solidFill>
                <a:prstClr val="white"/>
              </a:solidFill>
              <a:ea typeface="+mj-ea"/>
              <a:cs typeface="Nanum Gothic" charset="-127"/>
            </a:endParaRPr>
          </a:p>
        </p:txBody>
      </p:sp>
      <p:sp>
        <p:nvSpPr>
          <p:cNvPr id="134" name="모서리가 둥근 직사각형 127">
            <a:extLst>
              <a:ext uri="{FF2B5EF4-FFF2-40B4-BE49-F238E27FC236}">
                <a16:creationId xmlns:a16="http://schemas.microsoft.com/office/drawing/2014/main" xmlns="" id="{4E9D0A0D-67D1-8E48-A3C1-2990AE6EB9DA}"/>
              </a:ext>
            </a:extLst>
          </p:cNvPr>
          <p:cNvSpPr/>
          <p:nvPr/>
        </p:nvSpPr>
        <p:spPr>
          <a:xfrm>
            <a:off x="8704101" y="1325508"/>
            <a:ext cx="572910" cy="148460"/>
          </a:xfrm>
          <a:prstGeom prst="roundRect">
            <a:avLst>
              <a:gd name="adj" fmla="val 18668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Nanum Gothic" charset="-127"/>
              </a:rPr>
              <a:t>Download</a:t>
            </a:r>
            <a:endParaRPr lang="ko-KR" altLang="en-US" sz="600" dirty="0">
              <a:solidFill>
                <a:schemeClr val="tx1">
                  <a:lumMod val="75000"/>
                  <a:lumOff val="25000"/>
                </a:schemeClr>
              </a:solidFill>
              <a:ea typeface="+mj-ea"/>
              <a:cs typeface="Nanum Gothic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4D2CF3E0-6420-5846-BE72-7E39B279CD61}"/>
              </a:ext>
            </a:extLst>
          </p:cNvPr>
          <p:cNvGrpSpPr/>
          <p:nvPr/>
        </p:nvGrpSpPr>
        <p:grpSpPr>
          <a:xfrm>
            <a:off x="8670925" y="1294802"/>
            <a:ext cx="634238" cy="209582"/>
            <a:chOff x="7240181" y="1854240"/>
            <a:chExt cx="2150204" cy="710037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xmlns="" id="{81BC65B6-F0A6-FE46-A482-F92C14EA2BC3}"/>
                </a:ext>
              </a:extLst>
            </p:cNvPr>
            <p:cNvSpPr/>
            <p:nvPr/>
          </p:nvSpPr>
          <p:spPr>
            <a:xfrm>
              <a:off x="7244430" y="1854240"/>
              <a:ext cx="2145955" cy="710037"/>
            </a:xfrm>
            <a:prstGeom prst="rect">
              <a:avLst/>
            </a:prstGeom>
            <a:noFill/>
            <a:ln>
              <a:solidFill>
                <a:srgbClr val="00FA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endParaRPr kumimoji="1"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  <a:latin typeface="Nanum Gothic Regular" charset="-127"/>
                <a:ea typeface="Nanum Gothic Regular" charset="-127"/>
              </a:endParaRPr>
            </a:p>
          </p:txBody>
        </p:sp>
        <p:cxnSp>
          <p:nvCxnSpPr>
            <p:cNvPr id="16" name="직선 연결선[R] 15">
              <a:extLst>
                <a:ext uri="{FF2B5EF4-FFF2-40B4-BE49-F238E27FC236}">
                  <a16:creationId xmlns:a16="http://schemas.microsoft.com/office/drawing/2014/main" xmlns="" id="{F35C5AA5-6E3D-7749-98E6-BEF9EE40A7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40181" y="1858542"/>
              <a:ext cx="2148157" cy="705735"/>
            </a:xfrm>
            <a:prstGeom prst="line">
              <a:avLst/>
            </a:prstGeom>
            <a:ln w="12700">
              <a:solidFill>
                <a:srgbClr val="00FA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xmlns="" id="{513C360C-84A7-1C4F-9275-82F221845F52}"/>
              </a:ext>
            </a:extLst>
          </p:cNvPr>
          <p:cNvGrpSpPr/>
          <p:nvPr/>
        </p:nvGrpSpPr>
        <p:grpSpPr>
          <a:xfrm>
            <a:off x="8125553" y="1546523"/>
            <a:ext cx="1194769" cy="198877"/>
            <a:chOff x="8374974" y="1688908"/>
            <a:chExt cx="1194769" cy="198877"/>
          </a:xfrm>
        </p:grpSpPr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xmlns="" id="{92283D7C-F885-5F44-A1FB-4C6D3B194F33}"/>
                </a:ext>
              </a:extLst>
            </p:cNvPr>
            <p:cNvSpPr/>
            <p:nvPr/>
          </p:nvSpPr>
          <p:spPr>
            <a:xfrm>
              <a:off x="8374974" y="1688908"/>
              <a:ext cx="1194769" cy="1988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r"/>
              <a:r>
                <a:rPr kumimoji="1" lang="en-US" altLang="ko-KR" sz="600" dirty="0">
                  <a:solidFill>
                    <a:schemeClr val="tx1"/>
                  </a:solidFill>
                  <a:latin typeface="Nanum Gothic Regular" charset="-127"/>
                  <a:ea typeface="Nanum Gothic Regular" charset="-127"/>
                </a:rPr>
                <a:t>100  </a:t>
              </a:r>
              <a:r>
                <a:rPr kumimoji="1"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 Gothic Regular" charset="-127"/>
                  <a:ea typeface="Nanum Gothic Regular" charset="-127"/>
                </a:rPr>
                <a:t>/ 100 Row(s)</a:t>
              </a:r>
            </a:p>
          </p:txBody>
        </p:sp>
        <p:cxnSp>
          <p:nvCxnSpPr>
            <p:cNvPr id="138" name="직선 연결선[R] 137">
              <a:extLst>
                <a:ext uri="{FF2B5EF4-FFF2-40B4-BE49-F238E27FC236}">
                  <a16:creationId xmlns:a16="http://schemas.microsoft.com/office/drawing/2014/main" xmlns="" id="{4F8B632F-273E-C54B-9E7D-71522744BD56}"/>
                </a:ext>
              </a:extLst>
            </p:cNvPr>
            <p:cNvCxnSpPr/>
            <p:nvPr/>
          </p:nvCxnSpPr>
          <p:spPr>
            <a:xfrm>
              <a:off x="8706376" y="1858455"/>
              <a:ext cx="343711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9" name="타원 138">
            <a:extLst>
              <a:ext uri="{FF2B5EF4-FFF2-40B4-BE49-F238E27FC236}">
                <a16:creationId xmlns:a16="http://schemas.microsoft.com/office/drawing/2014/main" xmlns="" id="{4B2D8130-7B50-704F-8F31-42DEDFB824F4}"/>
              </a:ext>
            </a:extLst>
          </p:cNvPr>
          <p:cNvSpPr/>
          <p:nvPr/>
        </p:nvSpPr>
        <p:spPr>
          <a:xfrm>
            <a:off x="713069" y="1810476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ea typeface="+mj-ea"/>
                <a:cs typeface="Nanum Gothic" charset="-127"/>
              </a:rPr>
              <a:t>6</a:t>
            </a:r>
            <a:endParaRPr lang="ko-KR" altLang="en-US" sz="700" b="1" dirty="0">
              <a:solidFill>
                <a:prstClr val="white"/>
              </a:solidFill>
              <a:ea typeface="+mj-ea"/>
              <a:cs typeface="Nanum Gothic" charset="-127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xmlns="" id="{37E3E2E1-C4F3-9D45-B838-4CFCCCA49880}"/>
              </a:ext>
            </a:extLst>
          </p:cNvPr>
          <p:cNvSpPr/>
          <p:nvPr/>
        </p:nvSpPr>
        <p:spPr>
          <a:xfrm>
            <a:off x="3242420" y="3301139"/>
            <a:ext cx="1882353" cy="1746142"/>
          </a:xfrm>
          <a:prstGeom prst="rect">
            <a:avLst/>
          </a:prstGeom>
          <a:solidFill>
            <a:srgbClr val="00F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kumimoji="1" lang="ko-KR" altLang="en-US" sz="600" b="1" dirty="0">
                <a:solidFill>
                  <a:schemeClr val="tx1"/>
                </a:solidFill>
                <a:latin typeface="Nanum Gothic Regular" charset="-127"/>
                <a:ea typeface="Nanum Gothic Regular" charset="-127"/>
              </a:rPr>
              <a:t>데이터 그리드 </a:t>
            </a:r>
            <a:r>
              <a:rPr kumimoji="1" lang="en-US" altLang="ko-KR" sz="600" b="1" dirty="0">
                <a:solidFill>
                  <a:schemeClr val="tx1"/>
                </a:solidFill>
                <a:latin typeface="Nanum Gothic Regular" charset="-127"/>
                <a:ea typeface="Nanum Gothic Regular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600" dirty="0">
                <a:solidFill>
                  <a:schemeClr val="tx1"/>
                </a:solidFill>
                <a:latin typeface="Nanum Gothic Regular" charset="-127"/>
                <a:ea typeface="Nanum Gothic Regular" charset="-127"/>
              </a:rPr>
              <a:t>조인 결과 데이터가 보임</a:t>
            </a:r>
            <a:endParaRPr kumimoji="1" lang="en-US" altLang="ko-KR" sz="600" dirty="0">
              <a:solidFill>
                <a:schemeClr val="tx1"/>
              </a:solidFill>
              <a:latin typeface="Nanum Gothic Regular" charset="-127"/>
              <a:ea typeface="Nanum Gothic Regular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600" dirty="0" err="1">
                <a:solidFill>
                  <a:schemeClr val="tx1"/>
                </a:solidFill>
                <a:latin typeface="Nanum Gothic Regular" charset="-127"/>
                <a:ea typeface="Nanum Gothic Regular" charset="-127"/>
              </a:rPr>
              <a:t>알리아스</a:t>
            </a:r>
            <a:r>
              <a:rPr kumimoji="1" lang="ko-KR" altLang="en-US" sz="600" dirty="0">
                <a:solidFill>
                  <a:schemeClr val="tx1"/>
                </a:solidFill>
                <a:latin typeface="Nanum Gothic Regular" charset="-127"/>
                <a:ea typeface="Nanum Gothic Regular" charset="-127"/>
              </a:rPr>
              <a:t> 및 커스텀 필드는 보이지 않음</a:t>
            </a:r>
            <a:endParaRPr kumimoji="1" lang="en-US" altLang="ko-KR" sz="600" dirty="0">
              <a:solidFill>
                <a:schemeClr val="tx1"/>
              </a:solidFill>
              <a:latin typeface="Nanum Gothic Regular" charset="-127"/>
              <a:ea typeface="Nanum Gothic Regular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600" dirty="0" err="1">
                <a:solidFill>
                  <a:schemeClr val="tx1"/>
                </a:solidFill>
                <a:latin typeface="Nanum Gothic Regular" charset="-127"/>
                <a:ea typeface="Nanum Gothic Regular" charset="-127"/>
              </a:rPr>
              <a:t>연결형</a:t>
            </a:r>
            <a:r>
              <a:rPr kumimoji="1" lang="ko-KR" altLang="en-US" sz="600" dirty="0">
                <a:solidFill>
                  <a:schemeClr val="tx1"/>
                </a:solidFill>
                <a:latin typeface="Nanum Gothic Regular" charset="-127"/>
                <a:ea typeface="Nanum Gothic Regular" charset="-127"/>
              </a:rPr>
              <a:t> 데이터의 경우 모든 </a:t>
            </a:r>
            <a:r>
              <a:rPr kumimoji="1" lang="en-US" altLang="ko-KR" sz="600" dirty="0">
                <a:solidFill>
                  <a:schemeClr val="tx1"/>
                </a:solidFill>
                <a:latin typeface="Nanum Gothic Regular" charset="-127"/>
                <a:ea typeface="Nanum Gothic Regular" charset="-127"/>
              </a:rPr>
              <a:t>Geo type</a:t>
            </a:r>
            <a:r>
              <a:rPr kumimoji="1" lang="ko-KR" altLang="en-US" sz="600" dirty="0">
                <a:solidFill>
                  <a:schemeClr val="tx1"/>
                </a:solidFill>
                <a:latin typeface="Nanum Gothic Regular" charset="-127"/>
                <a:ea typeface="Nanum Gothic Regular" charset="-127"/>
              </a:rPr>
              <a:t>의 </a:t>
            </a:r>
            <a:r>
              <a:rPr kumimoji="1" lang="ko-KR" altLang="en-US" sz="600" dirty="0" err="1">
                <a:solidFill>
                  <a:schemeClr val="tx1"/>
                </a:solidFill>
                <a:latin typeface="Nanum Gothic Regular" charset="-127"/>
                <a:ea typeface="Nanum Gothic Regular" charset="-127"/>
              </a:rPr>
              <a:t>데이터값</a:t>
            </a:r>
            <a:r>
              <a:rPr kumimoji="1" lang="ko-KR" altLang="en-US" sz="600" dirty="0">
                <a:solidFill>
                  <a:schemeClr val="tx1"/>
                </a:solidFill>
                <a:latin typeface="Nanum Gothic Regular" charset="-127"/>
                <a:ea typeface="Nanum Gothic Regular" charset="-127"/>
              </a:rPr>
              <a:t> </a:t>
            </a:r>
            <a:r>
              <a:rPr kumimoji="1" lang="ko-KR" altLang="en-US" sz="600" dirty="0" err="1">
                <a:solidFill>
                  <a:schemeClr val="tx1"/>
                </a:solidFill>
                <a:latin typeface="Nanum Gothic Regular" charset="-127"/>
                <a:ea typeface="Nanum Gothic Regular" charset="-127"/>
              </a:rPr>
              <a:t>미리보기</a:t>
            </a:r>
            <a:r>
              <a:rPr kumimoji="1" lang="ko-KR" altLang="en-US" sz="600" dirty="0">
                <a:solidFill>
                  <a:schemeClr val="tx1"/>
                </a:solidFill>
                <a:latin typeface="Nanum Gothic Regular" charset="-127"/>
                <a:ea typeface="Nanum Gothic Regular" charset="-127"/>
              </a:rPr>
              <a:t> 지원하지 않음</a:t>
            </a:r>
            <a:r>
              <a:rPr kumimoji="1" lang="en-US" altLang="ko-KR" sz="600" dirty="0">
                <a:solidFill>
                  <a:schemeClr val="tx1"/>
                </a:solidFill>
                <a:latin typeface="Nanum Gothic Regular" charset="-127"/>
                <a:ea typeface="Nanum Gothic Regular" charset="-127"/>
              </a:rPr>
              <a:t>. </a:t>
            </a:r>
            <a:r>
              <a:rPr kumimoji="1" lang="ko-KR" altLang="en-US" sz="600" dirty="0">
                <a:solidFill>
                  <a:schemeClr val="tx1"/>
                </a:solidFill>
                <a:latin typeface="Nanum Gothic Regular" charset="-127"/>
                <a:ea typeface="Nanum Gothic Regular" charset="-127"/>
              </a:rPr>
              <a:t>가이드 문구 노출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kumimoji="1" lang="ko-KR" altLang="en-US" sz="600" dirty="0">
                <a:solidFill>
                  <a:schemeClr val="tx1"/>
                </a:solidFill>
                <a:latin typeface="Nanum Gothic Regular" charset="-127"/>
                <a:ea typeface="Nanum Gothic Regular" charset="-127"/>
              </a:rPr>
              <a:t>“</a:t>
            </a:r>
            <a:r>
              <a:rPr kumimoji="1" lang="en-US" altLang="ko-KR" sz="600" dirty="0">
                <a:solidFill>
                  <a:schemeClr val="tx1"/>
                </a:solidFill>
                <a:latin typeface="Nanum Gothic Regular" charset="-127"/>
                <a:ea typeface="Nanum Gothic Regular" charset="-127"/>
              </a:rPr>
              <a:t>Linked data does not support preview for Geo type.”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kumimoji="1" lang="en-US" altLang="ko-KR" sz="600" dirty="0">
                <a:solidFill>
                  <a:schemeClr val="tx1"/>
                </a:solidFill>
                <a:latin typeface="Nanum Gothic Regular" charset="-127"/>
                <a:ea typeface="Nanum Gothic Regular" charset="-127"/>
              </a:rPr>
              <a:t>“</a:t>
            </a:r>
            <a:r>
              <a:rPr kumimoji="1" lang="ko-KR" altLang="en-US" sz="600" dirty="0" err="1">
                <a:solidFill>
                  <a:schemeClr val="tx1"/>
                </a:solidFill>
                <a:latin typeface="Nanum Gothic Regular" charset="-127"/>
                <a:ea typeface="Nanum Gothic Regular" charset="-127"/>
              </a:rPr>
              <a:t>연결형</a:t>
            </a:r>
            <a:r>
              <a:rPr kumimoji="1" lang="ko-KR" altLang="en-US" sz="600" dirty="0">
                <a:solidFill>
                  <a:schemeClr val="tx1"/>
                </a:solidFill>
                <a:latin typeface="Nanum Gothic Regular" charset="-127"/>
                <a:ea typeface="Nanum Gothic Regular" charset="-127"/>
              </a:rPr>
              <a:t> 데이터는 </a:t>
            </a:r>
            <a:r>
              <a:rPr kumimoji="1" lang="en-US" altLang="ko-KR" sz="600" dirty="0">
                <a:solidFill>
                  <a:schemeClr val="tx1"/>
                </a:solidFill>
                <a:latin typeface="Nanum Gothic Regular" charset="-127"/>
                <a:ea typeface="Nanum Gothic Regular" charset="-127"/>
              </a:rPr>
              <a:t>Geo</a:t>
            </a:r>
            <a:r>
              <a:rPr kumimoji="1" lang="ko-KR" altLang="en-US" sz="600" dirty="0">
                <a:solidFill>
                  <a:schemeClr val="tx1"/>
                </a:solidFill>
                <a:latin typeface="Nanum Gothic Regular" charset="-127"/>
                <a:ea typeface="Nanum Gothic Regular" charset="-127"/>
              </a:rPr>
              <a:t>타입에 대한 데이터 </a:t>
            </a:r>
            <a:r>
              <a:rPr kumimoji="1" lang="ko-KR" altLang="en-US" sz="600" dirty="0" err="1">
                <a:solidFill>
                  <a:schemeClr val="tx1"/>
                </a:solidFill>
                <a:latin typeface="Nanum Gothic Regular" charset="-127"/>
                <a:ea typeface="Nanum Gothic Regular" charset="-127"/>
              </a:rPr>
              <a:t>미리보기를</a:t>
            </a:r>
            <a:r>
              <a:rPr kumimoji="1" lang="ko-KR" altLang="en-US" sz="600" dirty="0">
                <a:solidFill>
                  <a:schemeClr val="tx1"/>
                </a:solidFill>
                <a:latin typeface="Nanum Gothic Regular" charset="-127"/>
                <a:ea typeface="Nanum Gothic Regular" charset="-127"/>
              </a:rPr>
              <a:t> 지원하지 않습니다</a:t>
            </a:r>
            <a:r>
              <a:rPr kumimoji="1" lang="en-US" altLang="ko-KR" sz="600" dirty="0">
                <a:solidFill>
                  <a:schemeClr val="tx1"/>
                </a:solidFill>
                <a:latin typeface="Nanum Gothic Regular" charset="-127"/>
                <a:ea typeface="Nanum Gothic Regular" charset="-127"/>
              </a:rPr>
              <a:t>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ko-KR" sz="600" dirty="0">
                <a:solidFill>
                  <a:schemeClr val="tx1"/>
                </a:solidFill>
                <a:latin typeface="Nanum Gothic Regular" charset="-127"/>
                <a:ea typeface="Nanum Gothic Regular" charset="-127"/>
              </a:rPr>
              <a:t>Type</a:t>
            </a:r>
            <a:r>
              <a:rPr kumimoji="1" lang="ko-KR" altLang="en-US" sz="600" dirty="0">
                <a:solidFill>
                  <a:schemeClr val="tx1"/>
                </a:solidFill>
                <a:latin typeface="Nanum Gothic Regular" charset="-127"/>
                <a:ea typeface="Nanum Gothic Regular" charset="-127"/>
              </a:rPr>
              <a:t>이 </a:t>
            </a:r>
            <a:r>
              <a:rPr kumimoji="1" lang="en-US" altLang="ko-KR" sz="600" dirty="0">
                <a:solidFill>
                  <a:schemeClr val="tx1"/>
                </a:solidFill>
                <a:latin typeface="Nanum Gothic Regular" charset="-127"/>
                <a:ea typeface="Nanum Gothic Regular" charset="-127"/>
              </a:rPr>
              <a:t>Expression</a:t>
            </a:r>
            <a:r>
              <a:rPr kumimoji="1" lang="ko-KR" altLang="en-US" sz="600" dirty="0">
                <a:solidFill>
                  <a:schemeClr val="tx1"/>
                </a:solidFill>
                <a:latin typeface="Nanum Gothic Regular" charset="-127"/>
                <a:ea typeface="Nanum Gothic Regular" charset="-127"/>
              </a:rPr>
              <a:t>일 경우 </a:t>
            </a:r>
            <a:r>
              <a:rPr kumimoji="1" lang="ko-KR" altLang="en-US" sz="600" dirty="0" err="1">
                <a:solidFill>
                  <a:schemeClr val="tx1"/>
                </a:solidFill>
                <a:latin typeface="Nanum Gothic Regular" charset="-127"/>
                <a:ea typeface="Nanum Gothic Regular" charset="-127"/>
              </a:rPr>
              <a:t>데이터값</a:t>
            </a:r>
            <a:r>
              <a:rPr kumimoji="1" lang="ko-KR" altLang="en-US" sz="600" dirty="0">
                <a:solidFill>
                  <a:schemeClr val="tx1"/>
                </a:solidFill>
                <a:latin typeface="Nanum Gothic Regular" charset="-127"/>
                <a:ea typeface="Nanum Gothic Regular" charset="-127"/>
              </a:rPr>
              <a:t> </a:t>
            </a:r>
            <a:r>
              <a:rPr kumimoji="1" lang="ko-KR" altLang="en-US" sz="600" dirty="0" err="1">
                <a:solidFill>
                  <a:schemeClr val="tx1"/>
                </a:solidFill>
                <a:latin typeface="Nanum Gothic Regular" charset="-127"/>
                <a:ea typeface="Nanum Gothic Regular" charset="-127"/>
              </a:rPr>
              <a:t>미리보기</a:t>
            </a:r>
            <a:r>
              <a:rPr kumimoji="1" lang="ko-KR" altLang="en-US" sz="600" dirty="0">
                <a:solidFill>
                  <a:schemeClr val="tx1"/>
                </a:solidFill>
                <a:latin typeface="Nanum Gothic Regular" charset="-127"/>
                <a:ea typeface="Nanum Gothic Regular" charset="-127"/>
              </a:rPr>
              <a:t> 지원하지 않음</a:t>
            </a:r>
            <a:r>
              <a:rPr kumimoji="1" lang="en-US" altLang="ko-KR" sz="600" dirty="0">
                <a:solidFill>
                  <a:schemeClr val="tx1"/>
                </a:solidFill>
                <a:latin typeface="Nanum Gothic Regular" charset="-127"/>
                <a:ea typeface="Nanum Gothic Regular" charset="-127"/>
              </a:rPr>
              <a:t>. </a:t>
            </a:r>
            <a:r>
              <a:rPr kumimoji="1" lang="ko-KR" altLang="en-US" sz="600" dirty="0">
                <a:solidFill>
                  <a:schemeClr val="tx1"/>
                </a:solidFill>
                <a:latin typeface="Nanum Gothic Regular" charset="-127"/>
                <a:ea typeface="Nanum Gothic Regular" charset="-127"/>
              </a:rPr>
              <a:t>가이드 문구 노출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kumimoji="1" lang="ko-KR" altLang="en-US" sz="600" dirty="0">
                <a:solidFill>
                  <a:schemeClr val="tx1"/>
                </a:solidFill>
                <a:latin typeface="Nanum Gothic Regular" charset="-127"/>
                <a:ea typeface="Nanum Gothic Regular" charset="-127"/>
              </a:rPr>
              <a:t>”</a:t>
            </a:r>
            <a:r>
              <a:rPr kumimoji="1" lang="en-US" altLang="ko-KR" sz="600" dirty="0">
                <a:solidFill>
                  <a:schemeClr val="tx1"/>
                </a:solidFill>
                <a:latin typeface="Nanum Gothic Regular" charset="-127"/>
                <a:ea typeface="Nanum Gothic Regular" charset="-127"/>
              </a:rPr>
              <a:t>Expression type does not support preview.”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kumimoji="1" lang="en-US" altLang="ko-KR" sz="600" dirty="0">
                <a:solidFill>
                  <a:schemeClr val="tx1"/>
                </a:solidFill>
                <a:latin typeface="Nanum Gothic Regular" charset="-127"/>
                <a:ea typeface="Nanum Gothic Regular" charset="-127"/>
              </a:rPr>
              <a:t>“</a:t>
            </a:r>
            <a:r>
              <a:rPr kumimoji="1" lang="ko-KR" altLang="en-US" sz="600" dirty="0">
                <a:solidFill>
                  <a:schemeClr val="tx1"/>
                </a:solidFill>
                <a:latin typeface="Nanum Gothic Regular" charset="-127"/>
                <a:ea typeface="Nanum Gothic Regular" charset="-127"/>
              </a:rPr>
              <a:t>표현식 타입은 데이터 </a:t>
            </a:r>
            <a:r>
              <a:rPr kumimoji="1" lang="ko-KR" altLang="en-US" sz="600" dirty="0" err="1">
                <a:solidFill>
                  <a:schemeClr val="tx1"/>
                </a:solidFill>
                <a:latin typeface="Nanum Gothic Regular" charset="-127"/>
                <a:ea typeface="Nanum Gothic Regular" charset="-127"/>
              </a:rPr>
              <a:t>미리보기를</a:t>
            </a:r>
            <a:r>
              <a:rPr kumimoji="1" lang="ko-KR" altLang="en-US" sz="600" dirty="0">
                <a:solidFill>
                  <a:schemeClr val="tx1"/>
                </a:solidFill>
                <a:latin typeface="Nanum Gothic Regular" charset="-127"/>
                <a:ea typeface="Nanum Gothic Regular" charset="-127"/>
              </a:rPr>
              <a:t> 지원하지 않습니다</a:t>
            </a:r>
            <a:r>
              <a:rPr kumimoji="1" lang="en-US" altLang="ko-KR" sz="600" dirty="0">
                <a:solidFill>
                  <a:schemeClr val="tx1"/>
                </a:solidFill>
                <a:latin typeface="Nanum Gothic Regular" charset="-127"/>
                <a:ea typeface="Nanum Gothic Regular" charset="-127"/>
              </a:rPr>
              <a:t>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ko-KR" sz="600" dirty="0">
              <a:solidFill>
                <a:schemeClr val="tx1"/>
              </a:solidFill>
              <a:latin typeface="Nanum Gothic Regular" charset="-127"/>
              <a:ea typeface="Nanum Gothic Regular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xmlns="" id="{EC947967-1C16-264A-8C2B-A4E57189F945}"/>
              </a:ext>
            </a:extLst>
          </p:cNvPr>
          <p:cNvSpPr/>
          <p:nvPr/>
        </p:nvSpPr>
        <p:spPr>
          <a:xfrm>
            <a:off x="8579466" y="6214290"/>
            <a:ext cx="1395090" cy="5133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kumimoji="1"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  <a:latin typeface="Nanum Gothic Regular" charset="-127"/>
                <a:ea typeface="Nanum Gothic Regular" charset="-127"/>
              </a:rPr>
              <a:t>Note)</a:t>
            </a:r>
          </a:p>
          <a:p>
            <a:r>
              <a:rPr kumimoji="1"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  <a:latin typeface="Nanum Gothic Regular" charset="-127"/>
                <a:ea typeface="Nanum Gothic Regular" charset="-127"/>
              </a:rPr>
              <a:t>대시보드 생성 </a:t>
            </a:r>
            <a:r>
              <a:rPr kumimoji="1" lang="ko-KR" altLang="en-US" sz="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 Gothic Regular" charset="-127"/>
                <a:ea typeface="Nanum Gothic Regular" charset="-127"/>
              </a:rPr>
              <a:t>씬에서</a:t>
            </a:r>
            <a:r>
              <a:rPr kumimoji="1"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  <a:latin typeface="Nanum Gothic Regular" charset="-127"/>
                <a:ea typeface="Nanum Gothic Regular" charset="-127"/>
              </a:rPr>
              <a:t> 다운로드 없음</a:t>
            </a:r>
            <a:r>
              <a:rPr kumimoji="1"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  <a:latin typeface="Nanum Gothic Regular" charset="-127"/>
                <a:ea typeface="Nanum Gothic Regular" charset="-127"/>
              </a:rPr>
              <a:t>.</a:t>
            </a:r>
          </a:p>
          <a:p>
            <a:r>
              <a:rPr kumimoji="1" lang="en-US" altLang="ko-KR" sz="600" dirty="0">
                <a:solidFill>
                  <a:schemeClr val="tx1">
                    <a:lumMod val="95000"/>
                    <a:lumOff val="5000"/>
                  </a:schemeClr>
                </a:solidFill>
                <a:latin typeface="Nanum Gothic Regular" charset="-127"/>
                <a:ea typeface="Nanum Gothic Regular" charset="-127"/>
              </a:rPr>
              <a:t>-</a:t>
            </a:r>
            <a:r>
              <a:rPr kumimoji="1"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  <a:latin typeface="Nanum Gothic Regular" charset="-127"/>
                <a:ea typeface="Nanum Gothic Regular" charset="-127"/>
              </a:rPr>
              <a:t> </a:t>
            </a:r>
            <a:r>
              <a:rPr kumimoji="1" lang="ko-KR" altLang="en-US" sz="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 Gothic Regular" charset="-127"/>
                <a:ea typeface="Nanum Gothic Regular" charset="-127"/>
              </a:rPr>
              <a:t>연결형</a:t>
            </a:r>
            <a:r>
              <a:rPr kumimoji="1" lang="ko-KR" altLang="en-US" sz="600" dirty="0">
                <a:solidFill>
                  <a:schemeClr val="tx1">
                    <a:lumMod val="95000"/>
                    <a:lumOff val="5000"/>
                  </a:schemeClr>
                </a:solidFill>
                <a:latin typeface="Nanum Gothic Regular" charset="-127"/>
                <a:ea typeface="Nanum Gothic Regular" charset="-127"/>
              </a:rPr>
              <a:t> 데이터소스는 적재되지 않은 상태이기 때문에 다운로드를 지원할 수 없음</a:t>
            </a:r>
            <a:endParaRPr kumimoji="1" lang="en-US" altLang="ko-KR" sz="600" dirty="0">
              <a:solidFill>
                <a:schemeClr val="tx1">
                  <a:lumMod val="95000"/>
                  <a:lumOff val="5000"/>
                </a:schemeClr>
              </a:solidFill>
              <a:latin typeface="Nanum Gothic Regular" charset="-127"/>
              <a:ea typeface="Nanum Gothic Regular" charset="-127"/>
            </a:endParaRPr>
          </a:p>
        </p:txBody>
      </p:sp>
      <p:cxnSp>
        <p:nvCxnSpPr>
          <p:cNvPr id="22" name="꺾인 연결선[E] 21">
            <a:extLst>
              <a:ext uri="{FF2B5EF4-FFF2-40B4-BE49-F238E27FC236}">
                <a16:creationId xmlns:a16="http://schemas.microsoft.com/office/drawing/2014/main" xmlns="" id="{3EBB0431-7A8E-B045-96D9-4B8BAE9C75ED}"/>
              </a:ext>
            </a:extLst>
          </p:cNvPr>
          <p:cNvCxnSpPr>
            <a:cxnSpLocks/>
            <a:stCxn id="135" idx="3"/>
            <a:endCxn id="141" idx="0"/>
          </p:cNvCxnSpPr>
          <p:nvPr/>
        </p:nvCxnSpPr>
        <p:spPr>
          <a:xfrm flipH="1">
            <a:off x="9277011" y="1399593"/>
            <a:ext cx="28152" cy="4814697"/>
          </a:xfrm>
          <a:prstGeom prst="bentConnector4">
            <a:avLst>
              <a:gd name="adj1" fmla="val -812020"/>
              <a:gd name="adj2" fmla="val 51088"/>
            </a:avLst>
          </a:prstGeom>
          <a:ln>
            <a:solidFill>
              <a:srgbClr val="00F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xmlns="" id="{88BB3C16-B962-EC49-AED9-9A19F8DA7846}"/>
              </a:ext>
            </a:extLst>
          </p:cNvPr>
          <p:cNvSpPr/>
          <p:nvPr/>
        </p:nvSpPr>
        <p:spPr>
          <a:xfrm>
            <a:off x="7077307" y="1537873"/>
            <a:ext cx="1275005" cy="198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kumimoji="1" lang="ko-KR" altLang="en-US" sz="600" dirty="0">
                <a:solidFill>
                  <a:srgbClr val="0432FF"/>
                </a:solidFill>
                <a:latin typeface="Nanum Gothic Regular" charset="-127"/>
                <a:ea typeface="Nanum Gothic Regular" charset="-127"/>
              </a:rPr>
              <a:t>* 적재되지 않은 데이터 샘플입니다</a:t>
            </a:r>
            <a:endParaRPr kumimoji="1" lang="en-US" altLang="ko-KR" sz="600" dirty="0">
              <a:solidFill>
                <a:srgbClr val="0432FF"/>
              </a:solidFill>
              <a:latin typeface="Nanum Gothic Regular" charset="-127"/>
              <a:ea typeface="Nanum Gothic Regular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xmlns="" id="{BBB2C644-140A-2B4D-928C-BE9DB26DDDB6}"/>
              </a:ext>
            </a:extLst>
          </p:cNvPr>
          <p:cNvSpPr/>
          <p:nvPr/>
        </p:nvSpPr>
        <p:spPr>
          <a:xfrm>
            <a:off x="7069778" y="1529318"/>
            <a:ext cx="1275005" cy="222240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xmlns="" id="{2613F556-4C24-414C-84B3-6CC974FA3670}"/>
              </a:ext>
            </a:extLst>
          </p:cNvPr>
          <p:cNvSpPr/>
          <p:nvPr/>
        </p:nvSpPr>
        <p:spPr>
          <a:xfrm>
            <a:off x="6951137" y="155153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ea typeface="+mj-ea"/>
                <a:cs typeface="Nanum Gothic" charset="-127"/>
              </a:rPr>
              <a:t>4</a:t>
            </a:r>
            <a:endParaRPr lang="ko-KR" altLang="en-US" sz="700" b="1" dirty="0">
              <a:solidFill>
                <a:prstClr val="white"/>
              </a:solidFill>
              <a:ea typeface="+mj-ea"/>
              <a:cs typeface="Nanum Gothic" charset="-127"/>
            </a:endParaRPr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xmlns="" id="{0E2C5769-9DA3-B442-B2D6-88756B9B63F3}"/>
              </a:ext>
            </a:extLst>
          </p:cNvPr>
          <p:cNvSpPr/>
          <p:nvPr/>
        </p:nvSpPr>
        <p:spPr>
          <a:xfrm>
            <a:off x="8400229" y="155153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ea typeface="+mj-ea"/>
                <a:cs typeface="Nanum Gothic" charset="-127"/>
              </a:rPr>
              <a:t>5</a:t>
            </a:r>
            <a:endParaRPr lang="ko-KR" altLang="en-US" sz="700" b="1" dirty="0">
              <a:solidFill>
                <a:prstClr val="white"/>
              </a:solidFill>
              <a:ea typeface="+mj-ea"/>
              <a:cs typeface="Nanum Gothic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xmlns="" id="{79968F00-BB81-5644-95A2-46B7B5BB8D82}"/>
              </a:ext>
            </a:extLst>
          </p:cNvPr>
          <p:cNvSpPr/>
          <p:nvPr/>
        </p:nvSpPr>
        <p:spPr>
          <a:xfrm>
            <a:off x="11533414" y="25450"/>
            <a:ext cx="324425" cy="192306"/>
          </a:xfrm>
          <a:prstGeom prst="rect">
            <a:avLst/>
          </a:prstGeom>
          <a:solidFill>
            <a:srgbClr val="00FA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V.1.00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0" y="0"/>
            <a:ext cx="12192000" cy="6906001"/>
          </a:xfrm>
          <a:prstGeom prst="rect">
            <a:avLst/>
          </a:prstGeom>
          <a:solidFill>
            <a:schemeClr val="tx1">
              <a:alpha val="54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개발보류</a:t>
            </a:r>
            <a:endParaRPr kumimoji="1" lang="en-US" altLang="ko-KR" sz="1100" dirty="0" smtClean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11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2019.05</a:t>
            </a:r>
            <a:endParaRPr kumimoji="1" lang="ko-KR" altLang="en-US" sz="11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4903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78">
            <a:extLst>
              <a:ext uri="{FF2B5EF4-FFF2-40B4-BE49-F238E27FC236}">
                <a16:creationId xmlns:a16="http://schemas.microsoft.com/office/drawing/2014/main" xmlns="" id="{054D8EA4-EA24-724C-839C-62560045E00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49"/>
          <a:stretch/>
        </p:blipFill>
        <p:spPr>
          <a:xfrm>
            <a:off x="4412896" y="3648569"/>
            <a:ext cx="4746888" cy="2448410"/>
          </a:xfrm>
          <a:prstGeom prst="rect">
            <a:avLst/>
          </a:prstGeom>
          <a:ln>
            <a:noFill/>
          </a:ln>
        </p:spPr>
      </p:pic>
      <p:sp>
        <p:nvSpPr>
          <p:cNvPr id="80" name="Text Box">
            <a:extLst>
              <a:ext uri="{FF2B5EF4-FFF2-40B4-BE49-F238E27FC236}">
                <a16:creationId xmlns:a16="http://schemas.microsoft.com/office/drawing/2014/main" xmlns="" id="{31D3DB3D-11FC-9547-983A-25651570E50C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5960701" y="2761277"/>
            <a:ext cx="1694418" cy="155855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>
              <a:defRPr/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Only the recent period is available</a:t>
            </a:r>
          </a:p>
        </p:txBody>
      </p:sp>
      <p:grpSp>
        <p:nvGrpSpPr>
          <p:cNvPr id="81" name="그룹 37">
            <a:extLst>
              <a:ext uri="{FF2B5EF4-FFF2-40B4-BE49-F238E27FC236}">
                <a16:creationId xmlns:a16="http://schemas.microsoft.com/office/drawing/2014/main" xmlns="" id="{756F420C-2A23-994B-ABD9-BA8E2814F3C9}"/>
              </a:ext>
            </a:extLst>
          </p:cNvPr>
          <p:cNvGrpSpPr/>
          <p:nvPr/>
        </p:nvGrpSpPr>
        <p:grpSpPr>
          <a:xfrm>
            <a:off x="5717075" y="2762061"/>
            <a:ext cx="220327" cy="111850"/>
            <a:chOff x="7668847" y="2337840"/>
            <a:chExt cx="220327" cy="111850"/>
          </a:xfrm>
        </p:grpSpPr>
        <p:sp>
          <p:nvSpPr>
            <p:cNvPr id="82" name="모서리가 둥근 직사각형 38">
              <a:extLst>
                <a:ext uri="{FF2B5EF4-FFF2-40B4-BE49-F238E27FC236}">
                  <a16:creationId xmlns:a16="http://schemas.microsoft.com/office/drawing/2014/main" xmlns="" id="{4C3BD872-DF3C-DD40-9929-04E1AE8D3A2A}"/>
                </a:ext>
              </a:extLst>
            </p:cNvPr>
            <p:cNvSpPr/>
            <p:nvPr/>
          </p:nvSpPr>
          <p:spPr>
            <a:xfrm>
              <a:off x="7668847" y="2337840"/>
              <a:ext cx="220327" cy="111850"/>
            </a:xfrm>
            <a:prstGeom prst="roundRect">
              <a:avLst>
                <a:gd name="adj" fmla="val 18668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400" b="1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      2</a:t>
              </a:r>
              <a:endParaRPr lang="ko-KR" altLang="en-US" sz="400" b="1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pic>
          <p:nvPicPr>
            <p:cNvPr id="83" name="그림 39">
              <a:extLst>
                <a:ext uri="{FF2B5EF4-FFF2-40B4-BE49-F238E27FC236}">
                  <a16:creationId xmlns:a16="http://schemas.microsoft.com/office/drawing/2014/main" xmlns="" id="{669C5995-29A6-864E-AA6D-813607747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6239" y="2345696"/>
              <a:ext cx="93180" cy="93180"/>
            </a:xfrm>
            <a:prstGeom prst="rect">
              <a:avLst/>
            </a:prstGeom>
          </p:spPr>
        </p:pic>
      </p:grpSp>
      <p:sp>
        <p:nvSpPr>
          <p:cNvPr id="84" name="Text Box">
            <a:extLst>
              <a:ext uri="{FF2B5EF4-FFF2-40B4-BE49-F238E27FC236}">
                <a16:creationId xmlns:a16="http://schemas.microsoft.com/office/drawing/2014/main" xmlns="" id="{4B6E50A2-79AE-0845-AEA0-D54D91D5F891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4486919" y="1891960"/>
            <a:ext cx="1578147" cy="117402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Column information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Physical Column name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Physical Role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Physical Type</a:t>
            </a:r>
            <a:endParaRPr lang="en-US" altLang="ko-KR" sz="7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  <a:p>
            <a:endParaRPr lang="en-US" altLang="ko-KR" sz="7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  <a:p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Column Settings</a:t>
            </a:r>
          </a:p>
          <a:p>
            <a:endParaRPr lang="en-US" altLang="ko-KR" sz="7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  <a:p>
            <a:endParaRPr lang="en-US" altLang="ko-KR" sz="7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  <a:p>
            <a:endParaRPr lang="en-US" altLang="ko-KR" sz="7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  <a:p>
            <a:endParaRPr lang="en-US" altLang="ko-KR" sz="7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  <a:p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Metadata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Logical Column name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Logical Type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Dictionary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Code table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Description</a:t>
            </a:r>
          </a:p>
          <a:p>
            <a:endParaRPr lang="en-US" altLang="ko-KR" sz="7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85" name="Text Box">
            <a:extLst>
              <a:ext uri="{FF2B5EF4-FFF2-40B4-BE49-F238E27FC236}">
                <a16:creationId xmlns:a16="http://schemas.microsoft.com/office/drawing/2014/main" xmlns="" id="{B6117CB1-2DFC-F145-B713-7E7C83D80F13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5619866" y="1891960"/>
            <a:ext cx="1273464" cy="117402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  <a:p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주문 일자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  <a:p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Dimension</a:t>
            </a:r>
          </a:p>
          <a:p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Timestamp</a:t>
            </a:r>
          </a:p>
        </p:txBody>
      </p:sp>
      <p:pic>
        <p:nvPicPr>
          <p:cNvPr id="86" name="그림 85">
            <a:extLst>
              <a:ext uri="{FF2B5EF4-FFF2-40B4-BE49-F238E27FC236}">
                <a16:creationId xmlns:a16="http://schemas.microsoft.com/office/drawing/2014/main" xmlns="" id="{5B76EF78-D7D4-B84D-9B68-84F0A5B987F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705" y="2564250"/>
            <a:ext cx="79238" cy="79238"/>
          </a:xfrm>
          <a:prstGeom prst="rect">
            <a:avLst/>
          </a:prstGeom>
        </p:spPr>
      </p:pic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xmlns="" id="{36F5B4DF-08A8-0945-99CA-F57996264E16}"/>
              </a:ext>
            </a:extLst>
          </p:cNvPr>
          <p:cNvSpPr/>
          <p:nvPr/>
        </p:nvSpPr>
        <p:spPr>
          <a:xfrm>
            <a:off x="5704511" y="2576698"/>
            <a:ext cx="1192397" cy="969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600" dirty="0" err="1">
                <a:solidFill>
                  <a:schemeClr val="tx1"/>
                </a:solidFill>
                <a:latin typeface="+mn-ea"/>
                <a:cs typeface="Nanum Gothic" charset="-127"/>
              </a:rPr>
              <a:t>yyyy</a:t>
            </a:r>
            <a:r>
              <a:rPr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-MM-</a:t>
            </a:r>
            <a:r>
              <a:rPr lang="en-US" altLang="ko-KR" sz="600" dirty="0" err="1">
                <a:solidFill>
                  <a:schemeClr val="tx1"/>
                </a:solidFill>
                <a:latin typeface="+mn-ea"/>
                <a:cs typeface="Nanum Gothic" charset="-127"/>
              </a:rPr>
              <a:t>dd</a:t>
            </a:r>
            <a:r>
              <a:rPr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 err="1">
                <a:solidFill>
                  <a:schemeClr val="tx1"/>
                </a:solidFill>
                <a:latin typeface="+mn-ea"/>
                <a:cs typeface="Nanum Gothic" charset="-127"/>
              </a:rPr>
              <a:t>hh:mm:ss</a:t>
            </a:r>
            <a:endParaRPr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88" name="모서리가 둥근 직사각형 87">
            <a:extLst>
              <a:ext uri="{FF2B5EF4-FFF2-40B4-BE49-F238E27FC236}">
                <a16:creationId xmlns:a16="http://schemas.microsoft.com/office/drawing/2014/main" xmlns="" id="{C7DF2E87-D214-AF45-BC34-17DF9C3DD867}"/>
              </a:ext>
            </a:extLst>
          </p:cNvPr>
          <p:cNvSpPr/>
          <p:nvPr/>
        </p:nvSpPr>
        <p:spPr>
          <a:xfrm>
            <a:off x="5619866" y="2219547"/>
            <a:ext cx="1192397" cy="9690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Time/Date</a:t>
            </a: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xmlns="" id="{0555CC74-7C58-E249-B9D8-D85AB12ACBA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441" y="2766641"/>
            <a:ext cx="79238" cy="79238"/>
          </a:xfrm>
          <a:prstGeom prst="rect">
            <a:avLst/>
          </a:prstGeom>
        </p:spPr>
      </p:pic>
      <p:sp>
        <p:nvSpPr>
          <p:cNvPr id="90" name="Text Box">
            <a:extLst>
              <a:ext uri="{FF2B5EF4-FFF2-40B4-BE49-F238E27FC236}">
                <a16:creationId xmlns:a16="http://schemas.microsoft.com/office/drawing/2014/main" xmlns="" id="{49F00233-3891-984D-8125-A4578FFE9F86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4486920" y="2545168"/>
            <a:ext cx="1273464" cy="117402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charset="0"/>
              <a:buChar char="•"/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Time display format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Missing</a:t>
            </a:r>
          </a:p>
          <a:p>
            <a:pPr marL="171450" indent="-171450">
              <a:buFont typeface="Arial" charset="0"/>
              <a:buChar char="•"/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Recommendation filter</a:t>
            </a:r>
          </a:p>
        </p:txBody>
      </p:sp>
      <p:sp>
        <p:nvSpPr>
          <p:cNvPr id="91" name="Text Box">
            <a:extLst>
              <a:ext uri="{FF2B5EF4-FFF2-40B4-BE49-F238E27FC236}">
                <a16:creationId xmlns:a16="http://schemas.microsoft.com/office/drawing/2014/main" xmlns="" id="{9E0FB38A-1AA3-1743-9EF2-2A8940F4B391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5717074" y="2650405"/>
            <a:ext cx="1694418" cy="155855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>
              <a:defRPr/>
            </a:pP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Do not set</a:t>
            </a:r>
          </a:p>
        </p:txBody>
      </p:sp>
      <p:sp>
        <p:nvSpPr>
          <p:cNvPr id="93" name="Text Box">
            <a:extLst>
              <a:ext uri="{FF2B5EF4-FFF2-40B4-BE49-F238E27FC236}">
                <a16:creationId xmlns:a16="http://schemas.microsoft.com/office/drawing/2014/main" xmlns="" id="{25252937-32D6-E54A-BC37-0A5BF6144CF9}"/>
              </a:ext>
            </a:extLst>
          </p:cNvPr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5619866" y="2972241"/>
            <a:ext cx="1273464" cy="117402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  <a:p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주문 일자</a:t>
            </a:r>
            <a:endParaRPr lang="en-US" altLang="ko-KR" sz="7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  <a:p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Time/Date</a:t>
            </a:r>
          </a:p>
          <a:p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XXXXX</a:t>
            </a:r>
          </a:p>
          <a:p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XXXXX</a:t>
            </a:r>
          </a:p>
          <a:p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XXXXXXXX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xmlns="" id="{5B3214B1-9DE8-F44F-9287-842DEBD75266}"/>
              </a:ext>
            </a:extLst>
          </p:cNvPr>
          <p:cNvSpPr/>
          <p:nvPr/>
        </p:nvSpPr>
        <p:spPr>
          <a:xfrm>
            <a:off x="5612402" y="2100632"/>
            <a:ext cx="508666" cy="104928"/>
          </a:xfrm>
          <a:prstGeom prst="rect">
            <a:avLst/>
          </a:prstGeom>
          <a:solidFill>
            <a:schemeClr val="bg1"/>
          </a:solidFill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en-US" altLang="ko-KR" sz="600" dirty="0">
                <a:solidFill>
                  <a:srgbClr val="00B0F0"/>
                </a:solidFill>
                <a:latin typeface="Nanum Gothic" charset="-127"/>
                <a:ea typeface="Nanum Gothic" charset="-127"/>
                <a:cs typeface="Nanum Gothic" charset="-127"/>
              </a:rPr>
              <a:t>Dimension</a:t>
            </a:r>
            <a:endParaRPr kumimoji="1" lang="ko-KR" altLang="en-US" sz="600" dirty="0">
              <a:solidFill>
                <a:srgbClr val="00B0F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xmlns="" id="{8E3B66E0-8786-C441-8019-F07ED185E641}"/>
              </a:ext>
            </a:extLst>
          </p:cNvPr>
          <p:cNvSpPr/>
          <p:nvPr/>
        </p:nvSpPr>
        <p:spPr>
          <a:xfrm>
            <a:off x="4412897" y="1863061"/>
            <a:ext cx="4853568" cy="4389542"/>
          </a:xfrm>
          <a:prstGeom prst="rect">
            <a:avLst/>
          </a:prstGeom>
          <a:solidFill>
            <a:schemeClr val="tx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ko-KR" altLang="en-US" sz="1000" b="1" dirty="0" err="1">
                <a:ea typeface="+mj-ea"/>
                <a:cs typeface="Nanum Gothic" charset="-127"/>
                <a:sym typeface="Wingdings"/>
              </a:rPr>
              <a:t>데이터소스</a:t>
            </a:r>
            <a:r>
              <a:rPr kumimoji="1" lang="ko-KR" altLang="en-US" sz="1000" b="1" dirty="0">
                <a:ea typeface="+mj-ea"/>
                <a:cs typeface="Nanum Gothic" charset="-127"/>
                <a:sym typeface="Wingdings"/>
              </a:rPr>
              <a:t> 상세와 동일</a:t>
            </a:r>
            <a:r>
              <a:rPr kumimoji="1" lang="en-US" altLang="ko-KR" sz="1000" b="1" dirty="0">
                <a:ea typeface="+mj-ea"/>
                <a:cs typeface="Nanum Gothic" charset="-127"/>
                <a:sym typeface="Wingdings"/>
              </a:rPr>
              <a:t>.</a:t>
            </a:r>
          </a:p>
          <a:p>
            <a:pPr algn="ctr"/>
            <a:r>
              <a:rPr kumimoji="1" lang="ko-KR" altLang="en-US" sz="1000" b="1" dirty="0">
                <a:ea typeface="+mj-ea"/>
                <a:cs typeface="Nanum Gothic" charset="-127"/>
                <a:sym typeface="Wingdings"/>
              </a:rPr>
              <a:t>단</a:t>
            </a:r>
            <a:r>
              <a:rPr kumimoji="1" lang="en-US" altLang="ko-KR" sz="1000" b="1" dirty="0">
                <a:ea typeface="+mj-ea"/>
                <a:cs typeface="Nanum Gothic" charset="-127"/>
                <a:sym typeface="Wingdings"/>
              </a:rPr>
              <a:t>,</a:t>
            </a:r>
            <a:r>
              <a:rPr kumimoji="1" lang="ko-KR" altLang="en-US" sz="1000" b="1" dirty="0">
                <a:ea typeface="+mj-ea"/>
                <a:cs typeface="Nanum Gothic" charset="-127"/>
                <a:sym typeface="Wingdings"/>
              </a:rPr>
              <a:t> 정보 편집 불가</a:t>
            </a:r>
            <a:endParaRPr kumimoji="1" lang="en-US" altLang="ko-KR" sz="1000" b="1" dirty="0">
              <a:ea typeface="+mj-ea"/>
              <a:cs typeface="Nanum Gothic" charset="-127"/>
              <a:sym typeface="Wingdings"/>
            </a:endParaRPr>
          </a:p>
        </p:txBody>
      </p:sp>
      <p:grpSp>
        <p:nvGrpSpPr>
          <p:cNvPr id="97" name="그룹 37">
            <a:extLst>
              <a:ext uri="{FF2B5EF4-FFF2-40B4-BE49-F238E27FC236}">
                <a16:creationId xmlns:a16="http://schemas.microsoft.com/office/drawing/2014/main" xmlns="" id="{9859DCC3-815F-5B40-B41E-55A48870A525}"/>
              </a:ext>
            </a:extLst>
          </p:cNvPr>
          <p:cNvGrpSpPr/>
          <p:nvPr/>
        </p:nvGrpSpPr>
        <p:grpSpPr>
          <a:xfrm>
            <a:off x="3949534" y="2259388"/>
            <a:ext cx="220327" cy="111850"/>
            <a:chOff x="7668847" y="2337840"/>
            <a:chExt cx="220327" cy="111850"/>
          </a:xfrm>
        </p:grpSpPr>
        <p:sp>
          <p:nvSpPr>
            <p:cNvPr id="98" name="모서리가 둥근 직사각형 38">
              <a:extLst>
                <a:ext uri="{FF2B5EF4-FFF2-40B4-BE49-F238E27FC236}">
                  <a16:creationId xmlns:a16="http://schemas.microsoft.com/office/drawing/2014/main" xmlns="" id="{AAD75010-9F72-614C-8D0F-BD2A5083D9D8}"/>
                </a:ext>
              </a:extLst>
            </p:cNvPr>
            <p:cNvSpPr/>
            <p:nvPr/>
          </p:nvSpPr>
          <p:spPr>
            <a:xfrm>
              <a:off x="7668847" y="2337840"/>
              <a:ext cx="220327" cy="111850"/>
            </a:xfrm>
            <a:prstGeom prst="roundRect">
              <a:avLst>
                <a:gd name="adj" fmla="val 18668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400" b="1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      2</a:t>
              </a:r>
              <a:endParaRPr lang="ko-KR" altLang="en-US" sz="400" b="1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pic>
          <p:nvPicPr>
            <p:cNvPr id="99" name="그림 39">
              <a:extLst>
                <a:ext uri="{FF2B5EF4-FFF2-40B4-BE49-F238E27FC236}">
                  <a16:creationId xmlns:a16="http://schemas.microsoft.com/office/drawing/2014/main" xmlns="" id="{C5B0496E-CE44-3145-9778-085D33268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6239" y="2345696"/>
              <a:ext cx="93180" cy="93180"/>
            </a:xfrm>
            <a:prstGeom prst="rect">
              <a:avLst/>
            </a:prstGeom>
          </p:spPr>
        </p:pic>
      </p:grpSp>
      <p:grpSp>
        <p:nvGrpSpPr>
          <p:cNvPr id="100" name="그룹 40">
            <a:extLst>
              <a:ext uri="{FF2B5EF4-FFF2-40B4-BE49-F238E27FC236}">
                <a16:creationId xmlns:a16="http://schemas.microsoft.com/office/drawing/2014/main" xmlns="" id="{524AB6CE-5A3F-A74B-A772-48452916E15C}"/>
              </a:ext>
            </a:extLst>
          </p:cNvPr>
          <p:cNvGrpSpPr/>
          <p:nvPr/>
        </p:nvGrpSpPr>
        <p:grpSpPr>
          <a:xfrm>
            <a:off x="3949534" y="2605201"/>
            <a:ext cx="220327" cy="111850"/>
            <a:chOff x="7668847" y="2337840"/>
            <a:chExt cx="220327" cy="111850"/>
          </a:xfrm>
        </p:grpSpPr>
        <p:sp>
          <p:nvSpPr>
            <p:cNvPr id="101" name="모서리가 둥근 직사각형 41">
              <a:extLst>
                <a:ext uri="{FF2B5EF4-FFF2-40B4-BE49-F238E27FC236}">
                  <a16:creationId xmlns:a16="http://schemas.microsoft.com/office/drawing/2014/main" xmlns="" id="{5862EC92-0957-4241-A8A7-6B016A6065EC}"/>
                </a:ext>
              </a:extLst>
            </p:cNvPr>
            <p:cNvSpPr/>
            <p:nvPr/>
          </p:nvSpPr>
          <p:spPr>
            <a:xfrm>
              <a:off x="7668847" y="2337840"/>
              <a:ext cx="220327" cy="111850"/>
            </a:xfrm>
            <a:prstGeom prst="roundRect">
              <a:avLst>
                <a:gd name="adj" fmla="val 18668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400" b="1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      1</a:t>
              </a:r>
              <a:endParaRPr lang="ko-KR" altLang="en-US" sz="400" b="1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pic>
          <p:nvPicPr>
            <p:cNvPr id="102" name="그림 42">
              <a:extLst>
                <a:ext uri="{FF2B5EF4-FFF2-40B4-BE49-F238E27FC236}">
                  <a16:creationId xmlns:a16="http://schemas.microsoft.com/office/drawing/2014/main" xmlns="" id="{CF728C22-F697-5447-8D66-14A625BC2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6239" y="2345696"/>
              <a:ext cx="93180" cy="93180"/>
            </a:xfrm>
            <a:prstGeom prst="rect">
              <a:avLst/>
            </a:prstGeom>
          </p:spPr>
        </p:pic>
      </p:grpSp>
      <p:grpSp>
        <p:nvGrpSpPr>
          <p:cNvPr id="103" name="그룹 43">
            <a:extLst>
              <a:ext uri="{FF2B5EF4-FFF2-40B4-BE49-F238E27FC236}">
                <a16:creationId xmlns:a16="http://schemas.microsoft.com/office/drawing/2014/main" xmlns="" id="{9C69B24E-B846-1B48-82F3-CA51452AEFE4}"/>
              </a:ext>
            </a:extLst>
          </p:cNvPr>
          <p:cNvGrpSpPr/>
          <p:nvPr/>
        </p:nvGrpSpPr>
        <p:grpSpPr>
          <a:xfrm>
            <a:off x="3949534" y="4279287"/>
            <a:ext cx="220327" cy="111850"/>
            <a:chOff x="7668847" y="2337840"/>
            <a:chExt cx="220327" cy="111850"/>
          </a:xfrm>
        </p:grpSpPr>
        <p:sp>
          <p:nvSpPr>
            <p:cNvPr id="104" name="모서리가 둥근 직사각형 44">
              <a:extLst>
                <a:ext uri="{FF2B5EF4-FFF2-40B4-BE49-F238E27FC236}">
                  <a16:creationId xmlns:a16="http://schemas.microsoft.com/office/drawing/2014/main" xmlns="" id="{029E1E8F-C633-E74E-AC88-8948A9D7F1B0}"/>
                </a:ext>
              </a:extLst>
            </p:cNvPr>
            <p:cNvSpPr/>
            <p:nvPr/>
          </p:nvSpPr>
          <p:spPr>
            <a:xfrm>
              <a:off x="7668847" y="2337840"/>
              <a:ext cx="220327" cy="111850"/>
            </a:xfrm>
            <a:prstGeom prst="roundRect">
              <a:avLst>
                <a:gd name="adj" fmla="val 18668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400" b="1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      3</a:t>
              </a:r>
              <a:endParaRPr lang="ko-KR" altLang="en-US" sz="400" b="1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pic>
          <p:nvPicPr>
            <p:cNvPr id="105" name="그림 45">
              <a:extLst>
                <a:ext uri="{FF2B5EF4-FFF2-40B4-BE49-F238E27FC236}">
                  <a16:creationId xmlns:a16="http://schemas.microsoft.com/office/drawing/2014/main" xmlns="" id="{2FFA3F72-1A8C-7744-A7D1-AC8E9B60A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6239" y="2345696"/>
              <a:ext cx="93180" cy="93180"/>
            </a:xfrm>
            <a:prstGeom prst="rect">
              <a:avLst/>
            </a:prstGeom>
          </p:spPr>
        </p:pic>
      </p:grpSp>
      <p:grpSp>
        <p:nvGrpSpPr>
          <p:cNvPr id="106" name="그룹 46">
            <a:extLst>
              <a:ext uri="{FF2B5EF4-FFF2-40B4-BE49-F238E27FC236}">
                <a16:creationId xmlns:a16="http://schemas.microsoft.com/office/drawing/2014/main" xmlns="" id="{B5BE6D10-10F1-6B49-8CF6-53D52348381B}"/>
              </a:ext>
            </a:extLst>
          </p:cNvPr>
          <p:cNvGrpSpPr/>
          <p:nvPr/>
        </p:nvGrpSpPr>
        <p:grpSpPr>
          <a:xfrm>
            <a:off x="3949534" y="3260587"/>
            <a:ext cx="220327" cy="111850"/>
            <a:chOff x="7668847" y="2337840"/>
            <a:chExt cx="220327" cy="111850"/>
          </a:xfrm>
        </p:grpSpPr>
        <p:sp>
          <p:nvSpPr>
            <p:cNvPr id="107" name="모서리가 둥근 직사각형 47">
              <a:extLst>
                <a:ext uri="{FF2B5EF4-FFF2-40B4-BE49-F238E27FC236}">
                  <a16:creationId xmlns:a16="http://schemas.microsoft.com/office/drawing/2014/main" xmlns="" id="{1C148CF5-962B-3E4E-BA40-383E5FEB2489}"/>
                </a:ext>
              </a:extLst>
            </p:cNvPr>
            <p:cNvSpPr/>
            <p:nvPr/>
          </p:nvSpPr>
          <p:spPr>
            <a:xfrm>
              <a:off x="7668847" y="2337840"/>
              <a:ext cx="220327" cy="111850"/>
            </a:xfrm>
            <a:prstGeom prst="roundRect">
              <a:avLst>
                <a:gd name="adj" fmla="val 18668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400" b="1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      4</a:t>
              </a:r>
              <a:endParaRPr lang="ko-KR" altLang="en-US" sz="400" b="1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pic>
          <p:nvPicPr>
            <p:cNvPr id="108" name="그림 48">
              <a:extLst>
                <a:ext uri="{FF2B5EF4-FFF2-40B4-BE49-F238E27FC236}">
                  <a16:creationId xmlns:a16="http://schemas.microsoft.com/office/drawing/2014/main" xmlns="" id="{830BD9A6-5B96-FC40-AE76-471DA7E08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6239" y="2345696"/>
              <a:ext cx="93180" cy="93180"/>
            </a:xfrm>
            <a:prstGeom prst="rect">
              <a:avLst/>
            </a:prstGeom>
          </p:spPr>
        </p:pic>
      </p:grpSp>
      <p:grpSp>
        <p:nvGrpSpPr>
          <p:cNvPr id="109" name="그룹 49">
            <a:extLst>
              <a:ext uri="{FF2B5EF4-FFF2-40B4-BE49-F238E27FC236}">
                <a16:creationId xmlns:a16="http://schemas.microsoft.com/office/drawing/2014/main" xmlns="" id="{2DE74EA7-5FAB-8140-8946-90D382081874}"/>
              </a:ext>
            </a:extLst>
          </p:cNvPr>
          <p:cNvGrpSpPr/>
          <p:nvPr/>
        </p:nvGrpSpPr>
        <p:grpSpPr>
          <a:xfrm>
            <a:off x="3949534" y="2929677"/>
            <a:ext cx="220327" cy="111850"/>
            <a:chOff x="4453428" y="4460160"/>
            <a:chExt cx="220327" cy="111850"/>
          </a:xfrm>
        </p:grpSpPr>
        <p:sp>
          <p:nvSpPr>
            <p:cNvPr id="110" name="모서리가 둥근 직사각형 50">
              <a:extLst>
                <a:ext uri="{FF2B5EF4-FFF2-40B4-BE49-F238E27FC236}">
                  <a16:creationId xmlns:a16="http://schemas.microsoft.com/office/drawing/2014/main" xmlns="" id="{BCBFF950-7A95-B645-B107-64C0CE706345}"/>
                </a:ext>
              </a:extLst>
            </p:cNvPr>
            <p:cNvSpPr/>
            <p:nvPr/>
          </p:nvSpPr>
          <p:spPr>
            <a:xfrm>
              <a:off x="4453428" y="4460160"/>
              <a:ext cx="220327" cy="111850"/>
            </a:xfrm>
            <a:prstGeom prst="roundRect">
              <a:avLst>
                <a:gd name="adj" fmla="val 18668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400" b="1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pic>
          <p:nvPicPr>
            <p:cNvPr id="111" name="그림 51">
              <a:extLst>
                <a:ext uri="{FF2B5EF4-FFF2-40B4-BE49-F238E27FC236}">
                  <a16:creationId xmlns:a16="http://schemas.microsoft.com/office/drawing/2014/main" xmlns="" id="{E25852AF-18CF-3941-9E50-65DB72FD4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0700" y="4475567"/>
              <a:ext cx="85782" cy="85782"/>
            </a:xfrm>
            <a:prstGeom prst="rect">
              <a:avLst/>
            </a:prstGeom>
          </p:spPr>
        </p:pic>
      </p:grp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xmlns="" id="{72385E0F-AC5C-0042-AABC-47902864E8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ko-KR" altLang="en-US" dirty="0" err="1"/>
              <a:t>데이터소스</a:t>
            </a:r>
            <a:r>
              <a:rPr kumimoji="1" lang="ko-KR" altLang="en-US" dirty="0"/>
              <a:t> 상세 정보 열람</a:t>
            </a:r>
            <a:r>
              <a:rPr kumimoji="1" lang="en-US" altLang="ko-KR" dirty="0"/>
              <a:t>(2)</a:t>
            </a:r>
            <a:endParaRPr kumimoji="1"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1.3</a:t>
            </a:r>
            <a:r>
              <a:rPr kumimoji="1" lang="ko-KR" altLang="en-US" dirty="0"/>
              <a:t> 대시보드 생성 </a:t>
            </a:r>
            <a:r>
              <a:rPr kumimoji="1" lang="en-US" altLang="ko-KR" dirty="0"/>
              <a:t>1</a:t>
            </a:r>
            <a:r>
              <a:rPr kumimoji="1" lang="ko-KR" altLang="en-US" dirty="0"/>
              <a:t>단계</a:t>
            </a:r>
            <a:endParaRPr kumimoji="1" lang="ko-KR" altLang="en-US" dirty="0">
              <a:latin typeface="+mn-lt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  <a:latin typeface="+mn-lt"/>
                <a:ea typeface="+mj-ea"/>
              </a:rPr>
              <a:pPr/>
              <a:t>9</a:t>
            </a:fld>
            <a:endParaRPr lang="ko-KR" altLang="en-US" dirty="0">
              <a:solidFill>
                <a:prstClr val="white">
                  <a:lumMod val="50000"/>
                </a:prstClr>
              </a:solidFill>
              <a:latin typeface="+mn-lt"/>
              <a:ea typeface="+mj-ea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E8C2D3A7-35EC-0F40-8DCB-83F604DF4B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 err="1">
                <a:latin typeface="+mj-ea"/>
                <a:sym typeface="Wingdings"/>
              </a:rPr>
              <a:t>필터링</a:t>
            </a:r>
            <a:endParaRPr kumimoji="1" lang="en-US" altLang="ko-KR" dirty="0">
              <a:latin typeface="+mj-ea"/>
              <a:sym typeface="Wingdings"/>
            </a:endParaRPr>
          </a:p>
          <a:p>
            <a:pPr lvl="1"/>
            <a:r>
              <a:rPr kumimoji="1" lang="ko-KR" altLang="en-US" dirty="0">
                <a:latin typeface="+mj-ea"/>
                <a:sym typeface="Wingdings"/>
              </a:rPr>
              <a:t>항목 검색</a:t>
            </a:r>
            <a:endParaRPr kumimoji="1" lang="en-US" altLang="ko-KR" dirty="0">
              <a:solidFill>
                <a:srgbClr val="00B0F0"/>
              </a:solidFill>
              <a:latin typeface="+mj-ea"/>
              <a:sym typeface="Wingdings"/>
            </a:endParaRPr>
          </a:p>
          <a:p>
            <a:pPr lvl="2"/>
            <a:r>
              <a:rPr kumimoji="1" lang="ko-KR" altLang="en-US" dirty="0">
                <a:latin typeface="+mj-ea"/>
                <a:sym typeface="Wingdings"/>
              </a:rPr>
              <a:t>입력 즉시 </a:t>
            </a:r>
            <a:r>
              <a:rPr kumimoji="1" lang="ko-KR" altLang="en-US" dirty="0" err="1">
                <a:latin typeface="+mj-ea"/>
                <a:sym typeface="Wingdings"/>
              </a:rPr>
              <a:t>필터링</a:t>
            </a:r>
            <a:r>
              <a:rPr kumimoji="1" lang="ko-KR" altLang="en-US" dirty="0">
                <a:latin typeface="+mj-ea"/>
                <a:sym typeface="Wingdings"/>
              </a:rPr>
              <a:t> 됨</a:t>
            </a:r>
            <a:endParaRPr kumimoji="1" lang="en-US" altLang="ko-KR" dirty="0">
              <a:latin typeface="+mj-ea"/>
              <a:sym typeface="Wingdings"/>
            </a:endParaRPr>
          </a:p>
          <a:p>
            <a:pPr lvl="2"/>
            <a:r>
              <a:rPr kumimoji="1" lang="ko-KR" altLang="en-US" dirty="0">
                <a:latin typeface="+mj-ea"/>
                <a:sym typeface="Wingdings"/>
              </a:rPr>
              <a:t>컬럼 검색</a:t>
            </a:r>
            <a:endParaRPr kumimoji="1" lang="en-US" altLang="ko-KR" dirty="0">
              <a:latin typeface="+mj-ea"/>
              <a:sym typeface="Wingdings"/>
            </a:endParaRPr>
          </a:p>
          <a:p>
            <a:pPr lvl="2"/>
            <a:r>
              <a:rPr kumimoji="1" lang="ko-KR" altLang="en-US" strike="sngStrike" dirty="0">
                <a:latin typeface="+mj-ea"/>
                <a:sym typeface="Wingdings"/>
              </a:rPr>
              <a:t>검색 결과에서 </a:t>
            </a:r>
            <a:r>
              <a:rPr kumimoji="1" lang="ko-KR" altLang="en-US" strike="sngStrike" dirty="0" err="1">
                <a:latin typeface="+mj-ea"/>
                <a:sym typeface="Wingdings"/>
              </a:rPr>
              <a:t>검색어에</a:t>
            </a:r>
            <a:r>
              <a:rPr kumimoji="1" lang="ko-KR" altLang="en-US" strike="sngStrike" dirty="0">
                <a:latin typeface="+mj-ea"/>
                <a:sym typeface="Wingdings"/>
              </a:rPr>
              <a:t> 하이라이트</a:t>
            </a:r>
            <a:endParaRPr kumimoji="1" lang="en-US" altLang="ko-KR" strike="sngStrike" dirty="0">
              <a:latin typeface="+mj-ea"/>
              <a:sym typeface="Wingdings"/>
            </a:endParaRPr>
          </a:p>
          <a:p>
            <a:pPr lvl="1"/>
            <a:r>
              <a:rPr kumimoji="1" lang="en-US" altLang="ko-KR" dirty="0">
                <a:latin typeface="+mj-ea"/>
                <a:sym typeface="Wingdings"/>
              </a:rPr>
              <a:t>Role</a:t>
            </a:r>
            <a:r>
              <a:rPr kumimoji="1" lang="en-US" altLang="ko-KR" dirty="0">
                <a:latin typeface="+mj-ea"/>
              </a:rPr>
              <a:t> : All(default) / Dimension / Measure</a:t>
            </a:r>
          </a:p>
          <a:p>
            <a:pPr lvl="1"/>
            <a:r>
              <a:rPr kumimoji="1" lang="en-US" altLang="ko-KR" dirty="0">
                <a:latin typeface="+mj-ea"/>
              </a:rPr>
              <a:t>Column type : All(default) / Text </a:t>
            </a:r>
            <a:r>
              <a:rPr kumimoji="1" lang="en-US" altLang="ko-KR" dirty="0">
                <a:solidFill>
                  <a:srgbClr val="00B050"/>
                </a:solidFill>
                <a:latin typeface="+mj-ea"/>
              </a:rPr>
              <a:t>/ ...</a:t>
            </a:r>
            <a:endParaRPr kumimoji="1" lang="en-US" altLang="ko-KR" dirty="0">
              <a:latin typeface="+mj-ea"/>
            </a:endParaRPr>
          </a:p>
          <a:p>
            <a:r>
              <a:rPr lang="ko-KR" altLang="en-US" dirty="0">
                <a:latin typeface="+mn-ea"/>
              </a:rPr>
              <a:t>메타 데이터 정보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메타 데이터가 연결된 경우만 보임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상세 정보 및 통계</a:t>
            </a:r>
            <a:endParaRPr lang="en-US" altLang="ko-KR" dirty="0">
              <a:latin typeface="+mn-ea"/>
            </a:endParaRPr>
          </a:p>
        </p:txBody>
      </p: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xmlns="" id="{9F0900C8-F8C1-4140-8AEA-96F66D96C46B}"/>
              </a:ext>
            </a:extLst>
          </p:cNvPr>
          <p:cNvCxnSpPr>
            <a:cxnSpLocks/>
          </p:cNvCxnSpPr>
          <p:nvPr/>
        </p:nvCxnSpPr>
        <p:spPr>
          <a:xfrm flipV="1">
            <a:off x="761114" y="1806523"/>
            <a:ext cx="8577743" cy="15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xmlns="" id="{346F7702-BA7E-484F-8095-7D0F48C88564}"/>
              </a:ext>
            </a:extLst>
          </p:cNvPr>
          <p:cNvCxnSpPr/>
          <p:nvPr/>
        </p:nvCxnSpPr>
        <p:spPr>
          <a:xfrm>
            <a:off x="765664" y="1509247"/>
            <a:ext cx="857319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23BF2BC6-A36F-3D41-84BF-AFF47AF1EBCF}"/>
              </a:ext>
            </a:extLst>
          </p:cNvPr>
          <p:cNvSpPr txBox="1"/>
          <p:nvPr/>
        </p:nvSpPr>
        <p:spPr>
          <a:xfrm>
            <a:off x="761114" y="891727"/>
            <a:ext cx="525395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mr-IN" altLang="ko-KR" sz="5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[0</a:t>
            </a:r>
            <a:r>
              <a:rPr lang="en-US" altLang="ko-KR" sz="5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70</a:t>
            </a:r>
            <a:r>
              <a:rPr lang="mr-IN" altLang="ko-KR" sz="5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r>
              <a:rPr lang="en-US" altLang="ko-KR" sz="5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r>
              <a:rPr lang="mr-IN" altLang="ko-KR" sz="500" b="1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]</a:t>
            </a:r>
            <a:endParaRPr lang="ko-KR" altLang="en-US" sz="500" b="1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6" name="모서리가 둥근 직사각형 75">
            <a:extLst>
              <a:ext uri="{FF2B5EF4-FFF2-40B4-BE49-F238E27FC236}">
                <a16:creationId xmlns:a16="http://schemas.microsoft.com/office/drawing/2014/main" xmlns="" id="{C982C433-1AF6-4B44-98C1-C14DD97A9F55}"/>
              </a:ext>
            </a:extLst>
          </p:cNvPr>
          <p:cNvSpPr/>
          <p:nvPr/>
        </p:nvSpPr>
        <p:spPr>
          <a:xfrm>
            <a:off x="1936227" y="1072180"/>
            <a:ext cx="3350036" cy="172766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 anchorCtr="0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600" dirty="0">
                <a:solidFill>
                  <a:prstClr val="white">
                    <a:lumMod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데이터소스 설명 있을때만 보임</a:t>
            </a:r>
            <a:r>
              <a:rPr lang="en-US" altLang="ko-KR" sz="600" dirty="0">
                <a:solidFill>
                  <a:prstClr val="white">
                    <a:lumMod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.</a:t>
            </a:r>
            <a:r>
              <a:rPr lang="ko-KR" altLang="en-US" sz="600" dirty="0">
                <a:solidFill>
                  <a:prstClr val="white">
                    <a:lumMod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편집 불가</a:t>
            </a:r>
            <a:endParaRPr kumimoji="1" lang="en-US" altLang="ko-KR" sz="600" dirty="0">
              <a:solidFill>
                <a:prstClr val="white">
                  <a:lumMod val="50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112" name="그림 111">
            <a:extLst>
              <a:ext uri="{FF2B5EF4-FFF2-40B4-BE49-F238E27FC236}">
                <a16:creationId xmlns:a16="http://schemas.microsoft.com/office/drawing/2014/main" xmlns="" id="{D1D2A7BB-7459-2849-B992-00D8133D999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59" y="1094645"/>
            <a:ext cx="128609" cy="1214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그룹 112">
            <a:extLst>
              <a:ext uri="{FF2B5EF4-FFF2-40B4-BE49-F238E27FC236}">
                <a16:creationId xmlns:a16="http://schemas.microsoft.com/office/drawing/2014/main" xmlns="" id="{BF186970-07C4-0C40-8F00-65035B064E01}"/>
              </a:ext>
            </a:extLst>
          </p:cNvPr>
          <p:cNvGrpSpPr/>
          <p:nvPr/>
        </p:nvGrpSpPr>
        <p:grpSpPr>
          <a:xfrm>
            <a:off x="1033713" y="1059254"/>
            <a:ext cx="1162954" cy="208952"/>
            <a:chOff x="738871" y="1175458"/>
            <a:chExt cx="1162954" cy="208952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xmlns="" id="{25B2A16F-0D53-3E45-BC3A-BF669E5F8F15}"/>
                </a:ext>
              </a:extLst>
            </p:cNvPr>
            <p:cNvSpPr/>
            <p:nvPr/>
          </p:nvSpPr>
          <p:spPr>
            <a:xfrm>
              <a:off x="738871" y="1175458"/>
              <a:ext cx="1162954" cy="20895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700" dirty="0" err="1">
                  <a:solidFill>
                    <a:prstClr val="black">
                      <a:lumMod val="75000"/>
                      <a:lumOff val="25000"/>
                    </a:prstClr>
                  </a:solidFill>
                  <a:ea typeface="+mj-ea"/>
                </a:rPr>
                <a:t>Datasource</a:t>
              </a:r>
              <a:r>
                <a:rPr kumimoji="1" lang="en-US" altLang="ko-KR" sz="700" dirty="0">
                  <a:solidFill>
                    <a:prstClr val="black">
                      <a:lumMod val="75000"/>
                      <a:lumOff val="25000"/>
                    </a:prstClr>
                  </a:solidFill>
                  <a:ea typeface="+mj-ea"/>
                </a:rPr>
                <a:t> name A</a:t>
              </a:r>
              <a:endPara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+mj-ea"/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xmlns="" id="{3F2705D3-E95A-4C4F-9014-279701AEEA4B}"/>
                </a:ext>
              </a:extLst>
            </p:cNvPr>
            <p:cNvSpPr/>
            <p:nvPr/>
          </p:nvSpPr>
          <p:spPr>
            <a:xfrm>
              <a:off x="1697012" y="1175458"/>
              <a:ext cx="191816" cy="20895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ea typeface="+mj-ea"/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xmlns="" id="{49B0EC9D-8745-B143-9F29-8D34A0A4F731}"/>
              </a:ext>
            </a:extLst>
          </p:cNvPr>
          <p:cNvGrpSpPr/>
          <p:nvPr/>
        </p:nvGrpSpPr>
        <p:grpSpPr>
          <a:xfrm>
            <a:off x="865359" y="1317739"/>
            <a:ext cx="2202163" cy="191176"/>
            <a:chOff x="1606152" y="1450331"/>
            <a:chExt cx="2202163" cy="191176"/>
          </a:xfrm>
        </p:grpSpPr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xmlns="" id="{23E339E9-E7B1-324F-8ABD-B852293EDF15}"/>
                </a:ext>
              </a:extLst>
            </p:cNvPr>
            <p:cNvSpPr/>
            <p:nvPr/>
          </p:nvSpPr>
          <p:spPr>
            <a:xfrm>
              <a:off x="1606152" y="1450331"/>
              <a:ext cx="1099341" cy="19117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Nanum Gothic" charset="-127"/>
                </a:rPr>
                <a:t>Data</a:t>
              </a:r>
              <a:endParaRPr kumimoji="1"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Nanum Gothic" charset="-127"/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xmlns="" id="{EEEB70C8-5264-6344-91DA-864CF66FBCBA}"/>
                </a:ext>
              </a:extLst>
            </p:cNvPr>
            <p:cNvSpPr/>
            <p:nvPr/>
          </p:nvSpPr>
          <p:spPr>
            <a:xfrm>
              <a:off x="2704702" y="1450331"/>
              <a:ext cx="1099341" cy="19117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+mj-ea"/>
                  <a:cs typeface="Nanum Gothic" charset="-127"/>
                </a:rPr>
                <a:t>Column detail</a:t>
              </a:r>
              <a:endParaRPr kumimoji="1"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ea typeface="+mj-ea"/>
                <a:cs typeface="Nanum Gothic" charset="-127"/>
              </a:endParaRPr>
            </a:p>
          </p:txBody>
        </p:sp>
        <p:cxnSp>
          <p:nvCxnSpPr>
            <p:cNvPr id="119" name="직선 연결선[R] 118">
              <a:extLst>
                <a:ext uri="{FF2B5EF4-FFF2-40B4-BE49-F238E27FC236}">
                  <a16:creationId xmlns:a16="http://schemas.microsoft.com/office/drawing/2014/main" xmlns="" id="{79DCAA3A-BE50-7447-9BBB-AC6EEE4577F6}"/>
                </a:ext>
              </a:extLst>
            </p:cNvPr>
            <p:cNvCxnSpPr>
              <a:cxnSpLocks/>
            </p:cNvCxnSpPr>
            <p:nvPr/>
          </p:nvCxnSpPr>
          <p:spPr>
            <a:xfrm>
              <a:off x="2708974" y="1450331"/>
              <a:ext cx="1099341" cy="0"/>
            </a:xfrm>
            <a:prstGeom prst="line">
              <a:avLst/>
            </a:prstGeom>
            <a:ln w="28575">
              <a:solidFill>
                <a:srgbClr val="4C50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타원 119">
            <a:extLst>
              <a:ext uri="{FF2B5EF4-FFF2-40B4-BE49-F238E27FC236}">
                <a16:creationId xmlns:a16="http://schemas.microsoft.com/office/drawing/2014/main" xmlns="" id="{292B8791-6DF6-7343-9428-4ABEB5E57998}"/>
              </a:ext>
            </a:extLst>
          </p:cNvPr>
          <p:cNvSpPr/>
          <p:nvPr/>
        </p:nvSpPr>
        <p:spPr>
          <a:xfrm>
            <a:off x="713069" y="155153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ea typeface="+mj-ea"/>
                <a:cs typeface="Nanum Gothic" charset="-127"/>
              </a:rPr>
              <a:t>1</a:t>
            </a:r>
            <a:endParaRPr lang="ko-KR" altLang="en-US" sz="700" b="1" dirty="0">
              <a:solidFill>
                <a:prstClr val="white"/>
              </a:solidFill>
              <a:ea typeface="+mj-ea"/>
              <a:cs typeface="Nanum Gothic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xmlns="" id="{5433F389-ACC8-6B45-9471-E2E77FD29099}"/>
              </a:ext>
            </a:extLst>
          </p:cNvPr>
          <p:cNvSpPr/>
          <p:nvPr/>
        </p:nvSpPr>
        <p:spPr>
          <a:xfrm>
            <a:off x="3235043" y="1545945"/>
            <a:ext cx="774116" cy="1762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dirty="0">
                <a:solidFill>
                  <a:prstClr val="white">
                    <a:lumMod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Role</a:t>
            </a:r>
            <a:r>
              <a:rPr kumimoji="1"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: All  </a:t>
            </a:r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▼</a:t>
            </a: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xmlns="" id="{8E33C711-8280-2E47-B0C2-DFB7E9F5212A}"/>
              </a:ext>
            </a:extLst>
          </p:cNvPr>
          <p:cNvGrpSpPr/>
          <p:nvPr/>
        </p:nvGrpSpPr>
        <p:grpSpPr>
          <a:xfrm>
            <a:off x="886235" y="1539751"/>
            <a:ext cx="2207187" cy="185560"/>
            <a:chOff x="915915" y="1388637"/>
            <a:chExt cx="2207187" cy="185560"/>
          </a:xfrm>
        </p:grpSpPr>
        <p:sp>
          <p:nvSpPr>
            <p:cNvPr id="124" name="제목 2">
              <a:extLst>
                <a:ext uri="{FF2B5EF4-FFF2-40B4-BE49-F238E27FC236}">
                  <a16:creationId xmlns:a16="http://schemas.microsoft.com/office/drawing/2014/main" xmlns="" id="{1AA90F61-C49D-0C4A-A36B-5EDDCDD2AB7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15915" y="1388637"/>
              <a:ext cx="2207187" cy="18556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xtLst/>
          </p:spPr>
          <p:txBody>
            <a:bodyPr wrap="none" lIns="216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latin typeface="+mj-lt"/>
                  <a:ea typeface="+mn-ea"/>
                  <a:cs typeface="Nanum Gothic" charset="-127"/>
                </a:rPr>
                <a:t>Search for column</a:t>
              </a:r>
            </a:p>
          </p:txBody>
        </p:sp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xmlns="" id="{15601CBE-9864-3149-8FD0-0638D78C2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391" y="1438512"/>
              <a:ext cx="95799" cy="95799"/>
            </a:xfrm>
            <a:prstGeom prst="rect">
              <a:avLst/>
            </a:prstGeom>
          </p:spPr>
        </p:pic>
        <p:cxnSp>
          <p:nvCxnSpPr>
            <p:cNvPr id="126" name="직선 연결선[R] 125">
              <a:extLst>
                <a:ext uri="{FF2B5EF4-FFF2-40B4-BE49-F238E27FC236}">
                  <a16:creationId xmlns:a16="http://schemas.microsoft.com/office/drawing/2014/main" xmlns="" id="{EEED9555-327B-DF44-8A78-44592D96CE53}"/>
                </a:ext>
              </a:extLst>
            </p:cNvPr>
            <p:cNvCxnSpPr>
              <a:cxnSpLocks/>
            </p:cNvCxnSpPr>
            <p:nvPr/>
          </p:nvCxnSpPr>
          <p:spPr>
            <a:xfrm>
              <a:off x="915915" y="1573290"/>
              <a:ext cx="220718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직사각형 126">
            <a:extLst>
              <a:ext uri="{FF2B5EF4-FFF2-40B4-BE49-F238E27FC236}">
                <a16:creationId xmlns:a16="http://schemas.microsoft.com/office/drawing/2014/main" xmlns="" id="{1929D3FF-A121-FF48-8B81-821ED6769D5E}"/>
              </a:ext>
            </a:extLst>
          </p:cNvPr>
          <p:cNvSpPr/>
          <p:nvPr/>
        </p:nvSpPr>
        <p:spPr>
          <a:xfrm>
            <a:off x="4070312" y="1545945"/>
            <a:ext cx="774116" cy="17621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Type</a:t>
            </a:r>
            <a:r>
              <a:rPr kumimoji="1" lang="en-US" altLang="ko-KR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700" dirty="0">
                <a:solidFill>
                  <a:prstClr val="white">
                    <a:lumMod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 : All  </a:t>
            </a:r>
            <a:r>
              <a:rPr kumimoji="1" lang="ko-KR" altLang="en-US" sz="700" dirty="0">
                <a:solidFill>
                  <a:prstClr val="black">
                    <a:lumMod val="75000"/>
                    <a:lumOff val="25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▼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xmlns="" id="{01EFBA22-F5C6-3A46-9969-BFE024D9E4AA}"/>
              </a:ext>
            </a:extLst>
          </p:cNvPr>
          <p:cNvSpPr/>
          <p:nvPr/>
        </p:nvSpPr>
        <p:spPr>
          <a:xfrm>
            <a:off x="851482" y="1529318"/>
            <a:ext cx="5796237" cy="222240"/>
          </a:xfrm>
          <a:prstGeom prst="rect">
            <a:avLst/>
          </a:prstGeom>
          <a:noFill/>
          <a:ln w="1905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graphicFrame>
        <p:nvGraphicFramePr>
          <p:cNvPr id="141" name="표 140">
            <a:extLst>
              <a:ext uri="{FF2B5EF4-FFF2-40B4-BE49-F238E27FC236}">
                <a16:creationId xmlns:a16="http://schemas.microsoft.com/office/drawing/2014/main" xmlns="" id="{96E67FD6-B452-5945-8BAB-2554ADB6E80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77014" y="1820538"/>
          <a:ext cx="3541463" cy="43470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1463">
                  <a:extLst>
                    <a:ext uri="{9D8B030D-6E8A-4147-A177-3AD203B41FA5}">
                      <a16:colId xmlns:a16="http://schemas.microsoft.com/office/drawing/2014/main" xmlns="" val="2793864119"/>
                    </a:ext>
                  </a:extLst>
                </a:gridCol>
              </a:tblGrid>
              <a:tr h="33438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Column Name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18000" marB="18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13515120"/>
                  </a:ext>
                </a:extLst>
              </a:tr>
              <a:tr h="33438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Wafer 01</a:t>
                      </a:r>
                      <a:endParaRPr lang="ko-KR" altLang="en-US" sz="600" b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062352208"/>
                  </a:ext>
                </a:extLst>
              </a:tr>
              <a:tr h="33438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b="0" dirty="0"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Wafer 02</a:t>
                      </a:r>
                      <a:endParaRPr lang="ko-KR" altLang="en-US" sz="600" b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814244310"/>
                  </a:ext>
                </a:extLst>
              </a:tr>
              <a:tr h="33438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b="0" dirty="0"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Wafer 03</a:t>
                      </a:r>
                      <a:endParaRPr lang="ko-KR" altLang="en-US" sz="600" b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56570614"/>
                  </a:ext>
                </a:extLst>
              </a:tr>
              <a:tr h="33438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b="0" dirty="0"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Wafer 04</a:t>
                      </a:r>
                      <a:endParaRPr lang="ko-KR" altLang="en-US" sz="600" b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203536114"/>
                  </a:ext>
                </a:extLst>
              </a:tr>
              <a:tr h="33438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b="0" dirty="0"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Wafer 05</a:t>
                      </a:r>
                      <a:endParaRPr lang="ko-KR" altLang="en-US" sz="600" b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82416056"/>
                  </a:ext>
                </a:extLst>
              </a:tr>
              <a:tr h="33438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b="0" dirty="0"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Wafer 06</a:t>
                      </a:r>
                      <a:endParaRPr lang="ko-KR" altLang="en-US" sz="600" b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78408215"/>
                  </a:ext>
                </a:extLst>
              </a:tr>
              <a:tr h="33438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b="0" dirty="0"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Wafer 07</a:t>
                      </a:r>
                      <a:endParaRPr lang="ko-KR" altLang="en-US" sz="600" b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228788930"/>
                  </a:ext>
                </a:extLst>
              </a:tr>
              <a:tr h="33438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b="0" dirty="0"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Wafer 08</a:t>
                      </a:r>
                      <a:endParaRPr lang="ko-KR" altLang="en-US" sz="600" b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738813329"/>
                  </a:ext>
                </a:extLst>
              </a:tr>
              <a:tr h="33438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b="0" dirty="0"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Wafer 09</a:t>
                      </a:r>
                      <a:endParaRPr lang="ko-KR" altLang="en-US" sz="600" b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111947086"/>
                  </a:ext>
                </a:extLst>
              </a:tr>
              <a:tr h="33438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b="0" dirty="0"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Wafer 10</a:t>
                      </a:r>
                      <a:endParaRPr lang="ko-KR" altLang="en-US" sz="600" b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21688501"/>
                  </a:ext>
                </a:extLst>
              </a:tr>
              <a:tr h="33438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b="0" dirty="0"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Wafer 11</a:t>
                      </a:r>
                      <a:endParaRPr lang="ko-KR" altLang="en-US" sz="600" b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883729289"/>
                  </a:ext>
                </a:extLst>
              </a:tr>
              <a:tr h="33438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b="0" dirty="0"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Wafer 12</a:t>
                      </a:r>
                      <a:endParaRPr lang="ko-KR" altLang="en-US" sz="600" b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68663032"/>
                  </a:ext>
                </a:extLst>
              </a:tr>
            </a:tbl>
          </a:graphicData>
        </a:graphic>
      </p:graphicFrame>
      <p:sp>
        <p:nvSpPr>
          <p:cNvPr id="142" name="모서리가 둥근 직사각형 82">
            <a:extLst>
              <a:ext uri="{FF2B5EF4-FFF2-40B4-BE49-F238E27FC236}">
                <a16:creationId xmlns:a16="http://schemas.microsoft.com/office/drawing/2014/main" xmlns="" id="{8992DEAA-EB32-5F4A-A279-97B1F87D973F}"/>
              </a:ext>
            </a:extLst>
          </p:cNvPr>
          <p:cNvSpPr/>
          <p:nvPr/>
        </p:nvSpPr>
        <p:spPr>
          <a:xfrm>
            <a:off x="4244080" y="2161034"/>
            <a:ext cx="45719" cy="1294618"/>
          </a:xfrm>
          <a:prstGeom prst="roundRect">
            <a:avLst>
              <a:gd name="adj" fmla="val 3444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2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:a16="http://schemas.microsoft.com/office/drawing/2014/main" xmlns="" id="{5B8E4A5E-B2D8-2C47-94D6-CC4480526C64}"/>
              </a:ext>
            </a:extLst>
          </p:cNvPr>
          <p:cNvSpPr/>
          <p:nvPr/>
        </p:nvSpPr>
        <p:spPr>
          <a:xfrm>
            <a:off x="1853409" y="3455652"/>
            <a:ext cx="1515868" cy="703638"/>
          </a:xfrm>
          <a:prstGeom prst="rect">
            <a:avLst/>
          </a:prstGeom>
          <a:solidFill>
            <a:srgbClr val="00F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kumimoji="1" lang="ko-KR" altLang="en-US" sz="600" b="1" dirty="0">
                <a:solidFill>
                  <a:schemeClr val="tx1"/>
                </a:solidFill>
                <a:latin typeface="Nanum Gothic Regular" charset="-127"/>
                <a:ea typeface="Nanum Gothic Regular" charset="-127"/>
              </a:rPr>
              <a:t>컬럼 리스트 </a:t>
            </a:r>
            <a:r>
              <a:rPr kumimoji="1" lang="en-US" altLang="ko-KR" sz="600" b="1" dirty="0">
                <a:solidFill>
                  <a:schemeClr val="tx1"/>
                </a:solidFill>
                <a:latin typeface="Nanum Gothic Regular" charset="-127"/>
                <a:ea typeface="Nanum Gothic Regular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600" dirty="0">
                <a:solidFill>
                  <a:schemeClr val="tx1"/>
                </a:solidFill>
                <a:latin typeface="Nanum Gothic Regular" charset="-127"/>
                <a:ea typeface="Nanum Gothic Regular" charset="-127"/>
              </a:rPr>
              <a:t>컬럼리스트에서는 컬럼 이름과 </a:t>
            </a:r>
            <a:r>
              <a:rPr kumimoji="1" lang="ko-KR" altLang="en-US" sz="600" dirty="0" err="1">
                <a:solidFill>
                  <a:schemeClr val="tx1"/>
                </a:solidFill>
                <a:latin typeface="Nanum Gothic Regular" charset="-127"/>
                <a:ea typeface="Nanum Gothic Regular" charset="-127"/>
              </a:rPr>
              <a:t>필수필터</a:t>
            </a:r>
            <a:r>
              <a:rPr kumimoji="1" lang="ko-KR" altLang="en-US" sz="600" dirty="0">
                <a:solidFill>
                  <a:schemeClr val="tx1"/>
                </a:solidFill>
                <a:latin typeface="Nanum Gothic Regular" charset="-127"/>
                <a:ea typeface="Nanum Gothic Regular" charset="-127"/>
              </a:rPr>
              <a:t> 아이콘</a:t>
            </a:r>
            <a:r>
              <a:rPr kumimoji="1" lang="en-US" altLang="ko-KR" sz="600" dirty="0">
                <a:solidFill>
                  <a:schemeClr val="tx1"/>
                </a:solidFill>
                <a:latin typeface="Nanum Gothic Regular" charset="-127"/>
                <a:ea typeface="Nanum Gothic Regular" charset="-127"/>
              </a:rPr>
              <a:t>,</a:t>
            </a:r>
            <a:r>
              <a:rPr kumimoji="1" lang="ko-KR" altLang="en-US" sz="600" dirty="0">
                <a:solidFill>
                  <a:schemeClr val="tx1"/>
                </a:solidFill>
                <a:latin typeface="Nanum Gothic Regular" charset="-127"/>
                <a:ea typeface="Nanum Gothic Regular" charset="-127"/>
              </a:rPr>
              <a:t> 타임스탬프 아이콘만 보여줌</a:t>
            </a:r>
            <a:endParaRPr kumimoji="1" lang="en-US" altLang="ko-KR" sz="600" dirty="0">
              <a:solidFill>
                <a:schemeClr val="tx1"/>
              </a:solidFill>
              <a:latin typeface="Nanum Gothic Regular" charset="-127"/>
              <a:ea typeface="Nanum Gothic Regular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600" dirty="0">
                <a:solidFill>
                  <a:schemeClr val="tx1"/>
                </a:solidFill>
                <a:latin typeface="Nanum Gothic Regular" charset="-127"/>
                <a:ea typeface="Nanum Gothic Regular" charset="-127"/>
              </a:rPr>
              <a:t>물리 정보는 우측 상세 정보에서만 확인 가능</a:t>
            </a:r>
            <a:r>
              <a:rPr kumimoji="1" lang="en-US" altLang="ko-KR" sz="600" dirty="0">
                <a:solidFill>
                  <a:schemeClr val="tx1"/>
                </a:solidFill>
                <a:latin typeface="Nanum Gothic Regular" charset="-127"/>
                <a:ea typeface="Nanum Gothic Regular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600" dirty="0" err="1">
                <a:solidFill>
                  <a:schemeClr val="tx1"/>
                </a:solidFill>
                <a:latin typeface="Nanum Gothic Regular" charset="-127"/>
                <a:ea typeface="Nanum Gothic Regular" charset="-127"/>
              </a:rPr>
              <a:t>알리아스는</a:t>
            </a:r>
            <a:r>
              <a:rPr kumimoji="1" lang="ko-KR" altLang="en-US" sz="600" dirty="0">
                <a:solidFill>
                  <a:schemeClr val="tx1"/>
                </a:solidFill>
                <a:latin typeface="Nanum Gothic Regular" charset="-127"/>
                <a:ea typeface="Nanum Gothic Regular" charset="-127"/>
              </a:rPr>
              <a:t> 대시보드 생성 이후 </a:t>
            </a:r>
            <a:r>
              <a:rPr kumimoji="1" lang="ko-KR" altLang="en-US" sz="600" dirty="0" err="1">
                <a:solidFill>
                  <a:schemeClr val="tx1"/>
                </a:solidFill>
                <a:latin typeface="Nanum Gothic Regular" charset="-127"/>
                <a:ea typeface="Nanum Gothic Regular" charset="-127"/>
              </a:rPr>
              <a:t>데이터소스</a:t>
            </a:r>
            <a:r>
              <a:rPr kumimoji="1" lang="ko-KR" altLang="en-US" sz="600" dirty="0">
                <a:solidFill>
                  <a:schemeClr val="tx1"/>
                </a:solidFill>
                <a:latin typeface="Nanum Gothic Regular" charset="-127"/>
                <a:ea typeface="Nanum Gothic Regular" charset="-127"/>
              </a:rPr>
              <a:t> 상세 팝업에서 열람</a:t>
            </a:r>
            <a:r>
              <a:rPr kumimoji="1" lang="en-US" altLang="ko-KR" sz="600" dirty="0">
                <a:solidFill>
                  <a:schemeClr val="tx1"/>
                </a:solidFill>
                <a:latin typeface="Nanum Gothic Regular" charset="-127"/>
                <a:ea typeface="Nanum Gothic Regular" charset="-127"/>
              </a:rPr>
              <a:t>/</a:t>
            </a:r>
            <a:r>
              <a:rPr kumimoji="1" lang="ko-KR" altLang="en-US" sz="600" dirty="0">
                <a:solidFill>
                  <a:schemeClr val="tx1"/>
                </a:solidFill>
                <a:latin typeface="Nanum Gothic Regular" charset="-127"/>
                <a:ea typeface="Nanum Gothic Regular" charset="-127"/>
              </a:rPr>
              <a:t>편집 가능</a:t>
            </a:r>
            <a:endParaRPr kumimoji="1" lang="en-US" altLang="ko-KR" sz="600" dirty="0">
              <a:solidFill>
                <a:schemeClr val="tx1"/>
              </a:solidFill>
              <a:latin typeface="Nanum Gothic Regular" charset="-127"/>
              <a:ea typeface="Nanum Gothic Regular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D09760F5-1E2F-614F-968A-A25B268969D6}"/>
              </a:ext>
            </a:extLst>
          </p:cNvPr>
          <p:cNvSpPr/>
          <p:nvPr/>
        </p:nvSpPr>
        <p:spPr>
          <a:xfrm>
            <a:off x="11533414" y="25450"/>
            <a:ext cx="324425" cy="192306"/>
          </a:xfrm>
          <a:prstGeom prst="rect">
            <a:avLst/>
          </a:prstGeom>
          <a:solidFill>
            <a:srgbClr val="00FA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V.1.00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0" y="0"/>
            <a:ext cx="12192000" cy="6906001"/>
          </a:xfrm>
          <a:prstGeom prst="rect">
            <a:avLst/>
          </a:prstGeom>
          <a:solidFill>
            <a:schemeClr val="tx1">
              <a:alpha val="54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개발보류</a:t>
            </a:r>
            <a:endParaRPr kumimoji="1" lang="en-US" altLang="ko-KR" sz="1100" dirty="0" smtClean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ctr"/>
            <a:r>
              <a:rPr kumimoji="1" lang="en-US" altLang="ko-KR" sz="1100" dirty="0" smtClean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2019.05</a:t>
            </a:r>
            <a:endParaRPr kumimoji="1" lang="ko-KR" altLang="en-US" sz="11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56199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None"/>
  <p:tag name="ANCHORBOTTOM" val="Absolu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None"/>
  <p:tag name="ANCHORBOTTOM" val="Absolu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None"/>
  <p:tag name="ANCHORBOTTOM" val="Absolu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None"/>
  <p:tag name="ANCHORBOTTOM" val="Absolu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None"/>
  <p:tag name="ANCHORBOTTOM" val="Absolu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None"/>
  <p:tag name="ANCHORBOTTOM" val="Absolu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None"/>
  <p:tag name="ANCHORBOTTOM" val="Absolu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None"/>
  <p:tag name="ANCHORBOTTOM" val="Absolu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heme/theme1.xml><?xml version="1.0" encoding="utf-8"?>
<a:theme xmlns:a="http://schemas.openxmlformats.org/drawingml/2006/main" name="8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6350"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algn="ctr">
          <a:defRPr kumimoji="1" sz="700">
            <a:solidFill>
              <a:schemeClr val="tx1"/>
            </a:solidFill>
            <a:latin typeface="Nanum Gothic" charset="-127"/>
            <a:ea typeface="Nanum Gothic" charset="-127"/>
            <a:cs typeface="Nanum Gothic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BCB11E5030C924CAE494C28C4C7CE2A" ma:contentTypeVersion="7" ma:contentTypeDescription="새 문서를 만듭니다." ma:contentTypeScope="" ma:versionID="3fc65e016a93e137c07eb84e9dc7295a">
  <xsd:schema xmlns:xsd="http://www.w3.org/2001/XMLSchema" xmlns:xs="http://www.w3.org/2001/XMLSchema" xmlns:p="http://schemas.microsoft.com/office/2006/metadata/properties" xmlns:ns2="dce9f6cd-8cad-481c-ada1-382b0f2c0ac3" targetNamespace="http://schemas.microsoft.com/office/2006/metadata/properties" ma:root="true" ma:fieldsID="fee9b686973a9ac5600ab47f3ecb56f1" ns2:_="">
    <xsd:import namespace="dce9f6cd-8cad-481c-ada1-382b0f2c0ac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EventHashCode" minOccurs="0"/>
                <xsd:element ref="ns2:MediaServiceGenerationTime" minOccurs="0"/>
                <xsd:element ref="ns2:MediaServiceDateTaken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e9f6cd-8cad-481c-ada1-382b0f2c0a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2528CA-127C-49CF-AD38-8CC8CA1BE1C2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dce9f6cd-8cad-481c-ada1-382b0f2c0ac3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53A0BEA-01A4-4A78-9409-0E988B8F0F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e9f6cd-8cad-481c-ada1-382b0f2c0ac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717B6A0-B2B1-4367-8485-673D4204C8F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57800</TotalTime>
  <Words>12445</Words>
  <Application>Microsoft Macintosh PowerPoint</Application>
  <PresentationFormat>와이드스크린</PresentationFormat>
  <Paragraphs>3179</Paragraphs>
  <Slides>55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74" baseType="lpstr">
      <vt:lpstr>굴림</vt:lpstr>
      <vt:lpstr>나눔고딕</vt:lpstr>
      <vt:lpstr>나눔고딕OTF</vt:lpstr>
      <vt:lpstr>나눔고딕OTF ExtraBold</vt:lpstr>
      <vt:lpstr>맑은 고딕</vt:lpstr>
      <vt:lpstr>Adobe Myungjo Std M</vt:lpstr>
      <vt:lpstr>AppleSDGothicNeo</vt:lpstr>
      <vt:lpstr>Calibri</vt:lpstr>
      <vt:lpstr>Helvetica57-Condensed</vt:lpstr>
      <vt:lpstr>HelveticaNeue</vt:lpstr>
      <vt:lpstr>Malgun Gothic</vt:lpstr>
      <vt:lpstr>Mangal</vt:lpstr>
      <vt:lpstr>Moebius Korea</vt:lpstr>
      <vt:lpstr>Nanum Gothic</vt:lpstr>
      <vt:lpstr>Nanum Gothic ExtraBold</vt:lpstr>
      <vt:lpstr>Nanum Gothic Regular</vt:lpstr>
      <vt:lpstr>Wingdings</vt:lpstr>
      <vt:lpstr>Arial</vt:lpstr>
      <vt:lpstr>8_Office 테마</vt:lpstr>
      <vt:lpstr>C-3.1 Workbook&amp;Dashboard</vt:lpstr>
      <vt:lpstr>Document history</vt:lpstr>
      <vt:lpstr>1 워크북 &amp; 대시보드 생성</vt:lpstr>
      <vt:lpstr>1.1 워크북 &amp; 대시보드 생성 &gt; 시나리오 및 기본 정책(1)</vt:lpstr>
      <vt:lpstr>1.1 워크북 &amp; 대시보드 생성 &gt; 시나리오 및 기본 정책(2)</vt:lpstr>
      <vt:lpstr>1.2 워크북 생성하기</vt:lpstr>
      <vt:lpstr>1.3 대시보드 생성 1단계</vt:lpstr>
      <vt:lpstr>1.3 대시보드 생성 1단계</vt:lpstr>
      <vt:lpstr>1.3 대시보드 생성 1단계</vt:lpstr>
      <vt:lpstr>1.3 대시보드 생성 2단계 : (Linked datasource) 필수필터 설정</vt:lpstr>
      <vt:lpstr>1.3 대시보드 생성 2단계 : (Linked datasource) 인제스쳔 진행</vt:lpstr>
      <vt:lpstr>1.3 대시보드 생성 2단계 : (Linked datasource) 인제스쳔 진행</vt:lpstr>
      <vt:lpstr>인제스쳔 단계</vt:lpstr>
      <vt:lpstr>1.3 대시보드 생성 2단계</vt:lpstr>
      <vt:lpstr>1.3 대시보드 생성 2단계</vt:lpstr>
      <vt:lpstr>1.1 워크북 &amp; 대시보드 생성 &gt; 시나리오 및 기본 정책(1)</vt:lpstr>
      <vt:lpstr>1.1 워크북 &amp; 대시보드 생성 &gt; 시나리오 및 기본 정책(2)</vt:lpstr>
      <vt:lpstr>1.2 워크북 생성하기</vt:lpstr>
      <vt:lpstr>대시보드 생성 1단계 : 데이터소스 없음</vt:lpstr>
      <vt:lpstr>대시보드 생성 1단계 : 데이터소스 선택</vt:lpstr>
      <vt:lpstr>대시보드 생성 2단계 : (Linked datasource) 필수필터 설정</vt:lpstr>
      <vt:lpstr>1.3 대시보드 만들기 &gt; (Linked datasource) 2.2 단계 : 인제스쳔 진행</vt:lpstr>
      <vt:lpstr>대시보드 생성 1단계 : 데이터소스 없음</vt:lpstr>
      <vt:lpstr>대시보드 생성 1단계 : 데이터소스 없음</vt:lpstr>
      <vt:lpstr>대시보드 생성 1단계 : 데이터소스 없음</vt:lpstr>
      <vt:lpstr>대시보드 생성 1단계 : 데이터소스 없음</vt:lpstr>
      <vt:lpstr>대시보드 생성 1단계 : 데이터소스 없음</vt:lpstr>
      <vt:lpstr>대시보드 생성 1단계 : 데이터소스 없음</vt:lpstr>
      <vt:lpstr>대시보드 생성 1단계 : 데이터소스 없음</vt:lpstr>
      <vt:lpstr>대시보드 생성 1단계 : 데이터소스 없음</vt:lpstr>
      <vt:lpstr>대시보드 생성 1단계 : 데이터소스 없음</vt:lpstr>
      <vt:lpstr>1.3 대시보드 생성 2단계 &gt; 조인 팝업</vt:lpstr>
      <vt:lpstr>1.3 대시보드 생성 2단계 &gt; 조인 팝업 (조인할 데이터 미선택)</vt:lpstr>
      <vt:lpstr>1.3 대시보드 생성 2단계 &gt; 조인 팝업 (조인 가능한 경우)</vt:lpstr>
      <vt:lpstr>1.3 대시보드 생성 2단계 &gt; 조인 팝업 (조인 불가능한 경우)</vt:lpstr>
      <vt:lpstr>1.3 대시보드 생성 2단계 &gt; 조인 팝업 (조인 결과 미리보기)</vt:lpstr>
      <vt:lpstr>1.3 대시보드 만들기 &gt; 3 단계 : 기본 정보 입력</vt:lpstr>
      <vt:lpstr>데이터소스 수정</vt:lpstr>
      <vt:lpstr>대시보드 생성 1단계 : 데이터소스 없음</vt:lpstr>
      <vt:lpstr>2 대시보드 열람 &amp; 편집</vt:lpstr>
      <vt:lpstr>2.1 연결형 데이터소스 만료 </vt:lpstr>
      <vt:lpstr>2.2 대시보드 열람모드 &gt; 레이아웃 (1)</vt:lpstr>
      <vt:lpstr>2.2 대시보드 열람모드 &gt; 레이아웃 (2)</vt:lpstr>
      <vt:lpstr>2.2 대시보드 열람모드 &gt; 레이아웃 (3)</vt:lpstr>
      <vt:lpstr>2.2 대시보드 열람모드 &gt; 레이아웃 (4)</vt:lpstr>
      <vt:lpstr>2.4 대시보드 편집모드 &gt; 레이아웃 (1)</vt:lpstr>
      <vt:lpstr>2.4 대시보드 편집모드 &gt; 보드세팅 패널</vt:lpstr>
      <vt:lpstr>2.4 대시보드 편집모드 &gt; 데이터소스 패널</vt:lpstr>
      <vt:lpstr>2.4 대시보드 편집모드 &gt; 위젯 배치 인터렉션 (1)</vt:lpstr>
      <vt:lpstr>2.4 대시보드 편집모드 &gt; 위젯 배치 인터렉션 (2)</vt:lpstr>
      <vt:lpstr>기타 정의</vt:lpstr>
      <vt:lpstr>6.1 기타화면 &gt; 대시보드가 없는 워크북</vt:lpstr>
      <vt:lpstr>6.3 기타화면 &gt; 워크북 이름/설명 수정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minjung</dc:creator>
  <cp:lastModifiedBy>HWANG AH YOUNG</cp:lastModifiedBy>
  <cp:revision>3145</cp:revision>
  <cp:lastPrinted>2019-08-22T09:04:18Z</cp:lastPrinted>
  <dcterms:created xsi:type="dcterms:W3CDTF">2017-02-17T04:44:42Z</dcterms:created>
  <dcterms:modified xsi:type="dcterms:W3CDTF">2019-08-22T09:25:29Z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0x0101009BCB11E5030C924CAE494C28C4C7CE2A</vt:lpwstr>
  </property>
</Properties>
</file>